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5" r:id="rId3"/>
    <p:sldId id="286" r:id="rId4"/>
    <p:sldId id="287" r:id="rId5"/>
    <p:sldId id="291" r:id="rId6"/>
    <p:sldId id="283" r:id="rId7"/>
    <p:sldId id="288" r:id="rId8"/>
    <p:sldId id="273" r:id="rId9"/>
    <p:sldId id="277" r:id="rId10"/>
    <p:sldId id="276" r:id="rId11"/>
    <p:sldId id="275" r:id="rId12"/>
    <p:sldId id="274" r:id="rId13"/>
    <p:sldId id="278" r:id="rId14"/>
    <p:sldId id="279" r:id="rId15"/>
    <p:sldId id="280" r:id="rId16"/>
    <p:sldId id="281" r:id="rId17"/>
    <p:sldId id="28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69ECBA-D02A-4401-8B60-110E465225B6}">
          <p14:sldIdLst>
            <p14:sldId id="289"/>
            <p14:sldId id="285"/>
            <p14:sldId id="286"/>
            <p14:sldId id="287"/>
            <p14:sldId id="291"/>
            <p14:sldId id="283"/>
            <p14:sldId id="288"/>
            <p14:sldId id="273"/>
            <p14:sldId id="277"/>
            <p14:sldId id="276"/>
            <p14:sldId id="275"/>
            <p14:sldId id="274"/>
            <p14:sldId id="278"/>
            <p14:sldId id="279"/>
            <p14:sldId id="280"/>
            <p14:sldId id="281"/>
            <p14:sldId id="28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0E1-172B-448F-92B5-EC9968FB1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A09A4-BA23-420A-895C-32459B982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2EA2-B88D-41A7-BFAF-6EE9F20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D850-3FAF-4FE3-9EA4-280E5CBA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EC5D-EF9A-4BE9-AEE4-9B795BED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7B26-5E2A-4DDE-ABEF-5C681152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F9E1-97BA-403D-A385-E537BEF6F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E12B-D284-4762-A263-78131E6B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F233-1F1F-4E06-BBD5-06EE51AB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7B58-EA19-46BF-860E-BEB481FB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11276-59D9-4F8B-AF9C-E01D5AD2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CDC81-475B-4E52-9F1C-0D439DB3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4F5E-3884-4996-880B-0B3BFFDF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C252-A3EE-4674-95C6-71375092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DFE0-9049-4459-875A-3063D60D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49D5-6DC9-407A-9B4D-C4AC4F58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30D8-1624-4DE8-BC5F-663611C9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4728-71A6-4024-8A09-B455EF25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20E0-943A-4809-B8BA-023E0C22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1374-C9C6-4E3B-86B6-426AD86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4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983F-EA16-464D-A979-F3C6D4B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7133-160E-4942-BA86-95E70046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49CC-1D44-4967-90CE-2B85BAC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B8B2-F508-4335-8B4C-247CCAC7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F24A-BC2C-4604-87DD-B55547D6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5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C06F-A546-4222-ABBA-2EC2B55E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52BA-D106-442D-BF83-312F8EB2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CF06C-BC26-476D-B15A-4C93AC1B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4E45-119D-4868-8B80-34E5EE1F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5C7C-7B5B-4266-9F30-FAAEED39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E30C2-B6DB-42E1-8AB0-F8699105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604-F1EF-4BEF-8A5E-4F27F6D1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012A-5E2C-4883-A5C8-D3EF3AA6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9951-AF82-4E71-ACAE-22D4F042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820AF-6775-4338-80C1-D9D992ED0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D5DD8-CE0E-4C16-BFB2-6EA59072A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F78C1-7AF3-427E-97BC-3EFF028D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642C2-D38D-4DFD-9282-D447DA74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0078F-BF6A-4A6A-BCF1-B63DB640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8F0D-2F19-4C22-9420-282E4D3D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E17BA-F4B6-404C-B73B-B770ABBB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50DC-07C2-45EF-B75B-52C43D9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670-38E6-4D30-8FA0-85B337A8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42818-748D-4C76-9150-4CE50E30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66DF-FA8E-4D20-850B-3A54FAB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3802-56FE-4B8A-8698-C0A05E4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2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1AB5-54E3-432F-931A-695A8BE0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CABE-6DB2-41C1-BE32-C4C63882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29D29-6214-4EA6-B2F3-F4AC2C7B5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6EF9-739E-4BF2-9E8D-3DD8DF62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F1B9-E86E-43DE-9DFE-5F07E1BF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EABC-A021-4036-A972-99EADCA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5CB4-6D95-4BC5-B267-695BFB2D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F9786-5349-43D1-B724-635FDB7D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FF60A-1553-4FEA-BB88-D327B48B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681A-4EA8-4B32-BDE0-464534D1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0159-B8C0-4B5D-8081-23AF17B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946B-0606-4AC0-BBAB-9198A3C8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1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C5DC-A98C-43A6-81BC-F8322A3C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1E06-7379-4BEE-9792-F5DE520D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B84E-E6F3-4BBD-9CEE-7B09DEB2D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C209-071E-4268-8655-838759DE143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6B7E-956D-4E67-94C4-85AAB5A2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1241-AB48-4A28-B098-92184F0C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5F2A-72B4-4E5F-9388-999975DFD1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9A2DC-2BEA-47C7-B1C6-65AAA0AF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IML Presentation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E4657-BCB3-458D-936A-87357ECD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/>
              <a:t>Group 8</a:t>
            </a:r>
          </a:p>
          <a:p>
            <a:pPr algn="r"/>
            <a:r>
              <a:rPr lang="en-GB"/>
              <a:t>Marwa Madni</a:t>
            </a:r>
          </a:p>
          <a:p>
            <a:pPr algn="r"/>
            <a:r>
              <a:rPr lang="en-US"/>
              <a:t>BSCIS 18-22</a:t>
            </a:r>
          </a:p>
        </p:txBody>
      </p:sp>
    </p:spTree>
    <p:extLst>
      <p:ext uri="{BB962C8B-B14F-4D97-AF65-F5344CB8AC3E}">
        <p14:creationId xmlns:p14="http://schemas.microsoft.com/office/powerpoint/2010/main" val="25704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D0113C-5D03-443D-933C-30D0ECBD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2N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9C90E-C7B9-458C-A7EF-34DD197B9B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0925"/>
          <a:stretch/>
        </p:blipFill>
        <p:spPr>
          <a:xfrm>
            <a:off x="838200" y="1825624"/>
            <a:ext cx="5181601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EE2609-CCB3-4BF6-B999-3EEA6BBAB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1690688"/>
            <a:ext cx="5181599" cy="4351338"/>
          </a:xfrm>
        </p:spPr>
      </p:pic>
    </p:spTree>
    <p:extLst>
      <p:ext uri="{BB962C8B-B14F-4D97-AF65-F5344CB8AC3E}">
        <p14:creationId xmlns:p14="http://schemas.microsoft.com/office/powerpoint/2010/main" val="369571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874BA5-18CA-4F14-B6C6-D62B67C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3N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F1A45-7129-4A6C-A0D1-96C6A6371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1327"/>
          <a:stretch/>
        </p:blipFill>
        <p:spPr>
          <a:xfrm>
            <a:off x="838200" y="1825624"/>
            <a:ext cx="5181600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2C61CC-481F-4D73-807B-2910BBF84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4912" y="1825624"/>
            <a:ext cx="4676775" cy="4351338"/>
          </a:xfrm>
        </p:spPr>
      </p:pic>
    </p:spTree>
    <p:extLst>
      <p:ext uri="{BB962C8B-B14F-4D97-AF65-F5344CB8AC3E}">
        <p14:creationId xmlns:p14="http://schemas.microsoft.com/office/powerpoint/2010/main" val="305632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935F-9AAA-426E-B3ED-35DAC18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4n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E2C5-F575-40F6-BD2B-065E784147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9905"/>
          <a:stretch/>
        </p:blipFill>
        <p:spPr>
          <a:xfrm>
            <a:off x="838200" y="1825625"/>
            <a:ext cx="5181600" cy="43513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6F17FE-8399-4547-84AA-90F1C852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5181598" cy="4351337"/>
          </a:xfrm>
        </p:spPr>
      </p:pic>
    </p:spTree>
    <p:extLst>
      <p:ext uri="{BB962C8B-B14F-4D97-AF65-F5344CB8AC3E}">
        <p14:creationId xmlns:p14="http://schemas.microsoft.com/office/powerpoint/2010/main" val="162905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4129B-A8AF-4BBD-A615-BB5D4B9C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SVC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61058-0E85-4BB8-A53D-BD1B8EB54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0313"/>
          <a:stretch/>
        </p:blipFill>
        <p:spPr>
          <a:xfrm>
            <a:off x="838200" y="1955799"/>
            <a:ext cx="5181600" cy="422116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DA2570-A2D0-4C9B-93B6-969CFEBA6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992"/>
          <a:stretch/>
        </p:blipFill>
        <p:spPr>
          <a:xfrm>
            <a:off x="6172202" y="1955799"/>
            <a:ext cx="5181598" cy="4221161"/>
          </a:xfrm>
        </p:spPr>
      </p:pic>
    </p:spTree>
    <p:extLst>
      <p:ext uri="{BB962C8B-B14F-4D97-AF65-F5344CB8AC3E}">
        <p14:creationId xmlns:p14="http://schemas.microsoft.com/office/powerpoint/2010/main" val="122788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336D7C-9F02-4F31-BA85-69E82CC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GaussianNB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3C893-ADFF-4CA8-980D-A806BE326F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5870"/>
          <a:stretch/>
        </p:blipFill>
        <p:spPr>
          <a:xfrm>
            <a:off x="838200" y="1821656"/>
            <a:ext cx="5181600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B36FE0-E84B-4F3E-965A-B101C714E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208"/>
          <a:stretch/>
        </p:blipFill>
        <p:spPr>
          <a:xfrm>
            <a:off x="6172202" y="1917700"/>
            <a:ext cx="5181598" cy="4255294"/>
          </a:xfrm>
        </p:spPr>
      </p:pic>
    </p:spTree>
    <p:extLst>
      <p:ext uri="{BB962C8B-B14F-4D97-AF65-F5344CB8AC3E}">
        <p14:creationId xmlns:p14="http://schemas.microsoft.com/office/powerpoint/2010/main" val="323266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EA9858-FCA0-4190-A85B-AEBBF62F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RandomForest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10F03-B05A-4CC5-9F61-E78A959F08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1336"/>
          <a:stretch/>
        </p:blipFill>
        <p:spPr>
          <a:xfrm>
            <a:off x="838200" y="1825625"/>
            <a:ext cx="5181601" cy="43513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2D48DF-370E-4730-83C2-0162B2A95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116"/>
          <a:stretch/>
        </p:blipFill>
        <p:spPr>
          <a:xfrm>
            <a:off x="6172201" y="1917700"/>
            <a:ext cx="5181599" cy="4259262"/>
          </a:xfrm>
        </p:spPr>
      </p:pic>
    </p:spTree>
    <p:extLst>
      <p:ext uri="{BB962C8B-B14F-4D97-AF65-F5344CB8AC3E}">
        <p14:creationId xmlns:p14="http://schemas.microsoft.com/office/powerpoint/2010/main" val="19505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5796D9-B91B-44F8-84C7-E7D84C93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MLP Classifier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E9C3B-6296-405C-99A6-8AAC829C4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9994" b="-1"/>
          <a:stretch/>
        </p:blipFill>
        <p:spPr>
          <a:xfrm>
            <a:off x="838200" y="1930399"/>
            <a:ext cx="5181600" cy="424656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1C4C0F-0A3D-45B8-B82D-7FE9D801F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408"/>
          <a:stretch/>
        </p:blipFill>
        <p:spPr>
          <a:xfrm>
            <a:off x="6172202" y="1930400"/>
            <a:ext cx="5181598" cy="4246561"/>
          </a:xfrm>
        </p:spPr>
      </p:pic>
    </p:spTree>
    <p:extLst>
      <p:ext uri="{BB962C8B-B14F-4D97-AF65-F5344CB8AC3E}">
        <p14:creationId xmlns:p14="http://schemas.microsoft.com/office/powerpoint/2010/main" val="291246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0C1E48-2EAC-40DB-B435-B4674BD6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F5D3DF-C351-40B7-9D33-91BBFD9C7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171471"/>
              </p:ext>
            </p:extLst>
          </p:nvPr>
        </p:nvGraphicFramePr>
        <p:xfrm>
          <a:off x="838203" y="365125"/>
          <a:ext cx="10515596" cy="617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28854739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24097445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9895696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14167015"/>
                    </a:ext>
                  </a:extLst>
                </a:gridCol>
              </a:tblGrid>
              <a:tr h="41560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Confusion Matrix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Confusion Matrix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88947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Decision Table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59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[[113 169]</a:t>
                      </a:r>
                    </a:p>
                    <a:p>
                      <a:r>
                        <a:rPr lang="en-US"/>
                        <a:t>  [184 388 ]]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[[62 82]</a:t>
                      </a:r>
                    </a:p>
                    <a:p>
                      <a:r>
                        <a:rPr lang="en-US"/>
                        <a:t>[100 183]]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77643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KNN 1n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[[112 170]</a:t>
                      </a:r>
                    </a:p>
                    <a:p>
                      <a:r>
                        <a:rPr lang="en-US"/>
                        <a:t> [ 192 380]]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[[61 83]</a:t>
                      </a:r>
                    </a:p>
                    <a:p>
                      <a:r>
                        <a:rPr lang="en-US"/>
                        <a:t>[107 176]]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3785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KNN 2n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[[187 95]</a:t>
                      </a:r>
                    </a:p>
                    <a:p>
                      <a:r>
                        <a:rPr lang="en-US"/>
                        <a:t> [313 259]]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[[95 49]</a:t>
                      </a:r>
                    </a:p>
                    <a:p>
                      <a:r>
                        <a:rPr lang="en-US"/>
                        <a:t>[168 115]]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20187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KNN 3n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[[94 188]</a:t>
                      </a:r>
                    </a:p>
                    <a:p>
                      <a:r>
                        <a:rPr lang="en-US"/>
                        <a:t>[155 417]]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[[52 92]</a:t>
                      </a:r>
                    </a:p>
                    <a:p>
                      <a:r>
                        <a:rPr lang="en-US"/>
                        <a:t>[86 197]]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08158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KNN 4n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56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[[144 138]</a:t>
                      </a:r>
                    </a:p>
                    <a:p>
                      <a:r>
                        <a:rPr lang="en-US"/>
                        <a:t> [241 331]]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[[79 65]</a:t>
                      </a:r>
                    </a:p>
                    <a:p>
                      <a:r>
                        <a:rPr lang="en-US"/>
                        <a:t>[125 157]]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21797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SVC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[[0 282]</a:t>
                      </a:r>
                    </a:p>
                    <a:p>
                      <a:r>
                        <a:rPr lang="en-US"/>
                        <a:t>[0 572]]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[[ 0 144]</a:t>
                      </a:r>
                    </a:p>
                    <a:p>
                      <a:r>
                        <a:rPr lang="en-US"/>
                        <a:t>[ 0 283]]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14025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GaussianNB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[[0 282]</a:t>
                      </a:r>
                    </a:p>
                    <a:p>
                      <a:r>
                        <a:rPr lang="en-US"/>
                        <a:t>[0 572]]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[[88 56]</a:t>
                      </a:r>
                    </a:p>
                    <a:p>
                      <a:r>
                        <a:rPr lang="en-US"/>
                        <a:t>[146 137]]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36407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RandomForestClassifier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[[0 282]</a:t>
                      </a:r>
                    </a:p>
                    <a:p>
                      <a:r>
                        <a:rPr lang="en-US"/>
                        <a:t>[ 0 572]]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[[ 0 144]</a:t>
                      </a:r>
                    </a:p>
                    <a:p>
                      <a:r>
                        <a:rPr lang="en-US"/>
                        <a:t>[ 0 283]]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88158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r>
                        <a:rPr lang="en-US"/>
                        <a:t>MLP Classifier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[[0 282]</a:t>
                      </a:r>
                    </a:p>
                    <a:p>
                      <a:r>
                        <a:rPr lang="en-US"/>
                        <a:t>[0 572]]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[[ 0 144]</a:t>
                      </a:r>
                    </a:p>
                    <a:p>
                      <a:r>
                        <a:rPr lang="en-US"/>
                        <a:t>[ 0 283]]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1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2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F9742-ECAA-4721-A582-188EE30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1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EB6D-B597-4E8F-AA7C-F36C2F81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Problem?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8D835-C763-429C-BDBE-59C7F2DA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The task is to classify a given MRI scan into one of the two 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     of cancers; Meningioma and Glioma</a:t>
            </a:r>
            <a:r>
              <a:rPr lang="en-US"/>
              <a:t> </a:t>
            </a:r>
          </a:p>
          <a:p>
            <a:pPr marL="0" indent="0">
              <a:lnSpc>
                <a:spcPct val="200000"/>
              </a:lnSpc>
              <a:buNone/>
            </a:pPr>
            <a:br>
              <a:rPr lang="en-US"/>
            </a:b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</p:txBody>
      </p:sp>
      <p:pic>
        <p:nvPicPr>
          <p:cNvPr id="1030" name="Picture 6" descr="Treating Brain Tumors">
            <a:extLst>
              <a:ext uri="{FF2B5EF4-FFF2-40B4-BE49-F238E27FC236}">
                <a16:creationId xmlns:a16="http://schemas.microsoft.com/office/drawing/2014/main" id="{1621B6B2-D272-47F0-9E01-B71377FE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1" y="1825625"/>
            <a:ext cx="3365500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E4D-9834-4B37-B343-CF825DF4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the problem need to be solved? </a:t>
            </a:r>
            <a:br>
              <a:rPr lang="en-US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A15F-8FE6-4386-853C-9E7D5B4A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A brain tumor is one of the most dangerous diseases</a:t>
            </a:r>
            <a:r>
              <a:rPr lang="en-US" sz="1200"/>
              <a:t> .</a:t>
            </a:r>
          </a:p>
          <a:p>
            <a:pPr>
              <a:lnSpc>
                <a:spcPct val="200000"/>
              </a:lnSpc>
            </a:pP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The detection of Brain tumor has to be done as soon as possible due to the confidential</a:t>
            </a:r>
            <a:b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</a:b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medical treatment. </a:t>
            </a:r>
          </a:p>
          <a:p>
            <a:pPr>
              <a:lnSpc>
                <a:spcPct val="200000"/>
              </a:lnSpc>
            </a:pP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Magnetic Resonance Imaging (MRI) is one of the medical tools for detecting</a:t>
            </a:r>
            <a:b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</a:br>
            <a:r>
              <a:rPr lang="en-US" sz="1800" b="0" i="0">
                <a:solidFill>
                  <a:srgbClr val="222222"/>
                </a:solidFill>
                <a:effectLst/>
                <a:latin typeface="Calibri-Light"/>
              </a:rPr>
              <a:t>brain tumors by scanning the head area of the patients.</a:t>
            </a:r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8F41-26E7-40F9-8ED8-0E43308D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 solved the Problem: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B5F5-A947-470B-AF3F-AF7209C5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Data Access from Figshare</a:t>
            </a:r>
          </a:p>
          <a:p>
            <a:pPr>
              <a:lnSpc>
                <a:spcPct val="150000"/>
              </a:lnSpc>
            </a:pPr>
            <a:r>
              <a:rPr lang="en-GB"/>
              <a:t>Data Extraction</a:t>
            </a:r>
          </a:p>
          <a:p>
            <a:pPr>
              <a:lnSpc>
                <a:spcPct val="150000"/>
              </a:lnSpc>
            </a:pPr>
            <a:r>
              <a:rPr lang="en-GB"/>
              <a:t>Feature Extraction Through glcm</a:t>
            </a:r>
          </a:p>
          <a:p>
            <a:pPr>
              <a:lnSpc>
                <a:spcPct val="150000"/>
              </a:lnSpc>
            </a:pPr>
            <a:r>
              <a:rPr lang="en-GB"/>
              <a:t>Heatmap of Features</a:t>
            </a:r>
          </a:p>
          <a:p>
            <a:pPr>
              <a:lnSpc>
                <a:spcPct val="150000"/>
              </a:lnSpc>
            </a:pPr>
            <a:r>
              <a:rPr lang="en-GB"/>
              <a:t>Spot Algorithms</a:t>
            </a:r>
          </a:p>
          <a:p>
            <a:pPr>
              <a:lnSpc>
                <a:spcPct val="150000"/>
              </a:lnSpc>
            </a:pPr>
            <a:r>
              <a:rPr lang="en-GB"/>
              <a:t>Accuracies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7125-5719-DC47-A306-E442B6AC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B319-3E1C-C146-A084-7143D180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brain tumor dataset containing 3064 T1-weighted contrast-inhanced images from 233 patients with three kinds of brain tumor: meningioma (708 slices), glioma (1426 slices), and pituitary tumor (930 slices).</a:t>
            </a:r>
          </a:p>
          <a:p>
            <a:r>
              <a:rPr lang="en-US"/>
              <a:t>I have ignored pituitary tumor (930 slices).. </a:t>
            </a:r>
          </a:p>
        </p:txBody>
      </p:sp>
    </p:spTree>
    <p:extLst>
      <p:ext uri="{BB962C8B-B14F-4D97-AF65-F5344CB8AC3E}">
        <p14:creationId xmlns:p14="http://schemas.microsoft.com/office/powerpoint/2010/main" val="2133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BEECF8-FE3D-47A6-8CBE-3BF9DF6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Heatmap of Features</a:t>
            </a:r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20E8EE-B673-40AA-89B9-E9B8E672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25625"/>
            <a:ext cx="7467599" cy="4351338"/>
          </a:xfrm>
        </p:spPr>
      </p:pic>
    </p:spTree>
    <p:extLst>
      <p:ext uri="{BB962C8B-B14F-4D97-AF65-F5344CB8AC3E}">
        <p14:creationId xmlns:p14="http://schemas.microsoft.com/office/powerpoint/2010/main" val="30816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91F864-91F0-49AD-8EB6-6908C18B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Spot Algorithms and Classification Reports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B106B8-EB1D-4A62-B562-C1FB4FF8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F6B867-3CA9-4FC9-83B4-421BF3621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8FDE0-FAE2-4E5D-BE9C-13A1AFCE0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8867"/>
          <a:stretch/>
        </p:blipFill>
        <p:spPr>
          <a:xfrm>
            <a:off x="839788" y="1690688"/>
            <a:ext cx="5157787" cy="44989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F6B4C-03DD-4D8B-8CBD-79FD28FC7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430BD2-7172-47C4-969B-D8F6A7A315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33930"/>
          <a:stretch/>
        </p:blipFill>
        <p:spPr>
          <a:xfrm>
            <a:off x="6172200" y="1690689"/>
            <a:ext cx="5183188" cy="4449464"/>
          </a:xfrm>
        </p:spPr>
      </p:pic>
    </p:spTree>
    <p:extLst>
      <p:ext uri="{BB962C8B-B14F-4D97-AF65-F5344CB8AC3E}">
        <p14:creationId xmlns:p14="http://schemas.microsoft.com/office/powerpoint/2010/main" val="261364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591362-8225-44FF-AFFF-81AB1BB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1-N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4A0A-6D1B-497E-B934-19AA26FAE4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9665" t="57535" r="1"/>
          <a:stretch/>
        </p:blipFill>
        <p:spPr>
          <a:xfrm>
            <a:off x="838200" y="1825626"/>
            <a:ext cx="5181599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0CD020-067D-4D4B-976F-C0C0145C3A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6"/>
            <a:ext cx="5181597" cy="4351338"/>
          </a:xfrm>
        </p:spPr>
      </p:pic>
    </p:spTree>
    <p:extLst>
      <p:ext uri="{BB962C8B-B14F-4D97-AF65-F5344CB8AC3E}">
        <p14:creationId xmlns:p14="http://schemas.microsoft.com/office/powerpoint/2010/main" val="335666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327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IML Presentation</vt:lpstr>
      <vt:lpstr>What is the Problem?</vt:lpstr>
      <vt:lpstr>Why does the problem need to be solved?  </vt:lpstr>
      <vt:lpstr>How I solved the Problem:</vt:lpstr>
      <vt:lpstr>Dataset</vt:lpstr>
      <vt:lpstr>Heatmap of Features</vt:lpstr>
      <vt:lpstr>Spot Algorithms and Classification Reports </vt:lpstr>
      <vt:lpstr>Decision Tree</vt:lpstr>
      <vt:lpstr>KNN 1-N</vt:lpstr>
      <vt:lpstr>KNN 2N</vt:lpstr>
      <vt:lpstr>KNN 3N</vt:lpstr>
      <vt:lpstr>KNN 4n</vt:lpstr>
      <vt:lpstr>SVC</vt:lpstr>
      <vt:lpstr>GaussianNB</vt:lpstr>
      <vt:lpstr>RandomForest</vt:lpstr>
      <vt:lpstr>MLP Classifier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Madni</dc:creator>
  <cp:lastModifiedBy>MARWA MADNI</cp:lastModifiedBy>
  <cp:revision>20</cp:revision>
  <dcterms:created xsi:type="dcterms:W3CDTF">2021-05-17T13:41:24Z</dcterms:created>
  <dcterms:modified xsi:type="dcterms:W3CDTF">2021-06-10T19:08:02Z</dcterms:modified>
</cp:coreProperties>
</file>