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eorgia Pro Light" charset="1" panose="02040302050405020303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Georgia Pro Bold" charset="1" panose="02040802050405020203"/>
      <p:regular r:id="rId16"/>
    </p:embeddedFont>
    <p:embeddedFont>
      <p:font typeface="Tenor Sans" charset="1" panose="02000000000000000000"/>
      <p:regular r:id="rId17"/>
    </p:embeddedFont>
    <p:embeddedFont>
      <p:font typeface="Clear Sans" charset="1" panose="020B05030302020203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9072" y="0"/>
            <a:ext cx="10360672" cy="10287000"/>
            <a:chOff x="0" y="0"/>
            <a:chExt cx="1193222" cy="1184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3222" cy="1184737"/>
            </a:xfrm>
            <a:custGeom>
              <a:avLst/>
              <a:gdLst/>
              <a:ahLst/>
              <a:cxnLst/>
              <a:rect r="r" b="b" t="t" l="l"/>
              <a:pathLst>
                <a:path h="1184737" w="1193222">
                  <a:moveTo>
                    <a:pt x="0" y="0"/>
                  </a:moveTo>
                  <a:lnTo>
                    <a:pt x="1193222" y="0"/>
                  </a:lnTo>
                  <a:lnTo>
                    <a:pt x="1193222" y="1184737"/>
                  </a:lnTo>
                  <a:lnTo>
                    <a:pt x="0" y="1184737"/>
                  </a:lnTo>
                  <a:close/>
                </a:path>
              </a:pathLst>
            </a:custGeom>
            <a:blipFill>
              <a:blip r:embed="rId2"/>
              <a:stretch>
                <a:fillRect l="0" t="-8049" r="0" b="-804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96831" y="1815310"/>
            <a:ext cx="8235424" cy="4675118"/>
            <a:chOff x="0" y="0"/>
            <a:chExt cx="10980566" cy="62334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3825"/>
              <a:ext cx="10980566" cy="5025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56"/>
                </a:lnSpc>
              </a:pPr>
              <a:r>
                <a:rPr lang="en-US" sz="7256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4G Network Congestion Analysis &amp; Radio Upgrade Strategy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02244"/>
              <a:ext cx="10969289" cy="83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744200" y="8740903"/>
            <a:ext cx="5743575" cy="888872"/>
            <a:chOff x="0" y="0"/>
            <a:chExt cx="7658100" cy="118516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91344"/>
              <a:ext cx="7658100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Marwa Shaaban Abd Elhakim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765810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PRESENTED BY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58745" y="5870744"/>
            <a:ext cx="7673510" cy="386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  <a:spcBef>
                <a:spcPct val="0"/>
              </a:spcBef>
            </a:pPr>
            <a:r>
              <a:rPr lang="en-US" sz="223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Case Study: Milan Urban Area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573121" y="0"/>
            <a:ext cx="9564721" cy="10287000"/>
            <a:chOff x="0" y="0"/>
            <a:chExt cx="1066627" cy="11471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6627" cy="1147174"/>
            </a:xfrm>
            <a:custGeom>
              <a:avLst/>
              <a:gdLst/>
              <a:ahLst/>
              <a:cxnLst/>
              <a:rect r="r" b="b" t="t" l="l"/>
              <a:pathLst>
                <a:path h="1147174" w="1066627">
                  <a:moveTo>
                    <a:pt x="56660" y="0"/>
                  </a:moveTo>
                  <a:lnTo>
                    <a:pt x="1009968" y="0"/>
                  </a:lnTo>
                  <a:cubicBezTo>
                    <a:pt x="1024995" y="0"/>
                    <a:pt x="1039406" y="5969"/>
                    <a:pt x="1050032" y="16595"/>
                  </a:cubicBezTo>
                  <a:cubicBezTo>
                    <a:pt x="1060658" y="27221"/>
                    <a:pt x="1066627" y="41633"/>
                    <a:pt x="1066627" y="56660"/>
                  </a:cubicBezTo>
                  <a:lnTo>
                    <a:pt x="1066627" y="1090514"/>
                  </a:lnTo>
                  <a:cubicBezTo>
                    <a:pt x="1066627" y="1105541"/>
                    <a:pt x="1060658" y="1119953"/>
                    <a:pt x="1050032" y="1130578"/>
                  </a:cubicBezTo>
                  <a:cubicBezTo>
                    <a:pt x="1039406" y="1141204"/>
                    <a:pt x="1024995" y="1147174"/>
                    <a:pt x="1009968" y="1147174"/>
                  </a:cubicBezTo>
                  <a:lnTo>
                    <a:pt x="56660" y="1147174"/>
                  </a:lnTo>
                  <a:cubicBezTo>
                    <a:pt x="41633" y="1147174"/>
                    <a:pt x="27221" y="1141204"/>
                    <a:pt x="16595" y="1130578"/>
                  </a:cubicBezTo>
                  <a:cubicBezTo>
                    <a:pt x="5969" y="1119953"/>
                    <a:pt x="0" y="1105541"/>
                    <a:pt x="0" y="1090514"/>
                  </a:cubicBezTo>
                  <a:lnTo>
                    <a:pt x="0" y="56660"/>
                  </a:lnTo>
                  <a:cubicBezTo>
                    <a:pt x="0" y="41633"/>
                    <a:pt x="5969" y="27221"/>
                    <a:pt x="16595" y="16595"/>
                  </a:cubicBezTo>
                  <a:cubicBezTo>
                    <a:pt x="27221" y="5969"/>
                    <a:pt x="41633" y="0"/>
                    <a:pt x="5666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58" r="0" b="-258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734675" cy="10287000"/>
          </a:xfrm>
          <a:prstGeom prst="rect">
            <a:avLst/>
          </a:prstGeom>
          <a:solidFill>
            <a:srgbClr val="E6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8324850" cy="6327088"/>
            <a:chOff x="0" y="0"/>
            <a:chExt cx="11099800" cy="84361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1099800" cy="2731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920"/>
                </a:lnSpc>
              </a:pPr>
              <a:r>
                <a:rPr lang="en-US" b="true" sz="7200">
                  <a:solidFill>
                    <a:srgbClr val="FFFFFF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Th</a:t>
              </a:r>
              <a:r>
                <a:rPr lang="en-US" b="true" sz="7200">
                  <a:solidFill>
                    <a:srgbClr val="FFFFFF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e Problem &amp; The Goal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05833"/>
              <a:ext cx="11099800" cy="5230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Problem:</a:t>
              </a:r>
              <a:r>
                <a:rPr lang="en-US" sz="249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 Increasing customer complaints about slow internet speeds.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Goal: Use data analysis to find the root cause and propose a smart, cost-effective upgrade plan.</a:t>
              </a:r>
            </a:p>
            <a:p>
              <a:pPr algn="l" marL="0" indent="0" lvl="0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34675" y="0"/>
            <a:ext cx="7553325" cy="10287000"/>
            <a:chOff x="0" y="0"/>
            <a:chExt cx="1170208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20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70208">
                  <a:moveTo>
                    <a:pt x="0" y="0"/>
                  </a:moveTo>
                  <a:lnTo>
                    <a:pt x="1170208" y="0"/>
                  </a:lnTo>
                  <a:lnTo>
                    <a:pt x="117020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05" r="0" b="-205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299" y="4908234"/>
            <a:ext cx="8793379" cy="4487400"/>
          </a:xfrm>
          <a:custGeom>
            <a:avLst/>
            <a:gdLst/>
            <a:ahLst/>
            <a:cxnLst/>
            <a:rect r="r" b="b" t="t" l="l"/>
            <a:pathLst>
              <a:path h="4487400" w="8793379">
                <a:moveTo>
                  <a:pt x="0" y="0"/>
                </a:moveTo>
                <a:lnTo>
                  <a:pt x="8793379" y="0"/>
                </a:lnTo>
                <a:lnTo>
                  <a:pt x="8793379" y="4487400"/>
                </a:lnTo>
                <a:lnTo>
                  <a:pt x="0" y="448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9" t="0" r="-9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10324" y="1630395"/>
            <a:ext cx="6833951" cy="6227438"/>
          </a:xfrm>
          <a:custGeom>
            <a:avLst/>
            <a:gdLst/>
            <a:ahLst/>
            <a:cxnLst/>
            <a:rect r="r" b="b" t="t" l="l"/>
            <a:pathLst>
              <a:path h="6227438" w="6833951">
                <a:moveTo>
                  <a:pt x="0" y="0"/>
                </a:moveTo>
                <a:lnTo>
                  <a:pt x="6833951" y="0"/>
                </a:lnTo>
                <a:lnTo>
                  <a:pt x="6833951" y="6227438"/>
                </a:lnTo>
                <a:lnTo>
                  <a:pt x="0" y="6227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6750" y="283974"/>
            <a:ext cx="16147826" cy="5232981"/>
            <a:chOff x="0" y="0"/>
            <a:chExt cx="21530434" cy="697730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21530434" cy="1554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T</a:t>
              </a:r>
              <a:r>
                <a:rPr lang="en-US" sz="8000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emporal &amp; Spatial Analysis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47803"/>
              <a:ext cx="21530434" cy="4929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Temporal Analysis (When?):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weekdays and weekends.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he overall network busy hour at 17:00 (5 PM).</a:t>
              </a:r>
            </a:p>
            <a:p>
              <a:pPr algn="l">
                <a:lnSpc>
                  <a:spcPts val="2940"/>
                </a:lnSpc>
              </a:pP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Spatial Analysis (Where?):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The Top 10 hotspots have been identified, 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which are the primary source of customer complaints.</a:t>
              </a:r>
            </a:p>
            <a:p>
              <a:pPr algn="l">
                <a:lnSpc>
                  <a:spcPts val="2940"/>
                </a:lnSpc>
              </a:pPr>
            </a:p>
            <a:p>
              <a:pPr algn="l">
                <a:lnSpc>
                  <a:spcPts val="2940"/>
                </a:lnSpc>
              </a:pPr>
            </a:p>
            <a:p>
              <a:pPr algn="l" marL="0" indent="0" lvl="0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8612" y="3443657"/>
            <a:ext cx="10189388" cy="382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2"/>
              </a:lnSpc>
              <a:spcBef>
                <a:spcPct val="0"/>
              </a:spcBef>
            </a:pPr>
            <a:r>
              <a:rPr lang="en-US" sz="3170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During the busy hour, the top hotspots capacity utilization of 80% to 95.5% of (150 Mbps).</a:t>
            </a:r>
          </a:p>
          <a:p>
            <a:pPr algn="l">
              <a:lnSpc>
                <a:spcPts val="4112"/>
              </a:lnSpc>
              <a:spcBef>
                <a:spcPct val="0"/>
              </a:spcBef>
            </a:pPr>
          </a:p>
          <a:p>
            <a:pPr algn="l">
              <a:lnSpc>
                <a:spcPts val="4112"/>
              </a:lnSpc>
              <a:spcBef>
                <a:spcPct val="0"/>
              </a:spcBef>
            </a:pPr>
          </a:p>
          <a:p>
            <a:pPr algn="l">
              <a:lnSpc>
                <a:spcPts val="4112"/>
              </a:lnSpc>
              <a:spcBef>
                <a:spcPct val="0"/>
              </a:spcBef>
            </a:pPr>
          </a:p>
          <a:p>
            <a:pPr algn="l">
              <a:lnSpc>
                <a:spcPts val="411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1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989791" y="683963"/>
            <a:ext cx="10434715" cy="1126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41"/>
              </a:lnSpc>
              <a:spcBef>
                <a:spcPct val="0"/>
              </a:spcBef>
            </a:pPr>
            <a:r>
              <a:rPr lang="en-US" sz="8441">
                <a:solidFill>
                  <a:srgbClr val="FFFFFF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Root Cause Diagnosis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810448"/>
            <a:ext cx="7581292" cy="7447852"/>
          </a:xfrm>
          <a:custGeom>
            <a:avLst/>
            <a:gdLst/>
            <a:ahLst/>
            <a:cxnLst/>
            <a:rect r="r" b="b" t="t" l="l"/>
            <a:pathLst>
              <a:path h="7447852" w="7581292">
                <a:moveTo>
                  <a:pt x="0" y="0"/>
                </a:moveTo>
                <a:lnTo>
                  <a:pt x="7581292" y="0"/>
                </a:lnTo>
                <a:lnTo>
                  <a:pt x="7581292" y="7447852"/>
                </a:lnTo>
                <a:lnTo>
                  <a:pt x="0" y="744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02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498" y="531710"/>
            <a:ext cx="14458664" cy="7906331"/>
            <a:chOff x="0" y="0"/>
            <a:chExt cx="19278218" cy="105417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19278218" cy="1554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Strat</a:t>
              </a:r>
              <a:r>
                <a:rPr lang="en-US" sz="8000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egic Upgrade Plan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47803"/>
              <a:ext cx="19278218" cy="8493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</a:pPr>
            </a:p>
            <a:p>
              <a:pPr algn="l" marL="0" indent="0" lvl="0">
                <a:lnSpc>
                  <a:spcPts val="3639"/>
                </a:lnSpc>
              </a:pP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Phase 1: Quick Wins</a:t>
              </a: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• Implement Load Balancing </a:t>
              </a: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• Optimize Quality of Service (QoS) </a:t>
              </a:r>
            </a:p>
            <a:p>
              <a:pPr algn="l" marL="0" indent="0" lvl="0">
                <a:lnSpc>
                  <a:spcPts val="3639"/>
                </a:lnSpc>
              </a:pP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Phase 2: Targeted Upgrades</a:t>
              </a: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• Ac</a:t>
              </a: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tivate Carrier Aggregation (CA)</a:t>
              </a: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• Upgrade antennas to 4x4 MIMO</a:t>
              </a:r>
            </a:p>
            <a:p>
              <a:pPr algn="l" marL="0" indent="0" lvl="0">
                <a:lnSpc>
                  <a:spcPts val="3639"/>
                </a:lnSpc>
              </a:pPr>
            </a:p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Phase 3: Long-Term Solution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• Implement Sector Splitting</a:t>
              </a:r>
            </a:p>
            <a:p>
              <a:pPr algn="l">
                <a:lnSpc>
                  <a:spcPts val="3639"/>
                </a:lnSpc>
              </a:pPr>
            </a:p>
            <a:p>
              <a:pPr algn="l" marL="0" indent="0" lvl="0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52952" y="2169364"/>
            <a:ext cx="10071942" cy="6553038"/>
          </a:xfrm>
          <a:custGeom>
            <a:avLst/>
            <a:gdLst/>
            <a:ahLst/>
            <a:cxnLst/>
            <a:rect r="r" b="b" t="t" l="l"/>
            <a:pathLst>
              <a:path h="6553038" w="10071942">
                <a:moveTo>
                  <a:pt x="0" y="0"/>
                </a:moveTo>
                <a:lnTo>
                  <a:pt x="10071942" y="0"/>
                </a:lnTo>
                <a:lnTo>
                  <a:pt x="10071942" y="6553037"/>
                </a:lnTo>
                <a:lnTo>
                  <a:pt x="0" y="655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" t="0" r="-144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42573" y="3105256"/>
            <a:ext cx="9909938" cy="49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66658" indent="-455553" lvl="2">
              <a:lnSpc>
                <a:spcPts val="4431"/>
              </a:lnSpc>
              <a:buFont typeface="Arial"/>
              <a:buChar char="⚬"/>
            </a:pPr>
            <a:r>
              <a:rPr lang="en-US" sz="3165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 from raw data to a clear diagnosis: a specific capacity problem in defined locations and times.</a:t>
            </a:r>
          </a:p>
          <a:p>
            <a:pPr algn="l">
              <a:lnSpc>
                <a:spcPts val="4431"/>
              </a:lnSpc>
            </a:pPr>
          </a:p>
          <a:p>
            <a:pPr algn="l" marL="1366658" indent="-455553" lvl="2">
              <a:lnSpc>
                <a:spcPts val="4431"/>
              </a:lnSpc>
              <a:buFont typeface="Arial"/>
              <a:buChar char="⚬"/>
            </a:pPr>
            <a:r>
              <a:rPr lang="en-US" sz="3165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The proposed plan offers a practical  path to improve the customer experience.</a:t>
            </a:r>
          </a:p>
          <a:p>
            <a:pPr algn="l">
              <a:lnSpc>
                <a:spcPts val="4431"/>
              </a:lnSpc>
            </a:pPr>
          </a:p>
          <a:p>
            <a:pPr algn="l">
              <a:lnSpc>
                <a:spcPts val="4431"/>
              </a:lnSpc>
            </a:pPr>
          </a:p>
          <a:p>
            <a:pPr algn="l" marL="0" indent="0" lvl="0">
              <a:lnSpc>
                <a:spcPts val="443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97287"/>
            <a:ext cx="942774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81"/>
              </a:lnSpc>
            </a:pPr>
            <a:r>
              <a:rPr lang="en-US" sz="8067" spc="-161">
                <a:solidFill>
                  <a:srgbClr val="D40000"/>
                </a:solidFill>
                <a:latin typeface="Tenor Sans"/>
                <a:ea typeface="Tenor Sans"/>
                <a:cs typeface="Tenor Sans"/>
                <a:sym typeface="Tenor Sans"/>
              </a:rPr>
              <a:t>Co</a:t>
            </a:r>
            <a:r>
              <a:rPr lang="en-US" sz="8067" spc="-161">
                <a:solidFill>
                  <a:srgbClr val="D40000"/>
                </a:solidFill>
                <a:latin typeface="Tenor Sans"/>
                <a:ea typeface="Tenor Sans"/>
                <a:cs typeface="Tenor Sans"/>
                <a:sym typeface="Tenor Sans"/>
              </a:rPr>
              <a:t>nclusion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137432" y="7200900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85535" y="1205021"/>
            <a:ext cx="10735260" cy="3745565"/>
            <a:chOff x="0" y="0"/>
            <a:chExt cx="14313681" cy="49940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0"/>
              <a:ext cx="14313681" cy="3862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937"/>
                </a:lnSpc>
              </a:pPr>
              <a:r>
                <a:rPr lang="en-US" sz="10937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Thank</a:t>
              </a:r>
              <a:r>
                <a:rPr lang="en-US" sz="10937">
                  <a:solidFill>
                    <a:srgbClr val="FFFFFF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 You</a:t>
              </a:r>
            </a:p>
            <a:p>
              <a:pPr algn="ctr" marL="0" indent="0" lvl="0">
                <a:lnSpc>
                  <a:spcPts val="10937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281714"/>
              <a:ext cx="14298980" cy="712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3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29152" y="4686617"/>
            <a:ext cx="9135381" cy="82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Questions?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2362" y="0"/>
            <a:ext cx="7553325" cy="10287000"/>
            <a:chOff x="0" y="0"/>
            <a:chExt cx="1908641" cy="2599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8641" cy="2599410"/>
            </a:xfrm>
            <a:custGeom>
              <a:avLst/>
              <a:gdLst/>
              <a:ahLst/>
              <a:cxnLst/>
              <a:rect r="r" b="b" t="t" l="l"/>
              <a:pathLst>
                <a:path h="2599410" w="1908641">
                  <a:moveTo>
                    <a:pt x="0" y="0"/>
                  </a:moveTo>
                  <a:lnTo>
                    <a:pt x="1908641" y="0"/>
                  </a:lnTo>
                  <a:lnTo>
                    <a:pt x="1908641" y="2599410"/>
                  </a:lnTo>
                  <a:lnTo>
                    <a:pt x="0" y="2599410"/>
                  </a:lnTo>
                  <a:close/>
                </a:path>
              </a:pathLst>
            </a:custGeom>
            <a:blipFill>
              <a:blip r:embed="rId2"/>
              <a:stretch>
                <a:fillRect l="0" t="-205" r="0" b="-205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- 4G Network</dc:description>
  <dc:identifier>DAG2SPLJssU</dc:identifier>
  <dcterms:modified xsi:type="dcterms:W3CDTF">2011-08-01T06:04:30Z</dcterms:modified>
  <cp:revision>1</cp:revision>
  <dc:title>Presentation - 4G Network Congestion Analysis &amp; Radio Upgrade Strategy</dc:title>
</cp:coreProperties>
</file>