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ff9faac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ff9faa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ff9faac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ff9faac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ff9faa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ff9faa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fff9faa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ff9faa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fff9faa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fff9faa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af25f40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af25f40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f25f40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f25f40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f25f40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f25f40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ff9fa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ff9fa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fff9faa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fff9faa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af25f40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af25f40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fff9faa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ff9faa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ff9faa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ff9faa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fff9faac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ff9faa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ff9faac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ff9faac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13" name="Google Shape;13;p2"/>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1"/>
          <p:cNvSpPr/>
          <p:nvPr/>
        </p:nvSpPr>
        <p:spPr>
          <a:xfrm>
            <a:off x="4572000" y="-125"/>
            <a:ext cx="4572000" cy="5143500"/>
          </a:xfrm>
          <a:prstGeom prst="rect">
            <a:avLst/>
          </a:prstGeom>
          <a:solidFill>
            <a:srgbClr val="0018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200"/>
              <a:buNone/>
              <a:defRPr sz="3200">
                <a:solidFill>
                  <a:srgbClr val="FFFFFF"/>
                </a:solidFill>
                <a:highlight>
                  <a:srgbClr val="FF1744"/>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 name="Google Shape;53;p1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1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56" name="Google Shape;56;p11"/>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et description 1">
  <p:cSld name="SECTION_TITLE_AND_DESCRIPTION_1">
    <p:spTree>
      <p:nvGrpSpPr>
        <p:cNvPr id="57" name="Shape 57"/>
        <p:cNvGrpSpPr/>
        <p:nvPr/>
      </p:nvGrpSpPr>
      <p:grpSpPr>
        <a:xfrm>
          <a:off x="0" y="0"/>
          <a:ext cx="0" cy="0"/>
          <a:chOff x="0" y="0"/>
          <a:chExt cx="0" cy="0"/>
        </a:xfrm>
      </p:grpSpPr>
      <p:sp>
        <p:nvSpPr>
          <p:cNvPr id="58" name="Google Shape;58;p12"/>
          <p:cNvSpPr/>
          <p:nvPr/>
        </p:nvSpPr>
        <p:spPr>
          <a:xfrm>
            <a:off x="4572000" y="-125"/>
            <a:ext cx="4572000" cy="5143500"/>
          </a:xfrm>
          <a:prstGeom prst="rect">
            <a:avLst/>
          </a:prstGeom>
          <a:solidFill>
            <a:srgbClr val="FF1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200"/>
              <a:buNone/>
              <a:defRPr sz="3200">
                <a:solidFill>
                  <a:srgbClr val="FFFFFF"/>
                </a:solidFill>
                <a:highlight>
                  <a:srgbClr val="001837"/>
                </a:highligh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 name="Google Shape;60;p1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63" name="Google Shape;63;p12"/>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4" name="Shape 64"/>
        <p:cNvGrpSpPr/>
        <p:nvPr/>
      </p:nvGrpSpPr>
      <p:grpSpPr>
        <a:xfrm>
          <a:off x="0" y="0"/>
          <a:ext cx="0" cy="0"/>
          <a:chOff x="0" y="0"/>
          <a:chExt cx="0" cy="0"/>
        </a:xfrm>
      </p:grpSpPr>
      <p:sp>
        <p:nvSpPr>
          <p:cNvPr id="65" name="Google Shape;65;p13"/>
          <p:cNvSpPr txBox="1"/>
          <p:nvPr>
            <p:ph idx="1" type="body"/>
          </p:nvPr>
        </p:nvSpPr>
        <p:spPr>
          <a:xfrm>
            <a:off x="1572600" y="445172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67" name="Google Shape;67;p13"/>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8" name="Shape 68"/>
        <p:cNvGrpSpPr/>
        <p:nvPr/>
      </p:nvGrpSpPr>
      <p:grpSpPr>
        <a:xfrm>
          <a:off x="0" y="0"/>
          <a:ext cx="0" cy="0"/>
          <a:chOff x="0" y="0"/>
          <a:chExt cx="0" cy="0"/>
        </a:xfrm>
      </p:grpSpPr>
      <p:sp>
        <p:nvSpPr>
          <p:cNvPr id="69" name="Google Shape;69;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72" name="Google Shape;72;p14"/>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3" name="Shape 73"/>
        <p:cNvGrpSpPr/>
        <p:nvPr/>
      </p:nvGrpSpPr>
      <p:grpSpPr>
        <a:xfrm>
          <a:off x="0" y="0"/>
          <a:ext cx="0" cy="0"/>
          <a:chOff x="0" y="0"/>
          <a:chExt cx="0" cy="0"/>
        </a:xfrm>
      </p:grpSpPr>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75" name="Google Shape;75;p15"/>
          <p:cNvPicPr preferRelativeResize="0"/>
          <p:nvPr/>
        </p:nvPicPr>
        <p:blipFill>
          <a:blip r:embed="rId2">
            <a:alphaModFix/>
          </a:blip>
          <a:stretch>
            <a:fillRect/>
          </a:stretch>
        </p:blipFill>
        <p:spPr>
          <a:xfrm>
            <a:off x="2845563" y="1564150"/>
            <a:ext cx="3452875" cy="2015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p:cSld name="CUSTOM">
    <p:bg>
      <p:bgPr>
        <a:solidFill>
          <a:srgbClr val="001837"/>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a:blip r:embed="rId2">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4">
  <p:cSld name="CUSTOM_4">
    <p:bg>
      <p:bgPr>
        <a:solidFill>
          <a:srgbClr val="001837"/>
        </a:solidFill>
      </p:bgPr>
    </p:bg>
    <p:spTree>
      <p:nvGrpSpPr>
        <p:cNvPr id="78" name="Shape 78"/>
        <p:cNvGrpSpPr/>
        <p:nvPr/>
      </p:nvGrpSpPr>
      <p:grpSpPr>
        <a:xfrm>
          <a:off x="0" y="0"/>
          <a:ext cx="0" cy="0"/>
          <a:chOff x="0" y="0"/>
          <a:chExt cx="0" cy="0"/>
        </a:xfrm>
      </p:grpSpPr>
      <p:pic>
        <p:nvPicPr>
          <p:cNvPr descr="bid-response-process.png" id="79" name="Google Shape;79;p17"/>
          <p:cNvPicPr preferRelativeResize="0"/>
          <p:nvPr/>
        </p:nvPicPr>
        <p:blipFill>
          <a:blip r:embed="rId2">
            <a:alphaModFix/>
          </a:blip>
          <a:stretch>
            <a:fillRect/>
          </a:stretch>
        </p:blipFill>
        <p:spPr>
          <a:xfrm>
            <a:off x="152400" y="434236"/>
            <a:ext cx="8839199" cy="3720767"/>
          </a:xfrm>
          <a:prstGeom prst="rect">
            <a:avLst/>
          </a:prstGeom>
          <a:noFill/>
          <a:ln>
            <a:noFill/>
          </a:ln>
        </p:spPr>
      </p:pic>
      <p:pic>
        <p:nvPicPr>
          <p:cNvPr id="80" name="Google Shape;80;p17"/>
          <p:cNvPicPr preferRelativeResize="0"/>
          <p:nvPr/>
        </p:nvPicPr>
        <p:blipFill>
          <a:blip r:embed="rId3">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3">
  <p:cSld name="CUSTOM_3">
    <p:bg>
      <p:bgPr>
        <a:solidFill>
          <a:srgbClr val="FF1744"/>
        </a:solidFill>
      </p:bgPr>
    </p:bg>
    <p:spTree>
      <p:nvGrpSpPr>
        <p:cNvPr id="81" name="Shape 81"/>
        <p:cNvGrpSpPr/>
        <p:nvPr/>
      </p:nvGrpSpPr>
      <p:grpSpPr>
        <a:xfrm>
          <a:off x="0" y="0"/>
          <a:ext cx="0" cy="0"/>
          <a:chOff x="0" y="0"/>
          <a:chExt cx="0" cy="0"/>
        </a:xfrm>
      </p:grpSpPr>
      <p:sp>
        <p:nvSpPr>
          <p:cNvPr id="82" name="Google Shape;82;p18"/>
          <p:cNvSpPr txBox="1"/>
          <p:nvPr/>
        </p:nvSpPr>
        <p:spPr>
          <a:xfrm>
            <a:off x="537900" y="1273250"/>
            <a:ext cx="8068200" cy="16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0000">
                <a:solidFill>
                  <a:srgbClr val="FFFFFF"/>
                </a:solidFill>
                <a:latin typeface="Roboto"/>
                <a:ea typeface="Roboto"/>
                <a:cs typeface="Roboto"/>
                <a:sym typeface="Roboto"/>
              </a:rPr>
              <a:t>Merci !</a:t>
            </a:r>
            <a:endParaRPr b="1" sz="10000">
              <a:solidFill>
                <a:srgbClr val="FFFFFF"/>
              </a:solidFill>
              <a:latin typeface="Roboto"/>
              <a:ea typeface="Roboto"/>
              <a:cs typeface="Roboto"/>
              <a:sym typeface="Roboto"/>
            </a:endParaRPr>
          </a:p>
        </p:txBody>
      </p:sp>
      <p:pic>
        <p:nvPicPr>
          <p:cNvPr id="83" name="Google Shape;83;p18"/>
          <p:cNvPicPr preferRelativeResize="0"/>
          <p:nvPr/>
        </p:nvPicPr>
        <p:blipFill>
          <a:blip r:embed="rId2">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3 2">
  <p:cSld name="CUSTOM_3_2">
    <p:bg>
      <p:bgPr>
        <a:solidFill>
          <a:srgbClr val="FF1744"/>
        </a:solidFill>
      </p:bgPr>
    </p:bg>
    <p:spTree>
      <p:nvGrpSpPr>
        <p:cNvPr id="84" name="Shape 84"/>
        <p:cNvGrpSpPr/>
        <p:nvPr/>
      </p:nvGrpSpPr>
      <p:grpSpPr>
        <a:xfrm>
          <a:off x="0" y="0"/>
          <a:ext cx="0" cy="0"/>
          <a:chOff x="0" y="0"/>
          <a:chExt cx="0" cy="0"/>
        </a:xfrm>
      </p:grpSpPr>
      <p:pic>
        <p:nvPicPr>
          <p:cNvPr id="85" name="Google Shape;85;p19"/>
          <p:cNvPicPr preferRelativeResize="0"/>
          <p:nvPr/>
        </p:nvPicPr>
        <p:blipFill>
          <a:blip r:embed="rId2">
            <a:alphaModFix/>
          </a:blip>
          <a:stretch>
            <a:fillRect/>
          </a:stretch>
        </p:blipFill>
        <p:spPr>
          <a:xfrm>
            <a:off x="3152313" y="1095275"/>
            <a:ext cx="2839375" cy="2952950"/>
          </a:xfrm>
          <a:prstGeom prst="rect">
            <a:avLst/>
          </a:prstGeom>
          <a:noFill/>
          <a:ln>
            <a:noFill/>
          </a:ln>
        </p:spPr>
      </p:pic>
      <p:pic>
        <p:nvPicPr>
          <p:cNvPr id="86" name="Google Shape;86;p19"/>
          <p:cNvPicPr preferRelativeResize="0"/>
          <p:nvPr/>
        </p:nvPicPr>
        <p:blipFill>
          <a:blip r:embed="rId3">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3 1">
  <p:cSld name="CUSTOM_3_1">
    <p:bg>
      <p:bgPr>
        <a:solidFill>
          <a:srgbClr val="001837"/>
        </a:solidFill>
      </p:bgPr>
    </p:bg>
    <p:spTree>
      <p:nvGrpSpPr>
        <p:cNvPr id="87" name="Shape 87"/>
        <p:cNvGrpSpPr/>
        <p:nvPr/>
      </p:nvGrpSpPr>
      <p:grpSpPr>
        <a:xfrm>
          <a:off x="0" y="0"/>
          <a:ext cx="0" cy="0"/>
          <a:chOff x="0" y="0"/>
          <a:chExt cx="0" cy="0"/>
        </a:xfrm>
      </p:grpSpPr>
      <p:sp>
        <p:nvSpPr>
          <p:cNvPr id="88" name="Google Shape;88;p20"/>
          <p:cNvSpPr txBox="1"/>
          <p:nvPr/>
        </p:nvSpPr>
        <p:spPr>
          <a:xfrm>
            <a:off x="537900" y="1273250"/>
            <a:ext cx="8068200" cy="16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0000">
                <a:solidFill>
                  <a:srgbClr val="FFFFFF"/>
                </a:solidFill>
                <a:latin typeface="Roboto"/>
                <a:ea typeface="Roboto"/>
                <a:cs typeface="Roboto"/>
                <a:sym typeface="Roboto"/>
              </a:rPr>
              <a:t>Merci !</a:t>
            </a:r>
            <a:endParaRPr b="1" sz="10000">
              <a:solidFill>
                <a:srgbClr val="FFFFFF"/>
              </a:solidFill>
              <a:latin typeface="Roboto"/>
              <a:ea typeface="Roboto"/>
              <a:cs typeface="Roboto"/>
              <a:sym typeface="Roboto"/>
            </a:endParaRPr>
          </a:p>
        </p:txBody>
      </p:sp>
      <p:pic>
        <p:nvPicPr>
          <p:cNvPr id="89" name="Google Shape;89;p20"/>
          <p:cNvPicPr preferRelativeResize="0"/>
          <p:nvPr/>
        </p:nvPicPr>
        <p:blipFill>
          <a:blip r:embed="rId2">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17" name="Google Shape;17;p3"/>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2">
  <p:cSld name="CUSTOM_2">
    <p:bg>
      <p:bgPr>
        <a:solidFill>
          <a:srgbClr val="001837"/>
        </a:solidFill>
      </p:bgPr>
    </p:bg>
    <p:spTree>
      <p:nvGrpSpPr>
        <p:cNvPr id="90" name="Shape 90"/>
        <p:cNvGrpSpPr/>
        <p:nvPr/>
      </p:nvGrpSpPr>
      <p:grpSpPr>
        <a:xfrm>
          <a:off x="0" y="0"/>
          <a:ext cx="0" cy="0"/>
          <a:chOff x="0" y="0"/>
          <a:chExt cx="0" cy="0"/>
        </a:xfrm>
      </p:grpSpPr>
      <p:pic>
        <p:nvPicPr>
          <p:cNvPr id="91" name="Google Shape;91;p21"/>
          <p:cNvPicPr preferRelativeResize="0"/>
          <p:nvPr/>
        </p:nvPicPr>
        <p:blipFill>
          <a:blip r:embed="rId2">
            <a:alphaModFix/>
          </a:blip>
          <a:stretch>
            <a:fillRect/>
          </a:stretch>
        </p:blipFill>
        <p:spPr>
          <a:xfrm>
            <a:off x="2845563" y="1564150"/>
            <a:ext cx="3452875" cy="201520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2 1">
  <p:cSld name="CUSTOM_2_1">
    <p:bg>
      <p:bgPr>
        <a:solidFill>
          <a:srgbClr val="001837"/>
        </a:solidFill>
      </p:bgPr>
    </p:bg>
    <p:spTree>
      <p:nvGrpSpPr>
        <p:cNvPr id="92" name="Shape 92"/>
        <p:cNvGrpSpPr/>
        <p:nvPr/>
      </p:nvGrpSpPr>
      <p:grpSpPr>
        <a:xfrm>
          <a:off x="0" y="0"/>
          <a:ext cx="0" cy="0"/>
          <a:chOff x="0" y="0"/>
          <a:chExt cx="0" cy="0"/>
        </a:xfrm>
      </p:grpSpPr>
      <p:pic>
        <p:nvPicPr>
          <p:cNvPr id="93" name="Google Shape;93;p22"/>
          <p:cNvPicPr preferRelativeResize="0"/>
          <p:nvPr/>
        </p:nvPicPr>
        <p:blipFill>
          <a:blip r:embed="rId2">
            <a:alphaModFix/>
          </a:blip>
          <a:stretch>
            <a:fillRect/>
          </a:stretch>
        </p:blipFill>
        <p:spPr>
          <a:xfrm>
            <a:off x="3152313" y="1095275"/>
            <a:ext cx="2839375" cy="29529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1">
  <p:cSld name="CUSTOM_1">
    <p:bg>
      <p:bgPr>
        <a:solidFill>
          <a:srgbClr val="001837"/>
        </a:solidFill>
      </p:bgPr>
    </p:bg>
    <p:spTree>
      <p:nvGrpSpPr>
        <p:cNvPr id="94" name="Shape 94"/>
        <p:cNvGrpSpPr/>
        <p:nvPr/>
      </p:nvGrpSpPr>
      <p:grpSpPr>
        <a:xfrm>
          <a:off x="0" y="0"/>
          <a:ext cx="0" cy="0"/>
          <a:chOff x="0" y="0"/>
          <a:chExt cx="0" cy="0"/>
        </a:xfrm>
      </p:grpSpPr>
      <p:sp>
        <p:nvSpPr>
          <p:cNvPr id="95" name="Google Shape;95;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pic>
        <p:nvPicPr>
          <p:cNvPr id="96" name="Google Shape;96;p23"/>
          <p:cNvPicPr preferRelativeResize="0"/>
          <p:nvPr/>
        </p:nvPicPr>
        <p:blipFill>
          <a:blip r:embed="rId2">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e en page personnalisée 1 1 1">
  <p:cSld name="CUSTOM_1_1">
    <p:bg>
      <p:bgPr>
        <a:solidFill>
          <a:srgbClr val="FF1744"/>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highlight>
                  <a:srgbClr val="FFFFFF"/>
                </a:highlight>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pic>
        <p:nvPicPr>
          <p:cNvPr id="99" name="Google Shape;99;p24"/>
          <p:cNvPicPr preferRelativeResize="0"/>
          <p:nvPr/>
        </p:nvPicPr>
        <p:blipFill>
          <a:blip r:embed="rId2">
            <a:alphaModFix/>
          </a:blip>
          <a:stretch>
            <a:fillRect/>
          </a:stretch>
        </p:blipFill>
        <p:spPr>
          <a:xfrm>
            <a:off x="152400" y="4266000"/>
            <a:ext cx="1098000" cy="7283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1">
  <p:cSld name="SECTION_HEADER_1">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highlight>
                  <a:srgbClr val="FF1744"/>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21" name="Google Shape;21;p4"/>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1 1">
  <p:cSld name="SECTION_HEADER_1_1">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highlight>
                  <a:srgbClr val="001837"/>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25" name="Google Shape;25;p5"/>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30" name="Google Shape;30;p6"/>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36" name="Google Shape;36;p7"/>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40" name="Google Shape;40;p8"/>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1" name="Shape 41"/>
        <p:cNvGrpSpPr/>
        <p:nvPr/>
      </p:nvGrpSpPr>
      <p:grpSpPr>
        <a:xfrm>
          <a:off x="0" y="0"/>
          <a:ext cx="0" cy="0"/>
          <a:chOff x="0" y="0"/>
          <a:chExt cx="0" cy="0"/>
        </a:xfrm>
      </p:grpSpPr>
      <p:sp>
        <p:nvSpPr>
          <p:cNvPr id="42" name="Google Shape;42;p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 name="Google Shape;43;p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45" name="Google Shape;45;p9"/>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6" name="Shape 46"/>
        <p:cNvGrpSpPr/>
        <p:nvPr/>
      </p:nvGrpSpPr>
      <p:grpSpPr>
        <a:xfrm>
          <a:off x="0" y="0"/>
          <a:ext cx="0" cy="0"/>
          <a:chOff x="0" y="0"/>
          <a:chExt cx="0" cy="0"/>
        </a:xfrm>
      </p:grpSpPr>
      <p:sp>
        <p:nvSpPr>
          <p:cNvPr id="47" name="Google Shape;47;p1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pic>
        <p:nvPicPr>
          <p:cNvPr id="49" name="Google Shape;49;p10"/>
          <p:cNvPicPr preferRelativeResize="0"/>
          <p:nvPr/>
        </p:nvPicPr>
        <p:blipFill>
          <a:blip r:embed="rId2">
            <a:alphaModFix/>
          </a:blip>
          <a:stretch>
            <a:fillRect/>
          </a:stretch>
        </p:blipFill>
        <p:spPr>
          <a:xfrm>
            <a:off x="152400" y="4265175"/>
            <a:ext cx="1096825" cy="725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5F8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01837"/>
              </a:buClr>
              <a:buSzPts val="2800"/>
              <a:buFont typeface="Roboto"/>
              <a:buNone/>
              <a:defRPr sz="2800">
                <a:solidFill>
                  <a:srgbClr val="001837"/>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01837"/>
              </a:buClr>
              <a:buSzPts val="1800"/>
              <a:buFont typeface="Roboto"/>
              <a:buChar char="●"/>
              <a:defRPr sz="1800">
                <a:solidFill>
                  <a:srgbClr val="001837"/>
                </a:solidFill>
                <a:latin typeface="Roboto"/>
                <a:ea typeface="Roboto"/>
                <a:cs typeface="Roboto"/>
                <a:sym typeface="Roboto"/>
              </a:defRPr>
            </a:lvl1pPr>
            <a:lvl2pPr indent="-317500" lvl="1" marL="9144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2pPr>
            <a:lvl3pPr indent="-317500" lvl="2" marL="13716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3pPr>
            <a:lvl4pPr indent="-317500" lvl="3" marL="18288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4pPr>
            <a:lvl5pPr indent="-317500" lvl="4" marL="22860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5pPr>
            <a:lvl6pPr indent="-317500" lvl="5" marL="27432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6pPr>
            <a:lvl7pPr indent="-317500" lvl="6" marL="32004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7pPr>
            <a:lvl8pPr indent="-317500" lvl="7" marL="3657600" rtl="0">
              <a:lnSpc>
                <a:spcPct val="115000"/>
              </a:lnSpc>
              <a:spcBef>
                <a:spcPts val="1600"/>
              </a:spcBef>
              <a:spcAft>
                <a:spcPts val="0"/>
              </a:spcAft>
              <a:buClr>
                <a:srgbClr val="001837"/>
              </a:buClr>
              <a:buSzPts val="1400"/>
              <a:buFont typeface="Roboto"/>
              <a:buChar char="○"/>
              <a:defRPr>
                <a:solidFill>
                  <a:srgbClr val="001837"/>
                </a:solidFill>
                <a:latin typeface="Roboto"/>
                <a:ea typeface="Roboto"/>
                <a:cs typeface="Roboto"/>
                <a:sym typeface="Roboto"/>
              </a:defRPr>
            </a:lvl8pPr>
            <a:lvl9pPr indent="-317500" lvl="8" marL="4114800" rtl="0">
              <a:lnSpc>
                <a:spcPct val="115000"/>
              </a:lnSpc>
              <a:spcBef>
                <a:spcPts val="1600"/>
              </a:spcBef>
              <a:spcAft>
                <a:spcPts val="1600"/>
              </a:spcAft>
              <a:buClr>
                <a:srgbClr val="001837"/>
              </a:buClr>
              <a:buSzPts val="1400"/>
              <a:buFont typeface="Roboto"/>
              <a:buChar char="■"/>
              <a:defRPr>
                <a:solidFill>
                  <a:srgbClr val="001837"/>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cnil.fr/fr/protection-des-donnees-les-bons-reflexes" TargetMode="External"/><Relationship Id="rId4" Type="http://schemas.openxmlformats.org/officeDocument/2006/relationships/hyperlink" Target="https://www.cnil.fr/fr/protection-des-donnees-les-bons-reflex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1205900" y="139525"/>
            <a:ext cx="6941750" cy="3168900"/>
          </a:xfrm>
          <a:prstGeom prst="rect">
            <a:avLst/>
          </a:prstGeom>
          <a:noFill/>
          <a:ln>
            <a:noFill/>
          </a:ln>
        </p:spPr>
      </p:pic>
      <p:pic>
        <p:nvPicPr>
          <p:cNvPr id="165" name="Google Shape;165;p34"/>
          <p:cNvPicPr preferRelativeResize="0"/>
          <p:nvPr/>
        </p:nvPicPr>
        <p:blipFill>
          <a:blip r:embed="rId4">
            <a:alphaModFix/>
          </a:blip>
          <a:stretch>
            <a:fillRect/>
          </a:stretch>
        </p:blipFill>
        <p:spPr>
          <a:xfrm>
            <a:off x="1251475" y="3364425"/>
            <a:ext cx="6850576" cy="152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265500" y="1996925"/>
            <a:ext cx="4045200" cy="71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Les Données</a:t>
            </a:r>
            <a:endParaRPr/>
          </a:p>
        </p:txBody>
      </p:sp>
      <p:sp>
        <p:nvSpPr>
          <p:cNvPr id="171" name="Google Shape;171;p35"/>
          <p:cNvSpPr txBox="1"/>
          <p:nvPr>
            <p:ph idx="1" type="subTitle"/>
          </p:nvPr>
        </p:nvSpPr>
        <p:spPr>
          <a:xfrm>
            <a:off x="132750" y="2803075"/>
            <a:ext cx="4310700" cy="5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Annuaire de features disponibles</a:t>
            </a:r>
            <a:endParaRPr/>
          </a:p>
        </p:txBody>
      </p:sp>
      <p:sp>
        <p:nvSpPr>
          <p:cNvPr id="172" name="Google Shape;172;p35"/>
          <p:cNvSpPr txBox="1"/>
          <p:nvPr>
            <p:ph idx="2" type="body"/>
          </p:nvPr>
        </p:nvSpPr>
        <p:spPr>
          <a:xfrm>
            <a:off x="4661350" y="361925"/>
            <a:ext cx="4299000" cy="4419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fr" sz="1400"/>
              <a:t>Liste (non exhaustive) :</a:t>
            </a:r>
            <a:endParaRPr sz="1400"/>
          </a:p>
          <a:p>
            <a:pPr indent="-317500" lvl="0" marL="457200" rtl="0" algn="l">
              <a:spcBef>
                <a:spcPts val="1600"/>
              </a:spcBef>
              <a:spcAft>
                <a:spcPts val="0"/>
              </a:spcAft>
              <a:buSzPts val="1400"/>
              <a:buChar char="-"/>
            </a:pPr>
            <a:r>
              <a:rPr lang="fr" sz="1400"/>
              <a:t>ID de la campagne de publicité</a:t>
            </a:r>
            <a:endParaRPr sz="1400"/>
          </a:p>
          <a:p>
            <a:pPr indent="-317500" lvl="0" marL="457200" rtl="0" algn="l">
              <a:spcBef>
                <a:spcPts val="0"/>
              </a:spcBef>
              <a:spcAft>
                <a:spcPts val="0"/>
              </a:spcAft>
              <a:buSzPts val="1400"/>
              <a:buChar char="-"/>
            </a:pPr>
            <a:r>
              <a:rPr lang="fr" sz="1400"/>
              <a:t>Type </a:t>
            </a:r>
            <a:r>
              <a:rPr lang="fr" sz="1400"/>
              <a:t>d'événement</a:t>
            </a:r>
            <a:r>
              <a:rPr lang="fr" sz="1400"/>
              <a:t> : impression, clic</a:t>
            </a:r>
            <a:endParaRPr sz="1400"/>
          </a:p>
          <a:p>
            <a:pPr indent="-317500" lvl="0" marL="457200" rtl="0" algn="l">
              <a:spcBef>
                <a:spcPts val="0"/>
              </a:spcBef>
              <a:spcAft>
                <a:spcPts val="0"/>
              </a:spcAft>
              <a:buSzPts val="1400"/>
              <a:buChar char="-"/>
            </a:pPr>
            <a:r>
              <a:rPr lang="fr" sz="1400"/>
              <a:t>Timestamp : </a:t>
            </a:r>
            <a:r>
              <a:rPr lang="fr" sz="1400">
                <a:solidFill>
                  <a:schemeClr val="lt1"/>
                </a:solidFill>
              </a:rPr>
              <a:t> Année-Mois-Jour Heure:Minute </a:t>
            </a:r>
            <a:r>
              <a:rPr lang="fr" sz="1400"/>
              <a:t>(</a:t>
            </a:r>
            <a:r>
              <a:rPr lang="fr" sz="1400"/>
              <a:t>date à laquelle un évènement a eu lieu)</a:t>
            </a:r>
            <a:endParaRPr sz="1400"/>
          </a:p>
          <a:p>
            <a:pPr indent="-317500" lvl="0" marL="457200" rtl="0" algn="l">
              <a:spcBef>
                <a:spcPts val="0"/>
              </a:spcBef>
              <a:spcAft>
                <a:spcPts val="0"/>
              </a:spcAft>
              <a:buSzPts val="1400"/>
              <a:buChar char="-"/>
            </a:pPr>
            <a:r>
              <a:rPr lang="fr" sz="1400"/>
              <a:t>Type d’OS : iOS, Android…</a:t>
            </a:r>
            <a:endParaRPr sz="1400"/>
          </a:p>
          <a:p>
            <a:pPr indent="-317500" lvl="0" marL="457200" rtl="0" algn="l">
              <a:spcBef>
                <a:spcPts val="0"/>
              </a:spcBef>
              <a:spcAft>
                <a:spcPts val="0"/>
              </a:spcAft>
              <a:buSzPts val="1400"/>
              <a:buChar char="-"/>
            </a:pPr>
            <a:r>
              <a:rPr lang="fr" sz="1400"/>
              <a:t>Type de support : Application ou Site</a:t>
            </a:r>
            <a:endParaRPr sz="1400"/>
          </a:p>
          <a:p>
            <a:pPr indent="-317500" lvl="0" marL="457200" rtl="0" algn="l">
              <a:spcBef>
                <a:spcPts val="0"/>
              </a:spcBef>
              <a:spcAft>
                <a:spcPts val="0"/>
              </a:spcAft>
              <a:buSzPts val="1400"/>
              <a:buChar char="-"/>
            </a:pPr>
            <a:r>
              <a:rPr lang="fr" sz="1400"/>
              <a:t>Type de publicité : bannière, vidéo, plein écran</a:t>
            </a:r>
            <a:endParaRPr sz="1400"/>
          </a:p>
          <a:p>
            <a:pPr indent="-317500" lvl="0" marL="457200" rtl="0" algn="l">
              <a:spcBef>
                <a:spcPts val="0"/>
              </a:spcBef>
              <a:spcAft>
                <a:spcPts val="0"/>
              </a:spcAft>
              <a:buSzPts val="1400"/>
              <a:buChar char="-"/>
            </a:pPr>
            <a:r>
              <a:rPr lang="fr" sz="1400"/>
              <a:t>Dimension de la publicité : largeur x longueur</a:t>
            </a:r>
            <a:endParaRPr sz="1400"/>
          </a:p>
          <a:p>
            <a:pPr indent="-317500" lvl="0" marL="457200" rtl="0" algn="l">
              <a:spcBef>
                <a:spcPts val="0"/>
              </a:spcBef>
              <a:spcAft>
                <a:spcPts val="0"/>
              </a:spcAft>
              <a:buSzPts val="1400"/>
              <a:buChar char="-"/>
            </a:pPr>
            <a:r>
              <a:rPr lang="fr" sz="1400"/>
              <a:t>Ville</a:t>
            </a:r>
            <a:endParaRPr sz="1400"/>
          </a:p>
          <a:p>
            <a:pPr indent="-317500" lvl="0" marL="457200" rtl="0" algn="l">
              <a:spcBef>
                <a:spcPts val="0"/>
              </a:spcBef>
              <a:spcAft>
                <a:spcPts val="0"/>
              </a:spcAft>
              <a:buSzPts val="1400"/>
              <a:buChar char="-"/>
            </a:pPr>
            <a:r>
              <a:rPr lang="fr" sz="1400"/>
              <a:t>Pays</a:t>
            </a:r>
            <a:endParaRPr sz="1400"/>
          </a:p>
          <a:p>
            <a:pPr indent="-317500" lvl="0" marL="457200" rtl="0" algn="l">
              <a:spcBef>
                <a:spcPts val="0"/>
              </a:spcBef>
              <a:spcAft>
                <a:spcPts val="0"/>
              </a:spcAft>
              <a:buSzPts val="1400"/>
              <a:buChar char="-"/>
            </a:pPr>
            <a:r>
              <a:rPr lang="fr" sz="1400"/>
              <a:t>ID de l’application/site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6"/>
          <p:cNvPicPr preferRelativeResize="0"/>
          <p:nvPr/>
        </p:nvPicPr>
        <p:blipFill>
          <a:blip r:embed="rId3">
            <a:alphaModFix/>
          </a:blip>
          <a:stretch>
            <a:fillRect/>
          </a:stretch>
        </p:blipFill>
        <p:spPr>
          <a:xfrm>
            <a:off x="10150" y="0"/>
            <a:ext cx="921004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Vos missions</a:t>
            </a:r>
            <a:endParaRPr/>
          </a:p>
        </p:txBody>
      </p:sp>
      <p:sp>
        <p:nvSpPr>
          <p:cNvPr id="183" name="Google Shape;183;p3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...si vous les acceptez !</a:t>
            </a:r>
            <a:endParaRPr/>
          </a:p>
        </p:txBody>
      </p:sp>
      <p:sp>
        <p:nvSpPr>
          <p:cNvPr id="184" name="Google Shape;184;p37"/>
          <p:cNvSpPr txBox="1"/>
          <p:nvPr>
            <p:ph idx="2" type="body"/>
          </p:nvPr>
        </p:nvSpPr>
        <p:spPr>
          <a:xfrm>
            <a:off x="4724400" y="264300"/>
            <a:ext cx="4419600" cy="461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fr" sz="1200"/>
              <a:t>1) Exploration et compréhension des données :</a:t>
            </a:r>
            <a:endParaRPr b="1" sz="1200"/>
          </a:p>
          <a:p>
            <a:pPr indent="-304800" lvl="0" marL="457200" marR="0" rtl="0" algn="l">
              <a:lnSpc>
                <a:spcPct val="115000"/>
              </a:lnSpc>
              <a:spcBef>
                <a:spcPts val="1600"/>
              </a:spcBef>
              <a:spcAft>
                <a:spcPts val="0"/>
              </a:spcAft>
              <a:buSzPts val="1200"/>
              <a:buChar char="➔"/>
            </a:pPr>
            <a:r>
              <a:rPr lang="fr" sz="1200"/>
              <a:t>Mise en place d'un </a:t>
            </a:r>
            <a:r>
              <a:rPr b="1" lang="fr" sz="1200"/>
              <a:t>modèle prédictif</a:t>
            </a:r>
            <a:r>
              <a:rPr lang="fr" sz="1200"/>
              <a:t> permettant d'</a:t>
            </a:r>
            <a:r>
              <a:rPr b="1" lang="fr" sz="1200"/>
              <a:t>expliquer</a:t>
            </a:r>
            <a:r>
              <a:rPr lang="fr" sz="1200"/>
              <a:t> le comportement utilisateur selon un contexte donné : </a:t>
            </a:r>
            <a:endParaRPr sz="1200"/>
          </a:p>
          <a:p>
            <a:pPr indent="-304800" lvl="1" marL="914400" marR="0" rtl="0" algn="l">
              <a:lnSpc>
                <a:spcPct val="115000"/>
              </a:lnSpc>
              <a:spcBef>
                <a:spcPts val="0"/>
              </a:spcBef>
              <a:spcAft>
                <a:spcPts val="0"/>
              </a:spcAft>
              <a:buSzPts val="1200"/>
              <a:buChar char="◆"/>
            </a:pPr>
            <a:r>
              <a:rPr i="1" lang="fr" sz="1200"/>
              <a:t>par ex : qu’est-ce qu’un bon cliqueur ?</a:t>
            </a:r>
            <a:endParaRPr i="1" sz="1200"/>
          </a:p>
          <a:p>
            <a:pPr indent="-304800" lvl="0" marL="457200" rtl="0" algn="l">
              <a:spcBef>
                <a:spcPts val="0"/>
              </a:spcBef>
              <a:spcAft>
                <a:spcPts val="0"/>
              </a:spcAft>
              <a:buSzPts val="1200"/>
              <a:buChar char="➔"/>
            </a:pPr>
            <a:r>
              <a:rPr b="1" lang="fr" sz="1200">
                <a:solidFill>
                  <a:schemeClr val="lt1"/>
                </a:solidFill>
              </a:rPr>
              <a:t>Clustering</a:t>
            </a:r>
            <a:r>
              <a:rPr lang="fr" sz="1200">
                <a:solidFill>
                  <a:schemeClr val="lt1"/>
                </a:solidFill>
              </a:rPr>
              <a:t> de profils utilisateurs et </a:t>
            </a:r>
            <a:r>
              <a:rPr b="1" lang="fr" sz="1200">
                <a:solidFill>
                  <a:schemeClr val="lt1"/>
                </a:solidFill>
              </a:rPr>
              <a:t>caractérisation</a:t>
            </a:r>
            <a:r>
              <a:rPr lang="fr" sz="1200">
                <a:solidFill>
                  <a:schemeClr val="lt1"/>
                </a:solidFill>
              </a:rPr>
              <a:t> des groupes d’utilisateurs obtenus : Faire des groupes d’utilisateurs ayant des caractéristiques communes</a:t>
            </a:r>
            <a:endParaRPr sz="1200"/>
          </a:p>
          <a:p>
            <a:pPr indent="0" lvl="0" marL="0" rtl="0" algn="l">
              <a:spcBef>
                <a:spcPts val="1600"/>
              </a:spcBef>
              <a:spcAft>
                <a:spcPts val="0"/>
              </a:spcAft>
              <a:buNone/>
            </a:pPr>
            <a:r>
              <a:rPr b="1" lang="fr" sz="1200">
                <a:solidFill>
                  <a:schemeClr val="lt1"/>
                </a:solidFill>
              </a:rPr>
              <a:t>2</a:t>
            </a:r>
            <a:r>
              <a:rPr b="1" lang="fr" sz="1200">
                <a:solidFill>
                  <a:schemeClr val="lt1"/>
                </a:solidFill>
              </a:rPr>
              <a:t>)</a:t>
            </a:r>
            <a:r>
              <a:rPr lang="fr" sz="1200">
                <a:solidFill>
                  <a:schemeClr val="lt1"/>
                </a:solidFill>
              </a:rPr>
              <a:t> </a:t>
            </a:r>
            <a:r>
              <a:rPr b="1" lang="fr" sz="1200">
                <a:solidFill>
                  <a:schemeClr val="lt1"/>
                </a:solidFill>
              </a:rPr>
              <a:t>Déterminer si une bid response va aboutir à une win/clic</a:t>
            </a:r>
            <a:endParaRPr b="1" sz="1200">
              <a:solidFill>
                <a:schemeClr val="lt1"/>
              </a:solidFill>
            </a:endParaRPr>
          </a:p>
          <a:p>
            <a:pPr indent="-304800" lvl="0" marL="457200" rtl="0" algn="l">
              <a:spcBef>
                <a:spcPts val="1600"/>
              </a:spcBef>
              <a:spcAft>
                <a:spcPts val="0"/>
              </a:spcAft>
              <a:buClr>
                <a:schemeClr val="lt1"/>
              </a:buClr>
              <a:buSzPts val="1200"/>
              <a:buChar char="➔"/>
            </a:pPr>
            <a:r>
              <a:rPr lang="fr" sz="1200">
                <a:solidFill>
                  <a:schemeClr val="lt1"/>
                </a:solidFill>
              </a:rPr>
              <a:t>Pre Processing des données</a:t>
            </a:r>
            <a:endParaRPr sz="1200">
              <a:solidFill>
                <a:schemeClr val="lt1"/>
              </a:solidFill>
            </a:endParaRPr>
          </a:p>
          <a:p>
            <a:pPr indent="-304800" lvl="0" marL="457200" rtl="0" algn="l">
              <a:spcBef>
                <a:spcPts val="0"/>
              </a:spcBef>
              <a:spcAft>
                <a:spcPts val="0"/>
              </a:spcAft>
              <a:buClr>
                <a:schemeClr val="lt1"/>
              </a:buClr>
              <a:buSzPts val="1200"/>
              <a:buChar char="➔"/>
            </a:pPr>
            <a:r>
              <a:rPr lang="fr" sz="1200">
                <a:solidFill>
                  <a:schemeClr val="lt1"/>
                </a:solidFill>
              </a:rPr>
              <a:t>Tester différents modèles avec leurs avantages/inconvénients (interprétabilité, précision, ...)</a:t>
            </a:r>
            <a:endParaRPr sz="1200">
              <a:solidFill>
                <a:schemeClr val="lt1"/>
              </a:solidFill>
            </a:endParaRPr>
          </a:p>
          <a:p>
            <a:pPr indent="0" lvl="0" marL="0" rtl="0" algn="l">
              <a:spcBef>
                <a:spcPts val="1600"/>
              </a:spcBef>
              <a:spcAft>
                <a:spcPts val="0"/>
              </a:spcAft>
              <a:buClr>
                <a:schemeClr val="dk1"/>
              </a:buClr>
              <a:buSzPts val="1100"/>
              <a:buFont typeface="Arial"/>
              <a:buNone/>
            </a:pPr>
            <a:r>
              <a:rPr b="1" lang="fr" sz="1200">
                <a:solidFill>
                  <a:schemeClr val="lt1"/>
                </a:solidFill>
              </a:rPr>
              <a:t>3)</a:t>
            </a:r>
            <a:r>
              <a:rPr lang="fr" sz="1200">
                <a:solidFill>
                  <a:schemeClr val="lt1"/>
                </a:solidFill>
              </a:rPr>
              <a:t> </a:t>
            </a:r>
            <a:r>
              <a:rPr b="1" lang="fr" sz="1200">
                <a:solidFill>
                  <a:schemeClr val="lt1"/>
                </a:solidFill>
              </a:rPr>
              <a:t>Détection des profils utilisateurs frauduleux :</a:t>
            </a:r>
            <a:endParaRPr b="1" sz="1200">
              <a:solidFill>
                <a:schemeClr val="lt1"/>
              </a:solidFill>
            </a:endParaRPr>
          </a:p>
          <a:p>
            <a:pPr indent="-304800" lvl="0" marL="457200" rtl="0" algn="l">
              <a:spcBef>
                <a:spcPts val="1600"/>
              </a:spcBef>
              <a:spcAft>
                <a:spcPts val="0"/>
              </a:spcAft>
              <a:buClr>
                <a:schemeClr val="lt1"/>
              </a:buClr>
              <a:buSzPts val="1200"/>
              <a:buChar char="➔"/>
            </a:pPr>
            <a:r>
              <a:rPr lang="fr" sz="1200">
                <a:solidFill>
                  <a:schemeClr val="lt1"/>
                </a:solidFill>
              </a:rPr>
              <a:t>comment déterminer qu’un clic est frauduleux ?</a:t>
            </a:r>
            <a:endParaRPr sz="1200">
              <a:solidFill>
                <a:schemeClr val="lt1"/>
              </a:solidFill>
            </a:endParaRPr>
          </a:p>
          <a:p>
            <a:pPr indent="-304800" lvl="0" marL="457200" rtl="0" algn="l">
              <a:spcBef>
                <a:spcPts val="0"/>
              </a:spcBef>
              <a:spcAft>
                <a:spcPts val="0"/>
              </a:spcAft>
              <a:buClr>
                <a:schemeClr val="lt1"/>
              </a:buClr>
              <a:buSzPts val="1200"/>
              <a:buChar char="➔"/>
            </a:pPr>
            <a:r>
              <a:rPr lang="fr" sz="1200">
                <a:solidFill>
                  <a:schemeClr val="lt1"/>
                </a:solidFill>
              </a:rPr>
              <a:t>faut-il bannir les fraudeurs ? Comment ?</a:t>
            </a:r>
            <a:endParaRPr b="1" sz="1200">
              <a:solidFill>
                <a:schemeClr val="lt1"/>
              </a:solidFill>
            </a:endParaRPr>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Vos missions</a:t>
            </a:r>
            <a:endParaRPr/>
          </a:p>
        </p:txBody>
      </p:sp>
      <p:sp>
        <p:nvSpPr>
          <p:cNvPr id="190" name="Google Shape;190;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...si vous les acceptez !</a:t>
            </a:r>
            <a:endParaRPr/>
          </a:p>
        </p:txBody>
      </p:sp>
      <p:sp>
        <p:nvSpPr>
          <p:cNvPr id="191" name="Google Shape;191;p38"/>
          <p:cNvSpPr txBox="1"/>
          <p:nvPr>
            <p:ph idx="2" type="body"/>
          </p:nvPr>
        </p:nvSpPr>
        <p:spPr>
          <a:xfrm>
            <a:off x="4636500" y="916500"/>
            <a:ext cx="4507500" cy="3310500"/>
          </a:xfrm>
          <a:prstGeom prst="rect">
            <a:avLst/>
          </a:prstGeom>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b="1" lang="fr" sz="1600"/>
              <a:t>Organisation générale</a:t>
            </a:r>
            <a:r>
              <a:rPr lang="fr" sz="1600"/>
              <a:t> :</a:t>
            </a:r>
            <a:endParaRPr sz="1600"/>
          </a:p>
          <a:p>
            <a:pPr indent="-317500" lvl="1" marL="914400" marR="0" rtl="0" algn="l">
              <a:lnSpc>
                <a:spcPct val="115000"/>
              </a:lnSpc>
              <a:spcBef>
                <a:spcPts val="0"/>
              </a:spcBef>
              <a:spcAft>
                <a:spcPts val="0"/>
              </a:spcAft>
              <a:buSzPts val="1400"/>
              <a:buChar char="◆"/>
            </a:pPr>
            <a:r>
              <a:rPr lang="fr"/>
              <a:t>Vous pouvez travailler tous ensemble ou en sous-groupe</a:t>
            </a:r>
            <a:endParaRPr/>
          </a:p>
          <a:p>
            <a:pPr indent="-317500" lvl="1" marL="914400" marR="0" rtl="0" algn="l">
              <a:lnSpc>
                <a:spcPct val="115000"/>
              </a:lnSpc>
              <a:spcBef>
                <a:spcPts val="0"/>
              </a:spcBef>
              <a:spcAft>
                <a:spcPts val="0"/>
              </a:spcAft>
              <a:buSzPts val="1400"/>
              <a:buChar char="◆"/>
            </a:pPr>
            <a:r>
              <a:rPr lang="fr"/>
              <a:t>Possibilité de se voir à l’IMAG ou à TabMo</a:t>
            </a:r>
            <a:endParaRPr/>
          </a:p>
          <a:p>
            <a:pPr indent="-317500" lvl="1" marL="914400" marR="0" rtl="0" algn="l">
              <a:lnSpc>
                <a:spcPct val="115000"/>
              </a:lnSpc>
              <a:spcBef>
                <a:spcPts val="0"/>
              </a:spcBef>
              <a:spcAft>
                <a:spcPts val="0"/>
              </a:spcAft>
              <a:buSzPts val="1400"/>
              <a:buChar char="◆"/>
            </a:pPr>
            <a:r>
              <a:rPr lang="fr"/>
              <a:t>Fréquence de rdv ?</a:t>
            </a:r>
            <a:endParaRPr/>
          </a:p>
          <a:p>
            <a:pPr indent="-317500" lvl="1" marL="914400" marR="0" rtl="0" algn="l">
              <a:lnSpc>
                <a:spcPct val="115000"/>
              </a:lnSpc>
              <a:spcBef>
                <a:spcPts val="0"/>
              </a:spcBef>
              <a:spcAft>
                <a:spcPts val="0"/>
              </a:spcAft>
              <a:buSzPts val="1400"/>
              <a:buChar char="◆"/>
            </a:pPr>
            <a:r>
              <a:rPr lang="fr"/>
              <a:t>Disponibles par mail </a:t>
            </a:r>
            <a:endParaRPr/>
          </a:p>
          <a:p>
            <a:pPr indent="0" lvl="0" marL="0" marR="0" rtl="0" algn="l">
              <a:lnSpc>
                <a:spcPct val="115000"/>
              </a:lnSpc>
              <a:spcBef>
                <a:spcPts val="1600"/>
              </a:spcBef>
              <a:spcAft>
                <a:spcPts val="0"/>
              </a:spcAft>
              <a:buNone/>
            </a:pPr>
            <a:r>
              <a:t/>
            </a:r>
            <a:endParaRPr/>
          </a:p>
          <a:p>
            <a:pPr indent="-317500" lvl="0" marL="457200" marR="0" rtl="0" algn="l">
              <a:lnSpc>
                <a:spcPct val="115000"/>
              </a:lnSpc>
              <a:spcBef>
                <a:spcPts val="1600"/>
              </a:spcBef>
              <a:spcAft>
                <a:spcPts val="0"/>
              </a:spcAft>
              <a:buSzPts val="1400"/>
              <a:buChar char="➔"/>
            </a:pPr>
            <a:r>
              <a:rPr b="1" lang="fr" sz="1600"/>
              <a:t>Outils/Langages</a:t>
            </a:r>
            <a:r>
              <a:rPr lang="fr" sz="1400"/>
              <a:t> : </a:t>
            </a:r>
            <a:endParaRPr sz="1400"/>
          </a:p>
          <a:p>
            <a:pPr indent="-317500" lvl="1" marL="914400" marR="0" rtl="0" algn="l">
              <a:lnSpc>
                <a:spcPct val="115000"/>
              </a:lnSpc>
              <a:spcBef>
                <a:spcPts val="0"/>
              </a:spcBef>
              <a:spcAft>
                <a:spcPts val="0"/>
              </a:spcAft>
              <a:buSzPts val="1400"/>
              <a:buChar char="◆"/>
            </a:pPr>
            <a:r>
              <a:rPr lang="fr"/>
              <a:t>Vous êtes LIBRES ! </a:t>
            </a:r>
            <a:r>
              <a:rPr lang="fr" sz="700"/>
              <a:t>(mais si vous voulez faire plaisir à Faustine, faites du R)</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 </a:t>
            </a:r>
            <a:r>
              <a:rPr lang="fr">
                <a:solidFill>
                  <a:srgbClr val="FF1744"/>
                </a:solidFill>
              </a:rPr>
              <a:t>RTB</a:t>
            </a:r>
            <a:r>
              <a:rPr lang="fr"/>
              <a:t>, c’est quoi ?</a:t>
            </a:r>
            <a:endParaRPr/>
          </a:p>
        </p:txBody>
      </p:sp>
      <p:sp>
        <p:nvSpPr>
          <p:cNvPr id="109" name="Google Shape;109;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FF1744"/>
                </a:solidFill>
              </a:rPr>
              <a:t>R</a:t>
            </a:r>
            <a:r>
              <a:rPr lang="fr"/>
              <a:t>eal </a:t>
            </a:r>
            <a:r>
              <a:rPr lang="fr">
                <a:solidFill>
                  <a:srgbClr val="FF1744"/>
                </a:solidFill>
              </a:rPr>
              <a:t>T</a:t>
            </a:r>
            <a:r>
              <a:rPr lang="fr"/>
              <a:t>ime </a:t>
            </a:r>
            <a:r>
              <a:rPr lang="fr">
                <a:solidFill>
                  <a:srgbClr val="FF1744"/>
                </a:solidFill>
              </a:rPr>
              <a:t>B</a:t>
            </a:r>
            <a:r>
              <a:rPr lang="fr"/>
              <a:t>idding</a:t>
            </a:r>
            <a:endParaRPr/>
          </a:p>
        </p:txBody>
      </p:sp>
      <p:sp>
        <p:nvSpPr>
          <p:cNvPr id="110" name="Google Shape;110;p26"/>
          <p:cNvSpPr txBox="1"/>
          <p:nvPr>
            <p:ph idx="2" type="body"/>
          </p:nvPr>
        </p:nvSpPr>
        <p:spPr>
          <a:xfrm>
            <a:off x="4617475" y="110625"/>
            <a:ext cx="4449600" cy="47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Glossaire :</a:t>
            </a:r>
            <a:endParaRPr/>
          </a:p>
          <a:p>
            <a:pPr indent="-304800" lvl="0" marL="457200" rtl="0" algn="l">
              <a:spcBef>
                <a:spcPts val="1600"/>
              </a:spcBef>
              <a:spcAft>
                <a:spcPts val="0"/>
              </a:spcAft>
              <a:buSzPts val="1200"/>
              <a:buChar char="-"/>
            </a:pPr>
            <a:r>
              <a:rPr b="1" lang="fr" sz="1200"/>
              <a:t>impression</a:t>
            </a:r>
            <a:r>
              <a:rPr lang="fr" sz="1200"/>
              <a:t> (ou </a:t>
            </a:r>
            <a:r>
              <a:rPr b="1" lang="fr" sz="1200"/>
              <a:t>win</a:t>
            </a:r>
            <a:r>
              <a:rPr lang="fr" sz="1200"/>
              <a:t>) : affichage d’une publicité sur une app/site</a:t>
            </a:r>
            <a:endParaRPr sz="1200"/>
          </a:p>
          <a:p>
            <a:pPr indent="-304800" lvl="0" marL="457200" rtl="0" algn="l">
              <a:spcBef>
                <a:spcPts val="1000"/>
              </a:spcBef>
              <a:spcAft>
                <a:spcPts val="0"/>
              </a:spcAft>
              <a:buSzPts val="1200"/>
              <a:buChar char="-"/>
            </a:pPr>
            <a:r>
              <a:rPr b="1" lang="fr" sz="1200"/>
              <a:t>click</a:t>
            </a:r>
            <a:r>
              <a:rPr lang="fr" sz="1200"/>
              <a:t> : lorsqu’un mobinaute clique sur une publicité</a:t>
            </a:r>
            <a:endParaRPr sz="1200"/>
          </a:p>
          <a:p>
            <a:pPr indent="-304800" lvl="0" marL="457200" rtl="0" algn="l">
              <a:spcBef>
                <a:spcPts val="1000"/>
              </a:spcBef>
              <a:spcAft>
                <a:spcPts val="0"/>
              </a:spcAft>
              <a:buSzPts val="1200"/>
              <a:buChar char="-"/>
            </a:pPr>
            <a:r>
              <a:rPr b="1" lang="fr" sz="1200"/>
              <a:t>SSP</a:t>
            </a:r>
            <a:r>
              <a:rPr lang="fr" sz="1200"/>
              <a:t> : Supply Side Platform (Il monétise les espaces publicitaires des sites/applications en organisant des enchères) </a:t>
            </a:r>
            <a:endParaRPr sz="1200"/>
          </a:p>
          <a:p>
            <a:pPr indent="-304800" lvl="0" marL="457200" rtl="0" algn="l">
              <a:spcBef>
                <a:spcPts val="1000"/>
              </a:spcBef>
              <a:spcAft>
                <a:spcPts val="0"/>
              </a:spcAft>
              <a:buSzPts val="1200"/>
              <a:buChar char="-"/>
            </a:pPr>
            <a:r>
              <a:rPr b="1" lang="fr" sz="1200"/>
              <a:t>DSP</a:t>
            </a:r>
            <a:r>
              <a:rPr lang="fr" sz="1200"/>
              <a:t> : Demand Side Platform (ll participe aux enchères pour acheter des espaces publicitaires pertinents pour les clients annonceurs)</a:t>
            </a:r>
            <a:endParaRPr sz="1200"/>
          </a:p>
          <a:p>
            <a:pPr indent="-304800" lvl="0" marL="457200" rtl="0" algn="l">
              <a:spcBef>
                <a:spcPts val="1000"/>
              </a:spcBef>
              <a:spcAft>
                <a:spcPts val="0"/>
              </a:spcAft>
              <a:buClr>
                <a:schemeClr val="lt1"/>
              </a:buClr>
              <a:buSzPts val="1200"/>
              <a:buChar char="-"/>
            </a:pPr>
            <a:r>
              <a:rPr b="1" lang="fr" sz="1200">
                <a:solidFill>
                  <a:schemeClr val="lt1"/>
                </a:solidFill>
              </a:rPr>
              <a:t>bid request</a:t>
            </a:r>
            <a:r>
              <a:rPr lang="fr" sz="1200">
                <a:solidFill>
                  <a:schemeClr val="lt1"/>
                </a:solidFill>
              </a:rPr>
              <a:t> : l’éditeur envoie une offre d’enchère à plusieurs annonceurs </a:t>
            </a:r>
            <a:endParaRPr sz="1200">
              <a:solidFill>
                <a:schemeClr val="lt1"/>
              </a:solidFill>
            </a:endParaRPr>
          </a:p>
          <a:p>
            <a:pPr indent="-304800" lvl="0" marL="457200" rtl="0" algn="l">
              <a:spcBef>
                <a:spcPts val="1000"/>
              </a:spcBef>
              <a:spcAft>
                <a:spcPts val="0"/>
              </a:spcAft>
              <a:buClr>
                <a:schemeClr val="lt1"/>
              </a:buClr>
              <a:buSzPts val="1200"/>
              <a:buChar char="-"/>
            </a:pPr>
            <a:r>
              <a:rPr b="1" lang="fr" sz="1200">
                <a:solidFill>
                  <a:schemeClr val="lt1"/>
                </a:solidFill>
              </a:rPr>
              <a:t>bid response</a:t>
            </a:r>
            <a:r>
              <a:rPr lang="fr" sz="1200">
                <a:solidFill>
                  <a:schemeClr val="lt1"/>
                </a:solidFill>
              </a:rPr>
              <a:t> : l’annonceur propose un prix pour enchérir sur une bid request</a:t>
            </a:r>
            <a:endParaRPr sz="1200">
              <a:solidFill>
                <a:schemeClr val="lt1"/>
              </a:solidFill>
            </a:endParaRPr>
          </a:p>
          <a:p>
            <a:pPr indent="0" lvl="0" marL="0" rtl="0" algn="l">
              <a:spcBef>
                <a:spcPts val="1000"/>
              </a:spcBef>
              <a:spcAft>
                <a:spcPts val="0"/>
              </a:spcAft>
              <a:buNone/>
            </a:pPr>
            <a:r>
              <a:t/>
            </a:r>
            <a:endParaRPr sz="1200"/>
          </a:p>
          <a:p>
            <a:pPr indent="0" lvl="0" marL="0" rtl="0" algn="l">
              <a:spcBef>
                <a:spcPts val="1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TabMo </a:t>
            </a:r>
            <a:endParaRPr/>
          </a:p>
        </p:txBody>
      </p:sp>
      <p:sp>
        <p:nvSpPr>
          <p:cNvPr id="116" name="Google Shape;116;p27"/>
          <p:cNvSpPr txBox="1"/>
          <p:nvPr>
            <p:ph idx="1" type="subTitle"/>
          </p:nvPr>
        </p:nvSpPr>
        <p:spPr>
          <a:xfrm>
            <a:off x="265500" y="2803075"/>
            <a:ext cx="4045200" cy="6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400">
                <a:solidFill>
                  <a:srgbClr val="FF1744"/>
                </a:solidFill>
              </a:rPr>
              <a:t>“The mobile-first advertising platform including programmatic tv, audio and out of home”</a:t>
            </a:r>
            <a:endParaRPr sz="1400"/>
          </a:p>
        </p:txBody>
      </p:sp>
      <p:sp>
        <p:nvSpPr>
          <p:cNvPr id="117" name="Google Shape;117;p27"/>
          <p:cNvSpPr txBox="1"/>
          <p:nvPr>
            <p:ph idx="2" type="body"/>
          </p:nvPr>
        </p:nvSpPr>
        <p:spPr>
          <a:xfrm>
            <a:off x="4661350" y="361925"/>
            <a:ext cx="4299000" cy="4419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fr" sz="1400"/>
              <a:t>Qui sommes-nous ? </a:t>
            </a:r>
            <a:endParaRPr sz="1400"/>
          </a:p>
          <a:p>
            <a:pPr indent="-317500" lvl="0" marL="457200" rtl="0" algn="l">
              <a:spcBef>
                <a:spcPts val="1600"/>
              </a:spcBef>
              <a:spcAft>
                <a:spcPts val="0"/>
              </a:spcAft>
              <a:buClr>
                <a:schemeClr val="lt1"/>
              </a:buClr>
              <a:buSzPts val="1400"/>
              <a:buChar char="➔"/>
            </a:pPr>
            <a:r>
              <a:rPr b="1" lang="fr" sz="1400">
                <a:solidFill>
                  <a:schemeClr val="lt1"/>
                </a:solidFill>
              </a:rPr>
              <a:t>Date de création</a:t>
            </a:r>
            <a:r>
              <a:rPr lang="fr" sz="1400">
                <a:solidFill>
                  <a:schemeClr val="lt1"/>
                </a:solidFill>
              </a:rPr>
              <a:t> : fin 2013</a:t>
            </a:r>
            <a:endParaRPr sz="1400">
              <a:solidFill>
                <a:schemeClr val="lt1"/>
              </a:solidFill>
            </a:endParaRPr>
          </a:p>
          <a:p>
            <a:pPr indent="-317500" lvl="0" marL="457200" rtl="0" algn="l">
              <a:spcBef>
                <a:spcPts val="1600"/>
              </a:spcBef>
              <a:spcAft>
                <a:spcPts val="0"/>
              </a:spcAft>
              <a:buClr>
                <a:schemeClr val="lt1"/>
              </a:buClr>
              <a:buSzPts val="1400"/>
              <a:buChar char="➔"/>
            </a:pPr>
            <a:r>
              <a:rPr b="1" lang="fr" sz="1400">
                <a:solidFill>
                  <a:schemeClr val="lt1"/>
                </a:solidFill>
              </a:rPr>
              <a:t>Domaine d’activité</a:t>
            </a:r>
            <a:r>
              <a:rPr lang="fr" sz="1400">
                <a:solidFill>
                  <a:schemeClr val="lt1"/>
                </a:solidFill>
              </a:rPr>
              <a:t> : publicité sur mobile/tablette/TV connectées / panneaux numériques</a:t>
            </a:r>
            <a:endParaRPr sz="1400">
              <a:solidFill>
                <a:schemeClr val="lt1"/>
              </a:solidFill>
            </a:endParaRPr>
          </a:p>
          <a:p>
            <a:pPr indent="-317500" lvl="0" marL="457200" rtl="0" algn="l">
              <a:spcBef>
                <a:spcPts val="1000"/>
              </a:spcBef>
              <a:spcAft>
                <a:spcPts val="0"/>
              </a:spcAft>
              <a:buClr>
                <a:schemeClr val="lt1"/>
              </a:buClr>
              <a:buSzPts val="1400"/>
              <a:buChar char="➔"/>
            </a:pPr>
            <a:r>
              <a:rPr b="1" lang="fr" sz="1400">
                <a:solidFill>
                  <a:schemeClr val="lt1"/>
                </a:solidFill>
              </a:rPr>
              <a:t>Equipe R&amp;D</a:t>
            </a:r>
            <a:r>
              <a:rPr lang="fr" sz="1400">
                <a:solidFill>
                  <a:schemeClr val="lt1"/>
                </a:solidFill>
              </a:rPr>
              <a:t> début 2015</a:t>
            </a:r>
            <a:endParaRPr sz="1400">
              <a:solidFill>
                <a:schemeClr val="lt1"/>
              </a:solidFill>
            </a:endParaRPr>
          </a:p>
          <a:p>
            <a:pPr indent="-317500" lvl="0" marL="457200" rtl="0" algn="l">
              <a:spcBef>
                <a:spcPts val="1000"/>
              </a:spcBef>
              <a:spcAft>
                <a:spcPts val="0"/>
              </a:spcAft>
              <a:buClr>
                <a:schemeClr val="lt1"/>
              </a:buClr>
              <a:buSzPts val="1400"/>
              <a:buChar char="➔"/>
            </a:pPr>
            <a:r>
              <a:rPr b="1" lang="fr" sz="1400">
                <a:solidFill>
                  <a:schemeClr val="lt1"/>
                </a:solidFill>
              </a:rPr>
              <a:t>~ 30 collaborateurs</a:t>
            </a:r>
            <a:r>
              <a:rPr lang="fr" sz="1400">
                <a:solidFill>
                  <a:schemeClr val="lt1"/>
                </a:solidFill>
              </a:rPr>
              <a:t> en R&amp;D (</a:t>
            </a:r>
            <a:r>
              <a:rPr lang="fr" sz="1100">
                <a:solidFill>
                  <a:schemeClr val="lt1"/>
                </a:solidFill>
              </a:rPr>
              <a:t>beaucoup de </a:t>
            </a:r>
            <a:r>
              <a:rPr lang="fr" sz="1100">
                <a:solidFill>
                  <a:schemeClr val="lt1"/>
                </a:solidFill>
              </a:rPr>
              <a:t>développeurs</a:t>
            </a:r>
            <a:r>
              <a:rPr lang="fr" sz="1100">
                <a:solidFill>
                  <a:schemeClr val="lt1"/>
                </a:solidFill>
              </a:rPr>
              <a:t> et quelques Data Eng/Science qui trainent…</a:t>
            </a:r>
            <a:r>
              <a:rPr lang="fr" sz="1400">
                <a:solidFill>
                  <a:schemeClr val="lt1"/>
                </a:solidFill>
              </a:rPr>
              <a:t>)</a:t>
            </a:r>
            <a:endParaRPr sz="1400">
              <a:solidFill>
                <a:schemeClr val="lt1"/>
              </a:solidFill>
            </a:endParaRPr>
          </a:p>
          <a:p>
            <a:pPr indent="-317500" lvl="0" marL="457200" rtl="0" algn="l">
              <a:spcBef>
                <a:spcPts val="1000"/>
              </a:spcBef>
              <a:spcAft>
                <a:spcPts val="0"/>
              </a:spcAft>
              <a:buClr>
                <a:schemeClr val="lt1"/>
              </a:buClr>
              <a:buSzPts val="1400"/>
              <a:buChar char="➔"/>
            </a:pPr>
            <a:r>
              <a:rPr lang="fr" sz="1400">
                <a:solidFill>
                  <a:schemeClr val="lt1"/>
                </a:solidFill>
              </a:rPr>
              <a:t>~ </a:t>
            </a:r>
            <a:r>
              <a:rPr b="1" lang="fr" sz="1400">
                <a:solidFill>
                  <a:schemeClr val="lt1"/>
                </a:solidFill>
              </a:rPr>
              <a:t>30%</a:t>
            </a:r>
            <a:r>
              <a:rPr lang="fr" sz="1400">
                <a:solidFill>
                  <a:schemeClr val="lt1"/>
                </a:solidFill>
              </a:rPr>
              <a:t> d’effectif </a:t>
            </a:r>
            <a:r>
              <a:rPr b="1" lang="fr" sz="1400">
                <a:solidFill>
                  <a:schemeClr val="lt1"/>
                </a:solidFill>
              </a:rPr>
              <a:t>féminin</a:t>
            </a:r>
            <a:endParaRPr b="1" sz="1400">
              <a:solidFill>
                <a:schemeClr val="lt1"/>
              </a:solidFill>
            </a:endParaRPr>
          </a:p>
          <a:p>
            <a:pPr indent="-317500" lvl="0" marL="457200" rtl="0" algn="l">
              <a:spcBef>
                <a:spcPts val="1000"/>
              </a:spcBef>
              <a:spcAft>
                <a:spcPts val="1600"/>
              </a:spcAft>
              <a:buClr>
                <a:schemeClr val="lt1"/>
              </a:buClr>
              <a:buSzPts val="1400"/>
              <a:buChar char="➔"/>
            </a:pPr>
            <a:r>
              <a:rPr b="1" lang="fr" sz="1400">
                <a:solidFill>
                  <a:schemeClr val="lt1"/>
                </a:solidFill>
              </a:rPr>
              <a:t>Localisation</a:t>
            </a:r>
            <a:r>
              <a:rPr lang="fr" sz="1400">
                <a:solidFill>
                  <a:schemeClr val="lt1"/>
                </a:solidFill>
              </a:rPr>
              <a:t> : Montpellier (R&amp;D), Paris, Londres, Cologne</a:t>
            </a:r>
            <a:endParaRPr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TabMo </a:t>
            </a:r>
            <a:endParaRPr/>
          </a:p>
        </p:txBody>
      </p:sp>
      <p:sp>
        <p:nvSpPr>
          <p:cNvPr id="123" name="Google Shape;123;p28"/>
          <p:cNvSpPr txBox="1"/>
          <p:nvPr>
            <p:ph idx="1" type="subTitle"/>
          </p:nvPr>
        </p:nvSpPr>
        <p:spPr>
          <a:xfrm>
            <a:off x="265500" y="2803075"/>
            <a:ext cx="4045200" cy="6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400">
                <a:solidFill>
                  <a:srgbClr val="FF1744"/>
                </a:solidFill>
              </a:rPr>
              <a:t>“The mobile-first advertising platform including programmatic tv, audio and out of home”</a:t>
            </a:r>
            <a:endParaRPr sz="1400"/>
          </a:p>
        </p:txBody>
      </p:sp>
      <p:sp>
        <p:nvSpPr>
          <p:cNvPr id="124" name="Google Shape;124;p28"/>
          <p:cNvSpPr txBox="1"/>
          <p:nvPr>
            <p:ph idx="2" type="body"/>
          </p:nvPr>
        </p:nvSpPr>
        <p:spPr>
          <a:xfrm>
            <a:off x="4771025" y="1514375"/>
            <a:ext cx="4169700" cy="237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Quelques chiffres clés : </a:t>
            </a:r>
            <a:endParaRPr/>
          </a:p>
          <a:p>
            <a:pPr indent="-342900" lvl="0" marL="457200" rtl="0" algn="l">
              <a:spcBef>
                <a:spcPts val="1600"/>
              </a:spcBef>
              <a:spcAft>
                <a:spcPts val="0"/>
              </a:spcAft>
              <a:buSzPts val="1800"/>
              <a:buChar char="-"/>
            </a:pPr>
            <a:r>
              <a:rPr lang="fr"/>
              <a:t>500 000 bid requests /seconde</a:t>
            </a:r>
            <a:endParaRPr/>
          </a:p>
          <a:p>
            <a:pPr indent="-342900" lvl="0" marL="457200" rtl="0" algn="l">
              <a:spcBef>
                <a:spcPts val="0"/>
              </a:spcBef>
              <a:spcAft>
                <a:spcPts val="0"/>
              </a:spcAft>
              <a:buSzPts val="1800"/>
              <a:buChar char="-"/>
            </a:pPr>
            <a:r>
              <a:rPr lang="fr"/>
              <a:t>400 à 500 bid responses /seconde</a:t>
            </a:r>
            <a:endParaRPr/>
          </a:p>
          <a:p>
            <a:pPr indent="-342900" lvl="0" marL="457200" rtl="0" algn="l">
              <a:spcBef>
                <a:spcPts val="0"/>
              </a:spcBef>
              <a:spcAft>
                <a:spcPts val="0"/>
              </a:spcAft>
              <a:buSzPts val="1800"/>
              <a:buChar char="-"/>
            </a:pPr>
            <a:r>
              <a:rPr lang="fr"/>
              <a:t>60 à 70 win /seconde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Stack Data</a:t>
            </a:r>
            <a:endParaRPr/>
          </a:p>
        </p:txBody>
      </p:sp>
      <p:sp>
        <p:nvSpPr>
          <p:cNvPr id="130" name="Google Shape;130;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Languages: Scala, R, Python</a:t>
            </a:r>
            <a:endParaRPr/>
          </a:p>
        </p:txBody>
      </p:sp>
      <p:sp>
        <p:nvSpPr>
          <p:cNvPr id="131" name="Google Shape;131;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fr"/>
              <a:t>AWS</a:t>
            </a:r>
            <a:endParaRPr/>
          </a:p>
          <a:p>
            <a:pPr indent="-317500" lvl="1" marL="914400" marR="0" rtl="0" algn="l">
              <a:lnSpc>
                <a:spcPct val="115000"/>
              </a:lnSpc>
              <a:spcBef>
                <a:spcPts val="0"/>
              </a:spcBef>
              <a:spcAft>
                <a:spcPts val="0"/>
              </a:spcAft>
              <a:buSzPts val="1400"/>
              <a:buChar char="○"/>
            </a:pPr>
            <a:r>
              <a:rPr lang="fr"/>
              <a:t>Stockage</a:t>
            </a:r>
            <a:endParaRPr/>
          </a:p>
          <a:p>
            <a:pPr indent="-317500" lvl="2" marL="1371600" marR="0" rtl="0" algn="l">
              <a:lnSpc>
                <a:spcPct val="115000"/>
              </a:lnSpc>
              <a:spcBef>
                <a:spcPts val="0"/>
              </a:spcBef>
              <a:spcAft>
                <a:spcPts val="0"/>
              </a:spcAft>
              <a:buSzPts val="1400"/>
              <a:buChar char="■"/>
            </a:pPr>
            <a:r>
              <a:rPr lang="fr"/>
              <a:t>S3 (datalake)</a:t>
            </a:r>
            <a:endParaRPr/>
          </a:p>
          <a:p>
            <a:pPr indent="-317500" lvl="2" marL="1371600" marR="0" rtl="0" algn="l">
              <a:lnSpc>
                <a:spcPct val="115000"/>
              </a:lnSpc>
              <a:spcBef>
                <a:spcPts val="0"/>
              </a:spcBef>
              <a:spcAft>
                <a:spcPts val="0"/>
              </a:spcAft>
              <a:buSzPts val="1400"/>
              <a:buChar char="■"/>
            </a:pPr>
            <a:r>
              <a:rPr lang="fr"/>
              <a:t>Druid/Imply (analytic)</a:t>
            </a:r>
            <a:endParaRPr/>
          </a:p>
          <a:p>
            <a:pPr indent="-317500" lvl="2" marL="1371600" marR="0" rtl="0" algn="l">
              <a:lnSpc>
                <a:spcPct val="115000"/>
              </a:lnSpc>
              <a:spcBef>
                <a:spcPts val="0"/>
              </a:spcBef>
              <a:spcAft>
                <a:spcPts val="0"/>
              </a:spcAft>
              <a:buSzPts val="1400"/>
              <a:buChar char="■"/>
            </a:pPr>
            <a:r>
              <a:rPr lang="fr"/>
              <a:t>Postgres (SQL)</a:t>
            </a:r>
            <a:endParaRPr/>
          </a:p>
          <a:p>
            <a:pPr indent="-317500" lvl="2" marL="1371600" marR="0" rtl="0" algn="l">
              <a:lnSpc>
                <a:spcPct val="115000"/>
              </a:lnSpc>
              <a:spcBef>
                <a:spcPts val="0"/>
              </a:spcBef>
              <a:spcAft>
                <a:spcPts val="0"/>
              </a:spcAft>
              <a:buSzPts val="1400"/>
              <a:buChar char="■"/>
            </a:pPr>
            <a:r>
              <a:rPr lang="fr"/>
              <a:t>Redis, Aerospike (RAM)</a:t>
            </a:r>
            <a:endParaRPr/>
          </a:p>
          <a:p>
            <a:pPr indent="-317500" lvl="1" marL="914400" marR="0" rtl="0" algn="l">
              <a:lnSpc>
                <a:spcPct val="115000"/>
              </a:lnSpc>
              <a:spcBef>
                <a:spcPts val="0"/>
              </a:spcBef>
              <a:spcAft>
                <a:spcPts val="0"/>
              </a:spcAft>
              <a:buSzPts val="1400"/>
              <a:buChar char="○"/>
            </a:pPr>
            <a:r>
              <a:rPr lang="fr"/>
              <a:t>Traitement</a:t>
            </a:r>
            <a:endParaRPr/>
          </a:p>
          <a:p>
            <a:pPr indent="-317500" lvl="2" marL="1371600" marR="0" rtl="0" algn="l">
              <a:lnSpc>
                <a:spcPct val="115000"/>
              </a:lnSpc>
              <a:spcBef>
                <a:spcPts val="0"/>
              </a:spcBef>
              <a:spcAft>
                <a:spcPts val="0"/>
              </a:spcAft>
              <a:buSzPts val="1400"/>
              <a:buChar char="■"/>
            </a:pPr>
            <a:r>
              <a:rPr lang="fr"/>
              <a:t>EMR (Spark)</a:t>
            </a:r>
            <a:endParaRPr/>
          </a:p>
          <a:p>
            <a:pPr indent="-317500" lvl="2" marL="1371600" marR="0" rtl="0" algn="l">
              <a:lnSpc>
                <a:spcPct val="115000"/>
              </a:lnSpc>
              <a:spcBef>
                <a:spcPts val="0"/>
              </a:spcBef>
              <a:spcAft>
                <a:spcPts val="0"/>
              </a:spcAft>
              <a:buSzPts val="1400"/>
              <a:buChar char="■"/>
            </a:pPr>
            <a:r>
              <a:rPr lang="fr"/>
              <a:t>EC2 (Kafka, app)</a:t>
            </a:r>
            <a:endParaRPr/>
          </a:p>
          <a:p>
            <a:pPr indent="-317500" lvl="2" marL="1371600" marR="0" rtl="0" algn="l">
              <a:lnSpc>
                <a:spcPct val="115000"/>
              </a:lnSpc>
              <a:spcBef>
                <a:spcPts val="0"/>
              </a:spcBef>
              <a:spcAft>
                <a:spcPts val="0"/>
              </a:spcAft>
              <a:buSzPts val="1400"/>
              <a:buChar char="■"/>
            </a:pPr>
            <a:r>
              <a:rPr lang="fr"/>
              <a:t>Fargate (App cron)</a:t>
            </a:r>
            <a:endParaRPr/>
          </a:p>
          <a:p>
            <a:pPr indent="-342900" lvl="0" marL="457200" marR="0" rtl="0" algn="l">
              <a:lnSpc>
                <a:spcPct val="115000"/>
              </a:lnSpc>
              <a:spcBef>
                <a:spcPts val="0"/>
              </a:spcBef>
              <a:spcAft>
                <a:spcPts val="0"/>
              </a:spcAft>
              <a:buSzPts val="1800"/>
              <a:buChar char="●"/>
            </a:pPr>
            <a:r>
              <a:rPr lang="fr"/>
              <a:t>GCP</a:t>
            </a:r>
            <a:endParaRPr/>
          </a:p>
          <a:p>
            <a:pPr indent="-317500" lvl="1" marL="914400" marR="0" rtl="0" algn="l">
              <a:lnSpc>
                <a:spcPct val="115000"/>
              </a:lnSpc>
              <a:spcBef>
                <a:spcPts val="0"/>
              </a:spcBef>
              <a:spcAft>
                <a:spcPts val="0"/>
              </a:spcAft>
              <a:buSzPts val="1400"/>
              <a:buChar char="○"/>
            </a:pPr>
            <a:r>
              <a:rPr lang="fr"/>
              <a:t>Stockage</a:t>
            </a:r>
            <a:endParaRPr/>
          </a:p>
          <a:p>
            <a:pPr indent="-317500" lvl="2" marL="1371600" marR="0" rtl="0" algn="l">
              <a:lnSpc>
                <a:spcPct val="115000"/>
              </a:lnSpc>
              <a:spcBef>
                <a:spcPts val="0"/>
              </a:spcBef>
              <a:spcAft>
                <a:spcPts val="0"/>
              </a:spcAft>
              <a:buSzPts val="1400"/>
              <a:buChar char="■"/>
            </a:pPr>
            <a:r>
              <a:rPr lang="fr"/>
              <a:t>GCS (datalake)</a:t>
            </a:r>
            <a:endParaRPr/>
          </a:p>
          <a:p>
            <a:pPr indent="-317500" lvl="2" marL="1371600" marR="0" rtl="0" algn="l">
              <a:lnSpc>
                <a:spcPct val="115000"/>
              </a:lnSpc>
              <a:spcBef>
                <a:spcPts val="0"/>
              </a:spcBef>
              <a:spcAft>
                <a:spcPts val="0"/>
              </a:spcAft>
              <a:buSzPts val="1400"/>
              <a:buChar char="■"/>
            </a:pPr>
            <a:r>
              <a:rPr lang="fr">
                <a:solidFill>
                  <a:schemeClr val="lt1"/>
                </a:solidFill>
              </a:rPr>
              <a:t>BigQuery</a:t>
            </a:r>
            <a:r>
              <a:rPr lang="fr"/>
              <a:t> (datawarehouse)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Les Données</a:t>
            </a:r>
            <a:endParaRPr/>
          </a:p>
        </p:txBody>
      </p:sp>
      <p:sp>
        <p:nvSpPr>
          <p:cNvPr id="137" name="Google Shape;137;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Quelques mots sur la </a:t>
            </a:r>
            <a:r>
              <a:rPr b="1" lang="fr"/>
              <a:t>RGPD</a:t>
            </a:r>
            <a:endParaRPr b="1"/>
          </a:p>
        </p:txBody>
      </p:sp>
      <p:sp>
        <p:nvSpPr>
          <p:cNvPr id="138" name="Google Shape;138;p30"/>
          <p:cNvSpPr txBox="1"/>
          <p:nvPr>
            <p:ph idx="2" type="body"/>
          </p:nvPr>
        </p:nvSpPr>
        <p:spPr>
          <a:xfrm>
            <a:off x="4573775" y="-218025"/>
            <a:ext cx="4635300" cy="52239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b="1" lang="fr" sz="1400"/>
              <a:t>RGPD = Règlement Général de Protection des Données</a:t>
            </a:r>
            <a:endParaRPr b="1" sz="1400"/>
          </a:p>
          <a:p>
            <a:pPr indent="0" lvl="0" marL="0" rtl="0" algn="l">
              <a:lnSpc>
                <a:spcPct val="100000"/>
              </a:lnSpc>
              <a:spcBef>
                <a:spcPts val="1600"/>
              </a:spcBef>
              <a:spcAft>
                <a:spcPts val="0"/>
              </a:spcAft>
              <a:buNone/>
            </a:pPr>
            <a:r>
              <a:rPr lang="fr" sz="1400" u="sng"/>
              <a:t>Qu’est-ce qu’une donnée personnelle ?</a:t>
            </a:r>
            <a:endParaRPr sz="1400" u="sng"/>
          </a:p>
          <a:p>
            <a:pPr indent="0" lvl="0" marL="0" rtl="0" algn="l">
              <a:lnSpc>
                <a:spcPct val="100000"/>
              </a:lnSpc>
              <a:spcBef>
                <a:spcPts val="1600"/>
              </a:spcBef>
              <a:spcAft>
                <a:spcPts val="0"/>
              </a:spcAft>
              <a:buNone/>
            </a:pPr>
            <a:r>
              <a:rPr lang="fr" sz="1400"/>
              <a:t>Une personne peut être identifiée : </a:t>
            </a:r>
            <a:endParaRPr sz="1400"/>
          </a:p>
          <a:p>
            <a:pPr indent="-317500" lvl="0" marL="457200" rtl="0" algn="l">
              <a:lnSpc>
                <a:spcPct val="100000"/>
              </a:lnSpc>
              <a:spcBef>
                <a:spcPts val="1600"/>
              </a:spcBef>
              <a:spcAft>
                <a:spcPts val="0"/>
              </a:spcAft>
              <a:buSzPts val="1400"/>
              <a:buChar char="-"/>
            </a:pPr>
            <a:r>
              <a:rPr b="1" lang="fr" sz="1400"/>
              <a:t>directement</a:t>
            </a:r>
            <a:r>
              <a:rPr lang="fr" sz="1400"/>
              <a:t> (exemple : nom, prénom)</a:t>
            </a:r>
            <a:endParaRPr sz="1400"/>
          </a:p>
          <a:p>
            <a:pPr indent="-317500" lvl="0" marL="457200" rtl="0" algn="l">
              <a:lnSpc>
                <a:spcPct val="100000"/>
              </a:lnSpc>
              <a:spcBef>
                <a:spcPts val="0"/>
              </a:spcBef>
              <a:spcAft>
                <a:spcPts val="0"/>
              </a:spcAft>
              <a:buSzPts val="1400"/>
              <a:buChar char="-"/>
            </a:pPr>
            <a:r>
              <a:rPr b="1" lang="fr" sz="1400"/>
              <a:t>indirectement</a:t>
            </a:r>
            <a:r>
              <a:rPr lang="fr" sz="1400"/>
              <a:t> (exemple : par un identifiant (n° client), un numéro (de téléphone), une donnée biométrique, plusieurs éléments spécifiques propres à son identité physique, physiologique, génétique, psychique, économique, culturelle ou sociale, mais aussi la voix ou l’image).</a:t>
            </a:r>
            <a:endParaRPr sz="1400"/>
          </a:p>
          <a:p>
            <a:pPr indent="0" lvl="0" marL="0" rtl="0" algn="l">
              <a:lnSpc>
                <a:spcPct val="100000"/>
              </a:lnSpc>
              <a:spcBef>
                <a:spcPts val="1600"/>
              </a:spcBef>
              <a:spcAft>
                <a:spcPts val="0"/>
              </a:spcAft>
              <a:buNone/>
            </a:pPr>
            <a:r>
              <a:rPr lang="fr" sz="1400" u="sng"/>
              <a:t>L’identification d’une personne physique peut être réalisée </a:t>
            </a:r>
            <a:r>
              <a:rPr lang="fr" sz="1400"/>
              <a:t>:</a:t>
            </a:r>
            <a:endParaRPr sz="1400"/>
          </a:p>
          <a:p>
            <a:pPr indent="-317500" lvl="0" marL="457200" rtl="0" algn="l">
              <a:lnSpc>
                <a:spcPct val="100000"/>
              </a:lnSpc>
              <a:spcBef>
                <a:spcPts val="1600"/>
              </a:spcBef>
              <a:spcAft>
                <a:spcPts val="0"/>
              </a:spcAft>
              <a:buSzPts val="1400"/>
              <a:buChar char="-"/>
            </a:pPr>
            <a:r>
              <a:rPr lang="fr" sz="1400"/>
              <a:t>à partir d’</a:t>
            </a:r>
            <a:r>
              <a:rPr b="1" lang="fr" sz="1400"/>
              <a:t>une seule donnée</a:t>
            </a:r>
            <a:r>
              <a:rPr lang="fr" sz="1400"/>
              <a:t> (exemple : numéro de sécurité sociale, ADN)  </a:t>
            </a:r>
            <a:endParaRPr sz="1400"/>
          </a:p>
          <a:p>
            <a:pPr indent="-317500" lvl="0" marL="457200" rtl="0" algn="l">
              <a:lnSpc>
                <a:spcPct val="100000"/>
              </a:lnSpc>
              <a:spcBef>
                <a:spcPts val="0"/>
              </a:spcBef>
              <a:spcAft>
                <a:spcPts val="0"/>
              </a:spcAft>
              <a:buSzPts val="1400"/>
              <a:buChar char="-"/>
            </a:pPr>
            <a:r>
              <a:rPr lang="fr" sz="1400"/>
              <a:t>à partir du </a:t>
            </a:r>
            <a:r>
              <a:rPr b="1" lang="fr" sz="1400"/>
              <a:t>croisement d’un ensemble de données </a:t>
            </a:r>
            <a:r>
              <a:rPr lang="fr" sz="1400"/>
              <a:t>(exemple : une femme vivant à telle adresse, née tel jour, abonnée à tel magazine et militant dans telle association)</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Les Données</a:t>
            </a:r>
            <a:endParaRPr/>
          </a:p>
        </p:txBody>
      </p:sp>
      <p:sp>
        <p:nvSpPr>
          <p:cNvPr id="144" name="Google Shape;144;p3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Quelques mots sur la </a:t>
            </a:r>
            <a:r>
              <a:rPr b="1" lang="fr"/>
              <a:t>RGPD</a:t>
            </a:r>
            <a:endParaRPr b="1"/>
          </a:p>
        </p:txBody>
      </p:sp>
      <p:sp>
        <p:nvSpPr>
          <p:cNvPr id="145" name="Google Shape;145;p31"/>
          <p:cNvSpPr txBox="1"/>
          <p:nvPr>
            <p:ph idx="2" type="body"/>
          </p:nvPr>
        </p:nvSpPr>
        <p:spPr>
          <a:xfrm>
            <a:off x="4573775" y="10575"/>
            <a:ext cx="4635300" cy="48603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b="1" lang="fr" sz="1400"/>
              <a:t>RGPD = Règlement Général de Protection des Données</a:t>
            </a:r>
            <a:endParaRPr b="1" sz="1400"/>
          </a:p>
          <a:p>
            <a:pPr indent="0" lvl="0" marL="0" rtl="0" algn="l">
              <a:lnSpc>
                <a:spcPct val="100000"/>
              </a:lnSpc>
              <a:spcBef>
                <a:spcPts val="1600"/>
              </a:spcBef>
              <a:spcAft>
                <a:spcPts val="0"/>
              </a:spcAft>
              <a:buNone/>
            </a:pPr>
            <a:r>
              <a:rPr lang="fr" sz="1400" u="sng"/>
              <a:t>Qu’est-ce qu’un traitement de données personnelles ?</a:t>
            </a:r>
            <a:endParaRPr sz="1400" u="sng"/>
          </a:p>
          <a:p>
            <a:pPr indent="0" lvl="0" marL="0" rtl="0" algn="l">
              <a:lnSpc>
                <a:spcPct val="100000"/>
              </a:lnSpc>
              <a:spcBef>
                <a:spcPts val="1600"/>
              </a:spcBef>
              <a:spcAft>
                <a:spcPts val="0"/>
              </a:spcAft>
              <a:buNone/>
            </a:pPr>
            <a:r>
              <a:rPr lang="fr" sz="1400"/>
              <a:t>Un « traitement de données personnelles » est une </a:t>
            </a:r>
            <a:r>
              <a:rPr b="1" lang="fr" sz="1400"/>
              <a:t>opération</a:t>
            </a:r>
            <a:r>
              <a:rPr lang="fr" sz="1400"/>
              <a:t>, ou </a:t>
            </a:r>
            <a:r>
              <a:rPr b="1" lang="fr" sz="1400"/>
              <a:t>ensemble d'opérations,</a:t>
            </a:r>
            <a:r>
              <a:rPr lang="fr" sz="1400"/>
              <a:t> portant sur des données personnelles, quel que soit le procédé utilisé (collecte, enregistrement, organisation, conservation, adaptation, modification, extraction, consultation, utilisation, communication par transmission diffusion ou toute autre forme de mise à disposition, rapprochement).</a:t>
            </a:r>
            <a:endParaRPr sz="1400"/>
          </a:p>
          <a:p>
            <a:pPr indent="0" lvl="0" marL="0" rtl="0" algn="l">
              <a:lnSpc>
                <a:spcPct val="100000"/>
              </a:lnSpc>
              <a:spcBef>
                <a:spcPts val="1600"/>
              </a:spcBef>
              <a:spcAft>
                <a:spcPts val="1600"/>
              </a:spcAft>
              <a:buNone/>
            </a:pPr>
            <a:r>
              <a:rPr lang="fr" sz="1400"/>
              <a:t>Un traitement de données doit avoir un </a:t>
            </a:r>
            <a:r>
              <a:rPr b="1" lang="fr" sz="1400"/>
              <a:t>objectif</a:t>
            </a:r>
            <a:r>
              <a:rPr lang="fr" sz="1400"/>
              <a:t>, une finalité, c’est-à-dire que </a:t>
            </a:r>
            <a:r>
              <a:rPr b="1" lang="fr" sz="1400"/>
              <a:t>vous ne pouvez pas collecter ou traiter des données personnelles simplement au cas où cela vous serait utile un jour</a:t>
            </a:r>
            <a:r>
              <a:rPr lang="fr" sz="1400"/>
              <a:t>. A chaque traitement de données doit être assigné un but, qui doit bien évidemment être légal et légitime au regard de votre activité professionnelle.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Les Données</a:t>
            </a:r>
            <a:endParaRPr/>
          </a:p>
        </p:txBody>
      </p:sp>
      <p:sp>
        <p:nvSpPr>
          <p:cNvPr id="151" name="Google Shape;151;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Quelques mots sur la </a:t>
            </a:r>
            <a:r>
              <a:rPr b="1" lang="fr"/>
              <a:t>RGPD</a:t>
            </a:r>
            <a:endParaRPr b="1"/>
          </a:p>
        </p:txBody>
      </p:sp>
      <p:sp>
        <p:nvSpPr>
          <p:cNvPr id="152" name="Google Shape;152;p32"/>
          <p:cNvSpPr txBox="1"/>
          <p:nvPr>
            <p:ph idx="2" type="body"/>
          </p:nvPr>
        </p:nvSpPr>
        <p:spPr>
          <a:xfrm>
            <a:off x="4573775" y="10575"/>
            <a:ext cx="4635300" cy="48603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b="1" lang="fr" sz="1400"/>
              <a:t>RGPD = Règlement Général de Protection des Données</a:t>
            </a:r>
            <a:endParaRPr b="1" sz="1400"/>
          </a:p>
          <a:p>
            <a:pPr indent="0" lvl="0" marL="0" rtl="0" algn="l">
              <a:lnSpc>
                <a:spcPct val="100000"/>
              </a:lnSpc>
              <a:spcBef>
                <a:spcPts val="1600"/>
              </a:spcBef>
              <a:spcAft>
                <a:spcPts val="0"/>
              </a:spcAft>
              <a:buNone/>
            </a:pPr>
            <a:r>
              <a:rPr lang="fr" sz="1400" u="sng"/>
              <a:t>Qu’est-ce que le RGPD ?</a:t>
            </a:r>
            <a:endParaRPr sz="1400" u="sng"/>
          </a:p>
          <a:p>
            <a:pPr indent="0" lvl="0" marL="0" rtl="0" algn="l">
              <a:lnSpc>
                <a:spcPct val="100000"/>
              </a:lnSpc>
              <a:spcBef>
                <a:spcPts val="1600"/>
              </a:spcBef>
              <a:spcAft>
                <a:spcPts val="0"/>
              </a:spcAft>
              <a:buNone/>
            </a:pPr>
            <a:r>
              <a:rPr lang="fr" sz="1400"/>
              <a:t>Le RGPD encadre le traitement des données personnelles sur le territoire de l’Union européenne.</a:t>
            </a:r>
            <a:endParaRPr sz="1400"/>
          </a:p>
          <a:p>
            <a:pPr indent="0" lvl="0" marL="0" rtl="0" algn="l">
              <a:lnSpc>
                <a:spcPct val="100000"/>
              </a:lnSpc>
              <a:spcBef>
                <a:spcPts val="1600"/>
              </a:spcBef>
              <a:spcAft>
                <a:spcPts val="0"/>
              </a:spcAft>
              <a:buNone/>
            </a:pPr>
            <a:r>
              <a:rPr lang="fr" sz="1400"/>
              <a:t>Il harmonise les règles en Europe en offrant un cadre juridique unique aux professionnels. Il permet de développer leurs activités numériques au sein de l’UE en se fondant sur la confiance des utilisateurs.</a:t>
            </a:r>
            <a:endParaRPr sz="1400"/>
          </a:p>
          <a:p>
            <a:pPr indent="0" lvl="0" marL="0" rtl="0" algn="l">
              <a:lnSpc>
                <a:spcPct val="100000"/>
              </a:lnSpc>
              <a:spcBef>
                <a:spcPts val="1600"/>
              </a:spcBef>
              <a:spcAft>
                <a:spcPts val="0"/>
              </a:spcAft>
              <a:buNone/>
            </a:pPr>
            <a:r>
              <a:rPr lang="fr" sz="1400"/>
              <a:t>Le RGPD s’applique à toute organisation, publique et privée, qui traite des données personnelles pour son compte ou non, dès lors :</a:t>
            </a:r>
            <a:endParaRPr sz="1400"/>
          </a:p>
          <a:p>
            <a:pPr indent="-317500" lvl="0" marL="457200" rtl="0" algn="l">
              <a:lnSpc>
                <a:spcPct val="100000"/>
              </a:lnSpc>
              <a:spcBef>
                <a:spcPts val="1600"/>
              </a:spcBef>
              <a:spcAft>
                <a:spcPts val="0"/>
              </a:spcAft>
              <a:buSzPts val="1400"/>
              <a:buChar char="-"/>
            </a:pPr>
            <a:r>
              <a:rPr lang="fr" sz="1400"/>
              <a:t>qu'elle est établie sur le territoire de l’Union européenne,</a:t>
            </a:r>
            <a:endParaRPr sz="1400"/>
          </a:p>
          <a:p>
            <a:pPr indent="-317500" lvl="0" marL="457200" rtl="0" algn="l">
              <a:lnSpc>
                <a:spcPct val="100000"/>
              </a:lnSpc>
              <a:spcBef>
                <a:spcPts val="0"/>
              </a:spcBef>
              <a:spcAft>
                <a:spcPts val="0"/>
              </a:spcAft>
              <a:buSzPts val="1400"/>
              <a:buChar char="-"/>
            </a:pPr>
            <a:r>
              <a:rPr lang="fr" sz="1400"/>
              <a:t>ou que son activité cible directement des résidents européens.</a:t>
            </a:r>
            <a:endParaRPr sz="1400"/>
          </a:p>
        </p:txBody>
      </p:sp>
      <p:sp>
        <p:nvSpPr>
          <p:cNvPr id="153" name="Google Shape;153;p32"/>
          <p:cNvSpPr txBox="1"/>
          <p:nvPr/>
        </p:nvSpPr>
        <p:spPr>
          <a:xfrm>
            <a:off x="4573775" y="4752250"/>
            <a:ext cx="46353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solidFill>
                  <a:schemeClr val="lt1"/>
                </a:solidFill>
              </a:rPr>
              <a:t>source</a:t>
            </a:r>
            <a:r>
              <a:rPr i="1" lang="fr" sz="1100">
                <a:solidFill>
                  <a:schemeClr val="lt1"/>
                </a:solidFill>
              </a:rPr>
              <a:t> : </a:t>
            </a:r>
            <a:r>
              <a:rPr i="1" lang="fr" sz="1100" u="sng">
                <a:solidFill>
                  <a:schemeClr val="lt1"/>
                </a:solidFill>
                <a:hlinkClick r:id="rId3"/>
              </a:rPr>
              <a:t>h</a:t>
            </a:r>
            <a:r>
              <a:rPr i="1" lang="fr" sz="1100" u="sng">
                <a:solidFill>
                  <a:schemeClr val="lt1"/>
                </a:solidFill>
                <a:hlinkClick r:id="rId4"/>
              </a:rPr>
              <a:t>ttps://www.cnil.fr/fr/protection-des-donnees-les-bons-reflexes</a:t>
            </a:r>
            <a:endParaRPr i="1"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33"/>
          <p:cNvPicPr preferRelativeResize="0"/>
          <p:nvPr/>
        </p:nvPicPr>
        <p:blipFill>
          <a:blip r:embed="rId3">
            <a:alphaModFix/>
          </a:blip>
          <a:stretch>
            <a:fillRect/>
          </a:stretch>
        </p:blipFill>
        <p:spPr>
          <a:xfrm>
            <a:off x="1570525" y="271848"/>
            <a:ext cx="6563050" cy="1494100"/>
          </a:xfrm>
          <a:prstGeom prst="rect">
            <a:avLst/>
          </a:prstGeom>
          <a:noFill/>
          <a:ln>
            <a:noFill/>
          </a:ln>
        </p:spPr>
      </p:pic>
      <p:pic>
        <p:nvPicPr>
          <p:cNvPr id="159" name="Google Shape;159;p33"/>
          <p:cNvPicPr preferRelativeResize="0"/>
          <p:nvPr/>
        </p:nvPicPr>
        <p:blipFill>
          <a:blip r:embed="rId4">
            <a:alphaModFix/>
          </a:blip>
          <a:stretch>
            <a:fillRect/>
          </a:stretch>
        </p:blipFill>
        <p:spPr>
          <a:xfrm>
            <a:off x="1570525" y="1842144"/>
            <a:ext cx="6563051" cy="30110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bmo lab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