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9" r:id="rId11"/>
    <p:sldId id="270" r:id="rId12"/>
    <p:sldId id="271" r:id="rId13"/>
    <p:sldId id="273" r:id="rId14"/>
    <p:sldId id="272" r:id="rId15"/>
    <p:sldId id="267" r:id="rId16"/>
    <p:sldId id="276" r:id="rId17"/>
    <p:sldId id="277" r:id="rId18"/>
    <p:sldId id="275" r:id="rId19"/>
    <p:sldId id="279" r:id="rId20"/>
    <p:sldId id="280" r:id="rId21"/>
    <p:sldId id="268" r:id="rId22"/>
    <p:sldId id="278" r:id="rId23"/>
    <p:sldId id="283" r:id="rId24"/>
    <p:sldId id="282" r:id="rId25"/>
    <p:sldId id="281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43EFC6"/>
    <a:srgbClr val="000000"/>
    <a:srgbClr val="CC3399"/>
    <a:srgbClr val="D60093"/>
    <a:srgbClr val="009900"/>
    <a:srgbClr val="FF9900"/>
    <a:srgbClr val="967200"/>
    <a:srgbClr val="12D4A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93861" autoAdjust="0"/>
  </p:normalViewPr>
  <p:slideViewPr>
    <p:cSldViewPr snapToGrid="0">
      <p:cViewPr varScale="1">
        <p:scale>
          <a:sx n="67" d="100"/>
          <a:sy n="67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B76-01E3-388D-ADB8-499D2D825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71D09-A662-054C-E26F-BB4A5D08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E2C5-7B70-D219-48AE-DC86EFCC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E95E-06CE-7FDC-57FD-A43CF460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61FF-544B-6E2F-9934-30B08BD1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1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F2F8-F56D-21E1-9426-AF04F005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D280C-6AB0-2137-4B0E-5007DEA6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4FC-00CD-93EB-4AC9-CF1C24F1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6098-32B9-C9F5-A82B-1E10689C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D6AE-A045-9E40-7B5A-2901437A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5C3E4-0B5D-7F1D-DE91-DEC37275F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F0E35-8F1B-A4F8-D893-B57DEDB9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D900-3DE0-7D70-FD33-454B09DE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0539-BBEF-36FE-C231-9016B7DF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C2AB-0B36-A010-3D2E-1FE6E0B1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3F90-F1C9-8B52-F932-D79DF41B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1509-162C-EA48-8EB3-1BB4A4A3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E470-DCA1-E4CA-4F63-6CEFF017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15C2-C210-0C6B-DE93-FA3AE11B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7A8E-FAE2-6130-8D8A-006CD33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5396-8AE6-693D-D9A1-02AB3DEE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493-85E3-110D-6C51-66C27695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99BC-67CF-0CAB-743B-DA42ABA8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E7C5-402A-E0E5-D2A5-CE752FCD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C91F-33F0-3786-4876-E496290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83E3-7252-98AD-B323-96BC5ADF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2C40-B839-EA5A-D633-245EE83DD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61DF3-06DE-8AA4-A2F1-5E553A3B9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FD74B-97AA-4E0C-416A-CBD0390D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48F3C-FC4F-213A-9B8A-9F49A191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E7DB-236E-1C17-8627-C83ABDCC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C15-9C00-66D2-0125-EF962762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7274-D543-7AE0-BC27-95A3AB80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23E15-6654-ECB8-A47B-2FE6EF81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5B458-F51E-B714-45BA-588A4C111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332D4-0CBB-3CCC-7266-2DCB7104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7937-DCA7-9C99-7F40-1EE8546B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DEB8B-FCF1-F5AD-FF3F-765563A4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05C84-FF6A-F1B2-77A7-14A2B6FE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D10F-264B-8A70-DC96-FD12A97E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4F640-1396-14D9-3EAC-D01A2834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28A83-5D2F-7963-FFC9-9BE333B8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4FC2B-0335-2A99-0818-ABB3B3E8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7768-CD18-E18B-36FD-CA7CF66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7635B-92A9-0D4F-1438-708986C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4646-FF0A-387B-8CFD-7ADEA6F3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C5C5-BE5E-BBCA-F40B-FF20BF2B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077A-00F3-D982-B627-F7A8A5F6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D8036-536B-7F25-A473-25CF7F30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937A-F5AA-66A4-3048-C923C706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F9D7-DA5F-62B4-B6A6-D52A3386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F7B8D-9FEA-7B6B-966D-749989D0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901F-00F3-73D7-A20B-0E28734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31593-70C8-C447-FDDB-354A1081C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3F407-AE22-96B7-A8F0-E0F9D87E3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7078E-2058-745C-C4C0-7C38CC61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9EE29-7436-DEC1-5910-94E83C18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FF38-4CC9-7564-1BBD-BCD690AD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C1BA3-28DD-9FB4-E12C-E0D8A30E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F14A-D57A-2655-4F21-C4D3E2197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3A5A-0BCC-01BC-9CAF-286CEB92D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D8C7-5060-4EF6-A625-B8DD41EF2B6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0247-FCB5-B393-652F-00F2A947A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82D3-0547-9895-4574-CD05C9ED4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E2AC-1659-4210-8296-16E899D8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D11028-DFA5-0205-7588-FB786523F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413DF026-E3D7-4638-8DE7-E96D4B42FB51}"/>
              </a:ext>
            </a:extLst>
          </p:cNvPr>
          <p:cNvSpPr/>
          <p:nvPr/>
        </p:nvSpPr>
        <p:spPr>
          <a:xfrm rot="1784533">
            <a:off x="571262" y="-1604285"/>
            <a:ext cx="2317531" cy="578594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: Diagonal Corners Snipped 51">
            <a:extLst>
              <a:ext uri="{FF2B5EF4-FFF2-40B4-BE49-F238E27FC236}">
                <a16:creationId xmlns:a16="http://schemas.microsoft.com/office/drawing/2014/main" id="{EBF84DDF-46DA-1D14-F0B5-26082F0F395E}"/>
              </a:ext>
            </a:extLst>
          </p:cNvPr>
          <p:cNvSpPr/>
          <p:nvPr/>
        </p:nvSpPr>
        <p:spPr>
          <a:xfrm rot="1784533">
            <a:off x="2043424" y="109017"/>
            <a:ext cx="2317531" cy="7072561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BB829832-5856-2D07-8F65-349A5282063E}"/>
              </a:ext>
            </a:extLst>
          </p:cNvPr>
          <p:cNvSpPr/>
          <p:nvPr/>
        </p:nvSpPr>
        <p:spPr>
          <a:xfrm rot="1784533">
            <a:off x="5340863" y="-782393"/>
            <a:ext cx="2317531" cy="7072561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9F20C9-3964-FEB8-F7A3-DE427EE5F576}"/>
              </a:ext>
            </a:extLst>
          </p:cNvPr>
          <p:cNvSpPr txBox="1"/>
          <p:nvPr/>
        </p:nvSpPr>
        <p:spPr>
          <a:xfrm>
            <a:off x="7600922" y="3571294"/>
            <a:ext cx="420179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Riyadh Metro</a:t>
            </a:r>
          </a:p>
          <a:p>
            <a:r>
              <a:rPr lang="en-US" sz="4400" b="1" dirty="0">
                <a:solidFill>
                  <a:schemeClr val="accent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Ticket</a:t>
            </a:r>
            <a:r>
              <a:rPr lang="en-US" sz="44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Sales</a:t>
            </a:r>
          </a:p>
          <a:p>
            <a:r>
              <a:rPr lang="en-US" sz="44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Data </a:t>
            </a:r>
            <a:r>
              <a:rPr lang="en-US" sz="4400" b="1" dirty="0">
                <a:solidFill>
                  <a:schemeClr val="accent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Analysis </a:t>
            </a: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FCB9304D-FBE3-7F09-B9F4-0DDF1D3B3628}"/>
              </a:ext>
            </a:extLst>
          </p:cNvPr>
          <p:cNvSpPr/>
          <p:nvPr/>
        </p:nvSpPr>
        <p:spPr>
          <a:xfrm>
            <a:off x="8621800" y="2076773"/>
            <a:ext cx="3180913" cy="557939"/>
          </a:xfrm>
          <a:prstGeom prst="snip2Diag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Diagonal Corners Snipped 57">
            <a:extLst>
              <a:ext uri="{FF2B5EF4-FFF2-40B4-BE49-F238E27FC236}">
                <a16:creationId xmlns:a16="http://schemas.microsoft.com/office/drawing/2014/main" id="{AD13D4AA-B57E-38EC-7702-8DECC3EE8F24}"/>
              </a:ext>
            </a:extLst>
          </p:cNvPr>
          <p:cNvSpPr/>
          <p:nvPr/>
        </p:nvSpPr>
        <p:spPr>
          <a:xfrm>
            <a:off x="9448527" y="1377605"/>
            <a:ext cx="2301745" cy="557939"/>
          </a:xfrm>
          <a:prstGeom prst="snip2Diag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64E5E9-D446-A1B3-5C35-95F3A2F2D4D6}"/>
              </a:ext>
            </a:extLst>
          </p:cNvPr>
          <p:cNvSpPr txBox="1"/>
          <p:nvPr/>
        </p:nvSpPr>
        <p:spPr>
          <a:xfrm>
            <a:off x="9673653" y="147190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From Dec 2024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FF37E1-F213-8FFE-E189-B1072295DD6D}"/>
              </a:ext>
            </a:extLst>
          </p:cNvPr>
          <p:cNvSpPr txBox="1"/>
          <p:nvPr/>
        </p:nvSpPr>
        <p:spPr>
          <a:xfrm>
            <a:off x="9005112" y="2079291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 May 2025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1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FCC83D-3C00-CCEC-E384-BFCA3E3B554E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CD51A5-11E8-C4BC-4634-7D128CF247C9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EE19681-4275-CF93-4533-DDC0EA408722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516E17-47E4-5479-8C18-2A43F1DB3287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6E9273A-21F1-9989-1295-8F15D0730693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3D89F-9CAA-8D6B-84F4-18FC438BA75C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4EF9EA-4F6C-4ADB-D2A3-B2F119614D9A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E8DAD5-5931-9599-5D97-B582D75B14D5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9CA327-20D3-3150-8F73-56E6AE6075E4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AEAA49-F16A-9834-CFFA-9C05B0401E66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3A045E-F2F1-3D86-6E48-EE565D4E6C38}"/>
              </a:ext>
            </a:extLst>
          </p:cNvPr>
          <p:cNvSpPr txBox="1"/>
          <p:nvPr/>
        </p:nvSpPr>
        <p:spPr>
          <a:xfrm>
            <a:off x="1138559" y="3377852"/>
            <a:ext cx="4599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>
                <a:effectLst/>
                <a:latin typeface="Roboto" panose="02000000000000000000" pitchFamily="2" charset="0"/>
              </a:rPr>
              <a:t>Time Analysis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947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E3A3C-FDF2-3ADB-9529-9CD6A356E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4245F5-F5AD-21EC-BB50-185EEB18CCDB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8C499C-AA7C-2FCB-7134-D90B8CB61B4B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C707022-31F3-5C31-3963-003A080CDA13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C79F63-C395-8F3D-7F83-D8DC4C2A16BB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9B1F6F9-5C48-58C2-D491-C257A7FA31AB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37526D6-19A1-58E1-5E53-A7DEF640D95F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80BF02-E719-79FD-B79C-5B805E2449D7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F8C447-A179-168C-585A-A95AD4A80827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EBE691-8B1B-685B-54A2-FF968C5B8982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795D3A-9CD7-4BB8-DCF8-20EFA9FF5EB7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940ACE-46E5-3838-32E1-6E1B77144295}"/>
              </a:ext>
            </a:extLst>
          </p:cNvPr>
          <p:cNvSpPr txBox="1"/>
          <p:nvPr/>
        </p:nvSpPr>
        <p:spPr>
          <a:xfrm>
            <a:off x="247166" y="2294892"/>
            <a:ext cx="4412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effectLst/>
                <a:latin typeface="Roboto" panose="02000000000000000000" pitchFamily="2" charset="0"/>
              </a:rPr>
              <a:t>Are there certain months or days that witness an increase in journeys?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0C459-619F-9E45-D235-9492C011C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5" y="3802706"/>
            <a:ext cx="4279812" cy="29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833D-69CB-FE2E-F995-5A191B7A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2AB423-5836-7D2F-C519-7C2D8D095866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514602-3C79-F117-D69E-526439E7F186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4CBFCAE-006F-DE5B-7080-CB71942F621B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D6E6CC2-19F5-1EC6-B2E0-D954EF59954F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A9AFF85-55D1-E142-93E1-FA4375A2062E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6F61A2-70D1-7837-F9A8-BED128FCF9FB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41CC17-CA97-7D7D-5084-61DFDA3CB6F7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87A1A3-B138-9D56-3A3C-FA9381C77B4E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DFFF4D-8F3A-0619-4373-5FB673F18935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D195D-DAE1-E54A-A8D2-56F5C774F5B7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606557-5D6F-D62D-7509-29F23F1CA10D}"/>
              </a:ext>
            </a:extLst>
          </p:cNvPr>
          <p:cNvSpPr txBox="1"/>
          <p:nvPr/>
        </p:nvSpPr>
        <p:spPr>
          <a:xfrm>
            <a:off x="273949" y="3039830"/>
            <a:ext cx="568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0" dirty="0">
                <a:effectLst/>
                <a:latin typeface="Roboto" panose="02000000000000000000" pitchFamily="2" charset="0"/>
              </a:rPr>
              <a:t>Special Focus: February 22 (Foundation Day)</a:t>
            </a: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581FC6B8-C5C8-8198-F424-B243AA5BA9A6}"/>
              </a:ext>
            </a:extLst>
          </p:cNvPr>
          <p:cNvSpPr/>
          <p:nvPr/>
        </p:nvSpPr>
        <p:spPr>
          <a:xfrm>
            <a:off x="485413" y="4618266"/>
            <a:ext cx="365570" cy="339684"/>
          </a:xfrm>
          <a:prstGeom prst="roundRect">
            <a:avLst>
              <a:gd name="adj" fmla="val 18669"/>
            </a:avLst>
          </a:prstGeom>
          <a:solidFill>
            <a:srgbClr val="FFC000"/>
          </a:solidFill>
          <a:ln w="7620">
            <a:noFill/>
            <a:prstDash val="solid"/>
          </a:ln>
        </p:spPr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6B5E4BDA-EA35-2A75-94D2-76E1315BAA9B}"/>
              </a:ext>
            </a:extLst>
          </p:cNvPr>
          <p:cNvSpPr/>
          <p:nvPr/>
        </p:nvSpPr>
        <p:spPr>
          <a:xfrm>
            <a:off x="975490" y="461826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Ridership Spike</a:t>
            </a:r>
            <a:endParaRPr lang="en-US" sz="2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E6EDF-3B95-5CD7-DF28-5BAB410AF7D4}"/>
              </a:ext>
            </a:extLst>
          </p:cNvPr>
          <p:cNvSpPr txBox="1"/>
          <p:nvPr/>
        </p:nvSpPr>
        <p:spPr>
          <a:xfrm>
            <a:off x="857640" y="4831809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increase in ticket sales and journeys.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7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F67C8-44A5-CEBA-1053-B8853D639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3F25D9-2861-9C24-6D1D-627108FBE16C}"/>
              </a:ext>
            </a:extLst>
          </p:cNvPr>
          <p:cNvSpPr/>
          <p:nvPr/>
        </p:nvSpPr>
        <p:spPr>
          <a:xfrm rot="2358663">
            <a:off x="2748671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56F22-A214-0EFE-6134-761C13FD4B5C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6695DA3-2F81-E32E-BD9D-476B50800A97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6C1F063-72C4-F193-F3A6-C185E9941E35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E8A67D4-65BD-2FB3-09B4-5F629F55C423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183796E-E4E7-FE27-7A25-4E9BB9EACFE5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3142E5-C15D-405A-2B8D-DA4DC1894C8A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003E098-B4FE-8BE4-65BA-F89AC5F3859C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C21D56-55FC-F621-FBC5-6991BA4D9B37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94F001-C231-C72B-C9E4-365FE96B1DF7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2D4886-5295-2900-6F2C-41E7B573F9CD}"/>
              </a:ext>
            </a:extLst>
          </p:cNvPr>
          <p:cNvSpPr txBox="1"/>
          <p:nvPr/>
        </p:nvSpPr>
        <p:spPr>
          <a:xfrm>
            <a:off x="38010" y="3071373"/>
            <a:ext cx="57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effectLst/>
                <a:latin typeface="Roboto" panose="02000000000000000000" pitchFamily="2" charset="0"/>
              </a:rPr>
              <a:t>(excluding Feb 22) using a line chart.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B4AB4-D5E9-4FAF-C148-9FAC01176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" y="3611812"/>
            <a:ext cx="4659175" cy="29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5CB56-6962-FE9F-F3B5-8FF0DEA8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170ED6-E951-5459-4E4A-849F9BBF1DA2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D477E-E25B-EA60-D181-1BDF3D184DDE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0209683-450F-480D-5EA4-39298D39E7AC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51E3C6-18E7-34C4-043A-A0F832863CCC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FEF92C1-BBEA-65BF-3713-EB096050D2F4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0266477-A5EF-F775-6331-DDB8DF76AE09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98AD86-40E9-2837-14A2-A0AE06103E35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CF34C5-271C-98D4-D15B-D04FD685BA59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E3076B-3012-1AB7-8F56-494B73DB3632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293CB2-341E-DF8F-5826-67295AB84DF5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35070-51E0-CC13-F422-4CE8BE26E6FC}"/>
              </a:ext>
            </a:extLst>
          </p:cNvPr>
          <p:cNvSpPr txBox="1"/>
          <p:nvPr/>
        </p:nvSpPr>
        <p:spPr>
          <a:xfrm>
            <a:off x="377034" y="3305403"/>
            <a:ext cx="5718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0" i="0" dirty="0">
                <a:effectLst/>
                <a:latin typeface="Roboto" panose="02000000000000000000" pitchFamily="2" charset="0"/>
              </a:rPr>
              <a:t>The most popular day for Journeys is </a:t>
            </a:r>
            <a:r>
              <a:rPr lang="en-US" sz="4800" b="0" i="0" dirty="0">
                <a:solidFill>
                  <a:srgbClr val="FF9900"/>
                </a:solidFill>
                <a:effectLst/>
                <a:latin typeface="Roboto" panose="02000000000000000000" pitchFamily="2" charset="0"/>
              </a:rPr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14726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EFC6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905C8-C6E3-25C0-A175-315A6234A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B25D14C-8255-A5EA-20DA-7B894306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A3F8B0-8BF2-EC5E-0FB7-8A2D116C334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E10ED3B-BC6B-7BF2-73DB-6DC1B5BB74BD}"/>
              </a:ext>
            </a:extLst>
          </p:cNvPr>
          <p:cNvSpPr/>
          <p:nvPr/>
        </p:nvSpPr>
        <p:spPr>
          <a:xfrm>
            <a:off x="7778200" y="3429000"/>
            <a:ext cx="3980663" cy="826169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Analysis</a:t>
            </a:r>
            <a:endParaRPr lang="en-US" sz="3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17BEA553-9803-E133-3C1F-89A50258C519}"/>
              </a:ext>
            </a:extLst>
          </p:cNvPr>
          <p:cNvSpPr/>
          <p:nvPr/>
        </p:nvSpPr>
        <p:spPr>
          <a:xfrm>
            <a:off x="6432884" y="2328301"/>
            <a:ext cx="4609841" cy="826169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</a:rPr>
              <a:t>Price and revenue </a:t>
            </a:r>
            <a:endParaRPr lang="en-US" sz="3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EFC6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6FE90-0871-B6EC-59CB-35EBC4865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451B84F-56EA-3C3B-B388-FBF8255A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E724FCA-EB63-040A-1ECB-15780A355334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8DE99-9D89-3767-C309-4B1A02FD22DF}"/>
              </a:ext>
            </a:extLst>
          </p:cNvPr>
          <p:cNvSpPr txBox="1"/>
          <p:nvPr/>
        </p:nvSpPr>
        <p:spPr>
          <a:xfrm>
            <a:off x="7202905" y="166838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413D2-04F5-9864-19AC-91268AF74BB7}"/>
              </a:ext>
            </a:extLst>
          </p:cNvPr>
          <p:cNvSpPr txBox="1"/>
          <p:nvPr/>
        </p:nvSpPr>
        <p:spPr>
          <a:xfrm>
            <a:off x="7069279" y="1360602"/>
            <a:ext cx="4427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 most sold ticket</a:t>
            </a:r>
          </a:p>
          <a:p>
            <a:endParaRPr lang="en-US" sz="3600" dirty="0"/>
          </a:p>
        </p:txBody>
      </p:sp>
      <p:pic>
        <p:nvPicPr>
          <p:cNvPr id="10" name="Graphic 9" descr="Label">
            <a:extLst>
              <a:ext uri="{FF2B5EF4-FFF2-40B4-BE49-F238E27FC236}">
                <a16:creationId xmlns:a16="http://schemas.microsoft.com/office/drawing/2014/main" id="{17E62247-F401-177C-A82E-89B9BE988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4060" y="1820780"/>
            <a:ext cx="2494795" cy="2494795"/>
          </a:xfrm>
          <a:prstGeom prst="rect">
            <a:avLst/>
          </a:prstGeom>
        </p:spPr>
      </p:pic>
      <p:pic>
        <p:nvPicPr>
          <p:cNvPr id="11" name="Graphic 10" descr="Label">
            <a:extLst>
              <a:ext uri="{FF2B5EF4-FFF2-40B4-BE49-F238E27FC236}">
                <a16:creationId xmlns:a16="http://schemas.microsoft.com/office/drawing/2014/main" id="{EE39C641-0421-5ECD-FB74-D7CC90D8E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" t="48111" r="-1" b="1"/>
          <a:stretch/>
        </p:blipFill>
        <p:spPr>
          <a:xfrm>
            <a:off x="9514059" y="3021108"/>
            <a:ext cx="2494795" cy="1294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EB0CEC-8A52-F711-887E-97EFB5D9AE88}"/>
              </a:ext>
            </a:extLst>
          </p:cNvPr>
          <p:cNvSpPr txBox="1"/>
          <p:nvPr/>
        </p:nvSpPr>
        <p:spPr>
          <a:xfrm>
            <a:off x="7387636" y="2177915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25.64</a:t>
            </a:r>
            <a:r>
              <a:rPr lang="en-US" sz="4000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%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E29C9-01EE-76C3-63CF-07A3C73C71BA}"/>
              </a:ext>
            </a:extLst>
          </p:cNvPr>
          <p:cNvSpPr txBox="1"/>
          <p:nvPr/>
        </p:nvSpPr>
        <p:spPr>
          <a:xfrm>
            <a:off x="7366635" y="2915092"/>
            <a:ext cx="3453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Of 7 Days</a:t>
            </a:r>
          </a:p>
          <a:p>
            <a:r>
              <a:rPr lang="en-US" sz="36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              Tickets</a:t>
            </a:r>
            <a:endParaRPr lang="en-US" sz="3600" dirty="0"/>
          </a:p>
        </p:txBody>
      </p:sp>
      <p:pic>
        <p:nvPicPr>
          <p:cNvPr id="18" name="Graphic 17" descr="Money">
            <a:extLst>
              <a:ext uri="{FF2B5EF4-FFF2-40B4-BE49-F238E27FC236}">
                <a16:creationId xmlns:a16="http://schemas.microsoft.com/office/drawing/2014/main" id="{9AAD69DB-8160-4E87-5565-C40E74502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331116" y="4429103"/>
            <a:ext cx="1344740" cy="1344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DE00EC-BC61-CCA8-F34B-C3930D43205E}"/>
              </a:ext>
            </a:extLst>
          </p:cNvPr>
          <p:cNvSpPr txBox="1"/>
          <p:nvPr/>
        </p:nvSpPr>
        <p:spPr>
          <a:xfrm>
            <a:off x="6096000" y="4430583"/>
            <a:ext cx="4427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 average final price of the ticket is 58.99 SAR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48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AC379-5E07-4B6E-8FA2-42FB94810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EA35E90-EC00-0EE4-EA9B-7E272284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1F7E1A-EC8D-2802-0464-C51B2591719C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E93CD-BFFD-234F-7217-AD7483E46BCD}"/>
              </a:ext>
            </a:extLst>
          </p:cNvPr>
          <p:cNvSpPr txBox="1"/>
          <p:nvPr/>
        </p:nvSpPr>
        <p:spPr>
          <a:xfrm>
            <a:off x="6812606" y="1537065"/>
            <a:ext cx="525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Revenue on February 22 of the total revenues</a:t>
            </a:r>
          </a:p>
        </p:txBody>
      </p:sp>
      <p:pic>
        <p:nvPicPr>
          <p:cNvPr id="4" name="Graphic 3" descr="Gold bars">
            <a:extLst>
              <a:ext uri="{FF2B5EF4-FFF2-40B4-BE49-F238E27FC236}">
                <a16:creationId xmlns:a16="http://schemas.microsoft.com/office/drawing/2014/main" id="{868EF881-ED59-F39E-9944-8065DDF9D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9238" y="2294975"/>
            <a:ext cx="3253077" cy="3253077"/>
          </a:xfrm>
          <a:prstGeom prst="rect">
            <a:avLst/>
          </a:prstGeom>
        </p:spPr>
      </p:pic>
      <p:pic>
        <p:nvPicPr>
          <p:cNvPr id="5" name="Graphic 4" descr="Gold bars">
            <a:extLst>
              <a:ext uri="{FF2B5EF4-FFF2-40B4-BE49-F238E27FC236}">
                <a16:creationId xmlns:a16="http://schemas.microsoft.com/office/drawing/2014/main" id="{71D2B7AA-CCA6-AF42-53F0-4FE79B536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835"/>
          <a:stretch/>
        </p:blipFill>
        <p:spPr>
          <a:xfrm>
            <a:off x="9059238" y="3429000"/>
            <a:ext cx="3253077" cy="2095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A5AA2-D48A-D811-D9F6-ED9F1294FB79}"/>
              </a:ext>
            </a:extLst>
          </p:cNvPr>
          <p:cNvSpPr txBox="1"/>
          <p:nvPr/>
        </p:nvSpPr>
        <p:spPr>
          <a:xfrm>
            <a:off x="7241177" y="2757728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0" dirty="0">
                <a:solidFill>
                  <a:srgbClr val="009900"/>
                </a:solidFill>
                <a:effectLst/>
                <a:latin typeface="Roboto" panose="02000000000000000000" pitchFamily="2" charset="0"/>
              </a:rPr>
              <a:t>11.22</a:t>
            </a:r>
            <a:r>
              <a:rPr lang="en-US" sz="4000" b="1" i="0" dirty="0">
                <a:solidFill>
                  <a:srgbClr val="009900"/>
                </a:solidFill>
                <a:effectLst/>
                <a:latin typeface="Roboto" panose="02000000000000000000" pitchFamily="2" charset="0"/>
              </a:rPr>
              <a:t>%</a:t>
            </a:r>
            <a:endParaRPr lang="en-US" sz="4000" b="1" dirty="0">
              <a:solidFill>
                <a:srgbClr val="0099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C8DDF2-D91E-4FED-2686-E9F86FF5E84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90" y="3613039"/>
            <a:ext cx="4151301" cy="331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7179A-5B69-A66B-0207-E5FACA9B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CAC69D-4A22-50F2-DAFE-387F6CB5440F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019AC-68CE-BA1C-4EDD-0A4B922CB871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59AF27-C865-80C1-E805-322F8CD8C1F6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C22B245-D07D-1FEF-E025-D1B0D25D2132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B60625D-D6FB-3DBF-72AD-FAA6735CB2E2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A06F38-6A4E-D5B1-09B0-5B12C4991C3F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915C53-97D8-FECF-4938-02D6FC8C8C8F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2A5ACE6-F348-B936-FB7A-473DB4CE0C5C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F538EA-AC3B-FF41-F177-4E05967197C2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DAABB3-6520-F4A4-2B9B-C431923AB0CA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52A6DC-C2CE-2FA7-492D-45D74C85BFF8}"/>
              </a:ext>
            </a:extLst>
          </p:cNvPr>
          <p:cNvSpPr txBox="1"/>
          <p:nvPr/>
        </p:nvSpPr>
        <p:spPr>
          <a:xfrm>
            <a:off x="411719" y="3112481"/>
            <a:ext cx="5498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>
                <a:effectLst/>
                <a:latin typeface="Roboto" panose="02000000000000000000" pitchFamily="2" charset="0"/>
              </a:rPr>
              <a:t>Payment method</a:t>
            </a:r>
          </a:p>
          <a:p>
            <a:r>
              <a:rPr lang="en-US" sz="5400" i="0" dirty="0">
                <a:effectLst/>
                <a:latin typeface="Roboto" panose="02000000000000000000" pitchFamily="2" charset="0"/>
              </a:rPr>
              <a:t> Analysis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202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DBEBE-BD1E-10DA-E6A0-589D4AC71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954BC6-1420-0358-FCA0-DF85D704C5DB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DCE337-78BF-89F1-0FCC-B47EA9A85E8D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3EC1E6C-8F74-DB85-7422-B7D1433C1032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AED24C9-2485-8E7B-ED36-C9ED9779DAAB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02B1E00-3E4A-3EEB-E79B-59E3AC437F2C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24EEBE9-990C-D3A1-BED1-CDA2EBEFC261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95BA29-B9CA-5C0A-BD71-24C1EC40200E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C43D582-D1FD-DF94-EF10-CBA5A2C46F8F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7CEC9B-D23F-A84A-61FD-72DCCB5B7E1D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93C02-A39E-0ADC-DBFC-7D14D77C1ED3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9908E-2D03-DC6F-714B-309801C98495}"/>
              </a:ext>
            </a:extLst>
          </p:cNvPr>
          <p:cNvSpPr txBox="1"/>
          <p:nvPr/>
        </p:nvSpPr>
        <p:spPr>
          <a:xfrm>
            <a:off x="1342007" y="3028662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Apple Pay </a:t>
            </a:r>
            <a:r>
              <a:rPr lang="en-US" sz="3600" i="0" dirty="0">
                <a:effectLst/>
                <a:latin typeface="Roboto" panose="02000000000000000000" pitchFamily="2" charset="0"/>
              </a:rPr>
              <a:t>is most commonly used payment method 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9A279-101A-DAA4-B817-46E96A009080}"/>
              </a:ext>
            </a:extLst>
          </p:cNvPr>
          <p:cNvSpPr txBox="1"/>
          <p:nvPr/>
        </p:nvSpPr>
        <p:spPr>
          <a:xfrm>
            <a:off x="1486435" y="4797513"/>
            <a:ext cx="1884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25.21</a:t>
            </a:r>
            <a:r>
              <a:rPr lang="en-US" sz="28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% 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653EF-82D2-9179-5E91-6A8505C38206}"/>
              </a:ext>
            </a:extLst>
          </p:cNvPr>
          <p:cNvSpPr txBox="1"/>
          <p:nvPr/>
        </p:nvSpPr>
        <p:spPr>
          <a:xfrm>
            <a:off x="2220250" y="5276512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</a:rPr>
              <a:t>prefer to buy tickets from the </a:t>
            </a:r>
            <a:r>
              <a:rPr lang="en-US" sz="3600" dirty="0">
                <a:solidFill>
                  <a:srgbClr val="FFC000"/>
                </a:solidFill>
                <a:latin typeface="Roboto" panose="02000000000000000000" pitchFamily="2" charset="0"/>
              </a:rPr>
              <a:t>ticket office</a:t>
            </a:r>
          </a:p>
        </p:txBody>
      </p:sp>
      <p:pic>
        <p:nvPicPr>
          <p:cNvPr id="17" name="Graphic 16" descr="Smart Phone">
            <a:extLst>
              <a:ext uri="{FF2B5EF4-FFF2-40B4-BE49-F238E27FC236}">
                <a16:creationId xmlns:a16="http://schemas.microsoft.com/office/drawing/2014/main" id="{0759C7BF-2F80-3BC3-4D5B-DA72FFAD9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070" y="2888306"/>
            <a:ext cx="914400" cy="914400"/>
          </a:xfrm>
          <a:prstGeom prst="rect">
            <a:avLst/>
          </a:prstGeom>
        </p:spPr>
      </p:pic>
      <p:pic>
        <p:nvPicPr>
          <p:cNvPr id="21" name="Graphic 20" descr="Building">
            <a:extLst>
              <a:ext uri="{FF2B5EF4-FFF2-40B4-BE49-F238E27FC236}">
                <a16:creationId xmlns:a16="http://schemas.microsoft.com/office/drawing/2014/main" id="{BB014335-DDDC-E5F0-08E9-FE4C4B3D9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977" y="45909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B1008D-BCCA-E8E0-7D28-70510693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E0DC1F-2C99-40F6-E4D3-FB4B50A4D3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894079" y="847967"/>
                </a:moveTo>
                <a:lnTo>
                  <a:pt x="1236426" y="1214019"/>
                </a:lnTo>
                <a:lnTo>
                  <a:pt x="1236426" y="1992655"/>
                </a:lnTo>
                <a:lnTo>
                  <a:pt x="1832036" y="1691748"/>
                </a:lnTo>
                <a:lnTo>
                  <a:pt x="1832036" y="5358473"/>
                </a:lnTo>
                <a:lnTo>
                  <a:pt x="2573447" y="5358473"/>
                </a:lnTo>
                <a:lnTo>
                  <a:pt x="2573447" y="84796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AF5A2-2D70-72E2-9156-8E1323E2644F}"/>
              </a:ext>
            </a:extLst>
          </p:cNvPr>
          <p:cNvSpPr txBox="1"/>
          <p:nvPr/>
        </p:nvSpPr>
        <p:spPr>
          <a:xfrm>
            <a:off x="2621001" y="1982450"/>
            <a:ext cx="65972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Project Introduction </a:t>
            </a:r>
          </a:p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and Goals:</a:t>
            </a:r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0782BA62-8CD9-8D8F-A3C9-56BE6CD5AAA0}"/>
              </a:ext>
            </a:extLst>
          </p:cNvPr>
          <p:cNvSpPr/>
          <p:nvPr/>
        </p:nvSpPr>
        <p:spPr>
          <a:xfrm>
            <a:off x="2997561" y="3790269"/>
            <a:ext cx="365570" cy="339684"/>
          </a:xfrm>
          <a:prstGeom prst="roundRect">
            <a:avLst>
              <a:gd name="adj" fmla="val 18669"/>
            </a:avLst>
          </a:prstGeom>
          <a:solidFill>
            <a:srgbClr val="FFC000"/>
          </a:solidFill>
          <a:ln w="7620">
            <a:noFill/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CC7E8-01C1-9B17-DA4A-D10E8A0FE377}"/>
              </a:ext>
            </a:extLst>
          </p:cNvPr>
          <p:cNvSpPr txBox="1"/>
          <p:nvPr/>
        </p:nvSpPr>
        <p:spPr>
          <a:xfrm>
            <a:off x="3579838" y="3790269"/>
            <a:ext cx="412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Analyze ticket sales post-launch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5EF7-C72A-6B45-940B-6914285F7022}"/>
              </a:ext>
            </a:extLst>
          </p:cNvPr>
          <p:cNvSpPr txBox="1"/>
          <p:nvPr/>
        </p:nvSpPr>
        <p:spPr>
          <a:xfrm>
            <a:off x="3579838" y="4480978"/>
            <a:ext cx="7351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Understanding</a:t>
            </a:r>
            <a:r>
              <a:rPr lang="ar-SA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passenger behavior, accuracy of trip times</a:t>
            </a:r>
            <a:endParaRPr lang="ar-SA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pricing efficiency, and patterns of return requests</a:t>
            </a:r>
            <a:r>
              <a:rPr lang="ar-SA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8C5B548D-5D24-3975-FB15-EBD0DF623100}"/>
              </a:ext>
            </a:extLst>
          </p:cNvPr>
          <p:cNvSpPr/>
          <p:nvPr/>
        </p:nvSpPr>
        <p:spPr>
          <a:xfrm>
            <a:off x="3013059" y="4633974"/>
            <a:ext cx="365570" cy="339684"/>
          </a:xfrm>
          <a:prstGeom prst="roundRect">
            <a:avLst>
              <a:gd name="adj" fmla="val 18669"/>
            </a:avLst>
          </a:prstGeom>
          <a:solidFill>
            <a:srgbClr val="FFC000"/>
          </a:solidFill>
          <a:ln w="7620">
            <a:noFill/>
            <a:prstDash val="solid"/>
          </a:ln>
        </p:spPr>
      </p:sp>
    </p:spTree>
    <p:extLst>
      <p:ext uri="{BB962C8B-B14F-4D97-AF65-F5344CB8AC3E}">
        <p14:creationId xmlns:p14="http://schemas.microsoft.com/office/powerpoint/2010/main" val="83894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41303-BE84-F207-B7AB-3EEAFFA0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64CB52-18F6-7580-5C3E-A93E13FAE529}"/>
              </a:ext>
            </a:extLst>
          </p:cNvPr>
          <p:cNvSpPr/>
          <p:nvPr/>
        </p:nvSpPr>
        <p:spPr>
          <a:xfrm rot="2358663">
            <a:off x="2726999" y="-4837325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70AF49-3329-D360-7C3B-65C560D230F1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3E90096-EC16-F695-CB17-777005A24826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9F2FCE-5591-E7D6-80BC-0D37C262E0F1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4651B5-27EF-55EB-1B98-5CB1FFE55456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B51050-F2FF-7A77-0D3E-62AC9285522D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8F6DE90-4DB5-177B-B953-73A6C1A95074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C03DBE6-A387-E1C3-30E9-56BEB0E89B40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D7C37A-FD22-6287-1251-F815C95078AB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DBE0EE-EB4C-B0BC-9E66-C2184985D316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A962E-5A40-BF22-7379-61B3208A5A37}"/>
              </a:ext>
            </a:extLst>
          </p:cNvPr>
          <p:cNvSpPr txBox="1"/>
          <p:nvPr/>
        </p:nvSpPr>
        <p:spPr>
          <a:xfrm>
            <a:off x="271176" y="1165190"/>
            <a:ext cx="135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Roboto" panose="02000000000000000000" pitchFamily="2" charset="0"/>
              </a:rPr>
              <a:t>Adult 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A24EB-9019-6A53-4464-444CEBA79D96}"/>
              </a:ext>
            </a:extLst>
          </p:cNvPr>
          <p:cNvSpPr txBox="1"/>
          <p:nvPr/>
        </p:nvSpPr>
        <p:spPr>
          <a:xfrm>
            <a:off x="326970" y="3405981"/>
            <a:ext cx="135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Roboto" panose="02000000000000000000" pitchFamily="2" charset="0"/>
              </a:rPr>
              <a:t>Child 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91FFD-1181-1C13-3BE7-D4D223643D91}"/>
              </a:ext>
            </a:extLst>
          </p:cNvPr>
          <p:cNvSpPr txBox="1"/>
          <p:nvPr/>
        </p:nvSpPr>
        <p:spPr>
          <a:xfrm>
            <a:off x="259022" y="1723097"/>
            <a:ext cx="135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Roboto" panose="02000000000000000000" pitchFamily="2" charset="0"/>
              </a:rPr>
              <a:t>Teen 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E237D-5B84-0788-1210-E92A659B7D9D}"/>
              </a:ext>
            </a:extLst>
          </p:cNvPr>
          <p:cNvSpPr txBox="1"/>
          <p:nvPr/>
        </p:nvSpPr>
        <p:spPr>
          <a:xfrm>
            <a:off x="271176" y="2741696"/>
            <a:ext cx="253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Roboto" panose="02000000000000000000" pitchFamily="2" charset="0"/>
              </a:rPr>
              <a:t>Young Adult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D2542-EAAC-5E8B-8BDE-0311EE5C5BAD}"/>
              </a:ext>
            </a:extLst>
          </p:cNvPr>
          <p:cNvSpPr txBox="1"/>
          <p:nvPr/>
        </p:nvSpPr>
        <p:spPr>
          <a:xfrm>
            <a:off x="271176" y="2135260"/>
            <a:ext cx="253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Roboto" panose="02000000000000000000" pitchFamily="2" charset="0"/>
              </a:rPr>
              <a:t>Senior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C4E71A-BF06-A04D-A774-5E827D34800D}"/>
              </a:ext>
            </a:extLst>
          </p:cNvPr>
          <p:cNvSpPr txBox="1"/>
          <p:nvPr/>
        </p:nvSpPr>
        <p:spPr>
          <a:xfrm>
            <a:off x="1649584" y="1593948"/>
            <a:ext cx="316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Ticket Office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E80BE-839D-E114-9412-01664E3ADAED}"/>
              </a:ext>
            </a:extLst>
          </p:cNvPr>
          <p:cNvSpPr txBox="1"/>
          <p:nvPr/>
        </p:nvSpPr>
        <p:spPr>
          <a:xfrm>
            <a:off x="2530320" y="3340275"/>
            <a:ext cx="316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Gate Payment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016506-DF80-8DE3-1046-089C090AB396}"/>
              </a:ext>
            </a:extLst>
          </p:cNvPr>
          <p:cNvSpPr txBox="1"/>
          <p:nvPr/>
        </p:nvSpPr>
        <p:spPr>
          <a:xfrm>
            <a:off x="2785680" y="2819673"/>
            <a:ext cx="316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TVM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763C27-C9CB-FDB9-58B5-291EE30A47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777"/>
            <a:ext cx="7078067" cy="26772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B5FC53-116F-7200-A926-1ED77D0C5B5F}"/>
              </a:ext>
            </a:extLst>
          </p:cNvPr>
          <p:cNvSpPr txBox="1"/>
          <p:nvPr/>
        </p:nvSpPr>
        <p:spPr>
          <a:xfrm>
            <a:off x="264164" y="401423"/>
            <a:ext cx="620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</a:rPr>
              <a:t>Payment Method by Age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50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EFC6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2CFA1D-7EA3-4121-7A69-7F32D37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D81F111-6125-C525-30CA-1FCF9397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3C24B1-4CA3-F657-8FF4-3E8170370F3E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0D16675-40F4-3A61-B728-09AFC800D988}"/>
              </a:ext>
            </a:extLst>
          </p:cNvPr>
          <p:cNvSpPr/>
          <p:nvPr/>
        </p:nvSpPr>
        <p:spPr>
          <a:xfrm>
            <a:off x="7778200" y="3429000"/>
            <a:ext cx="3980663" cy="826169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Analysis</a:t>
            </a:r>
            <a:endParaRPr lang="en-US" sz="3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D692574-9883-D011-EB8E-9CC3C2F93E68}"/>
              </a:ext>
            </a:extLst>
          </p:cNvPr>
          <p:cNvSpPr/>
          <p:nvPr/>
        </p:nvSpPr>
        <p:spPr>
          <a:xfrm>
            <a:off x="6545180" y="2328301"/>
            <a:ext cx="3288632" cy="826169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</a:rPr>
              <a:t>Journeys</a:t>
            </a:r>
            <a:endParaRPr lang="en-US" sz="3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5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5E5C8-5498-5C12-2325-8D13A514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2DE06D-CD12-3070-5A9C-9EE7DC92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69D2C51-F12D-8D38-41B4-AB8BADABF108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65137-3E14-6F94-E9A8-90A303C23B3F}"/>
              </a:ext>
            </a:extLst>
          </p:cNvPr>
          <p:cNvSpPr txBox="1"/>
          <p:nvPr/>
        </p:nvSpPr>
        <p:spPr>
          <a:xfrm>
            <a:off x="7617384" y="465221"/>
            <a:ext cx="4902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Roboto" panose="02000000000000000000" pitchFamily="2" charset="0"/>
              </a:rPr>
              <a:t>What is th</a:t>
            </a:r>
            <a:r>
              <a:rPr lang="en-US" sz="3200" dirty="0">
                <a:latin typeface="Roboto" panose="02000000000000000000" pitchFamily="2" charset="0"/>
              </a:rPr>
              <a:t>e 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percentage </a:t>
            </a:r>
          </a:p>
          <a:p>
            <a:r>
              <a:rPr lang="en-US" sz="3200" b="0" i="0" dirty="0">
                <a:effectLst/>
                <a:latin typeface="Roboto" panose="02000000000000000000" pitchFamily="2" charset="0"/>
              </a:rPr>
              <a:t>of journeys that arrived on time compared to delayed or canceled journeys?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907BC-A966-A112-69A5-E0766F9E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161" y="3099804"/>
            <a:ext cx="4440058" cy="3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EFC6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CFCF5-2F16-8D80-D475-5EE19E594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A96858C-6B8E-862A-BFC4-3DCD32A2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4F876E-21B4-70EA-B7CD-4FE22767B2EB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B7AA-68B8-B8C3-8D7D-AB51B95D0E9B}"/>
              </a:ext>
            </a:extLst>
          </p:cNvPr>
          <p:cNvSpPr txBox="1"/>
          <p:nvPr/>
        </p:nvSpPr>
        <p:spPr>
          <a:xfrm>
            <a:off x="8095974" y="2419382"/>
            <a:ext cx="4978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 most common cause of journey delays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BD9A1-B1DF-3401-3EBB-45EA0769A246}"/>
              </a:ext>
            </a:extLst>
          </p:cNvPr>
          <p:cNvSpPr txBox="1"/>
          <p:nvPr/>
        </p:nvSpPr>
        <p:spPr>
          <a:xfrm>
            <a:off x="6531869" y="1895729"/>
            <a:ext cx="497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Maintenance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5" name="Graphic 4" descr="Tools">
            <a:extLst>
              <a:ext uri="{FF2B5EF4-FFF2-40B4-BE49-F238E27FC236}">
                <a16:creationId xmlns:a16="http://schemas.microsoft.com/office/drawing/2014/main" id="{37D5F36E-B0E1-C424-8D14-E45A222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2279" y="2715126"/>
            <a:ext cx="914400" cy="914400"/>
          </a:xfrm>
          <a:prstGeom prst="rect">
            <a:avLst/>
          </a:prstGeom>
        </p:spPr>
      </p:pic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AE20F278-2C75-E5B4-792F-06F020426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5877"/>
          <a:stretch/>
        </p:blipFill>
        <p:spPr>
          <a:xfrm>
            <a:off x="6942279" y="2951747"/>
            <a:ext cx="914400" cy="677778"/>
          </a:xfrm>
          <a:prstGeom prst="rect">
            <a:avLst/>
          </a:prstGeom>
        </p:spPr>
      </p:pic>
      <p:pic>
        <p:nvPicPr>
          <p:cNvPr id="9" name="Graphic 8" descr="Refresh RTL">
            <a:extLst>
              <a:ext uri="{FF2B5EF4-FFF2-40B4-BE49-F238E27FC236}">
                <a16:creationId xmlns:a16="http://schemas.microsoft.com/office/drawing/2014/main" id="{180B3398-299B-20EB-452D-F30894B9C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1869" y="4321470"/>
            <a:ext cx="1603582" cy="1603582"/>
          </a:xfrm>
          <a:prstGeom prst="rect">
            <a:avLst/>
          </a:prstGeom>
        </p:spPr>
      </p:pic>
      <p:pic>
        <p:nvPicPr>
          <p:cNvPr id="10" name="Graphic 9" descr="Refresh RTL">
            <a:extLst>
              <a:ext uri="{FF2B5EF4-FFF2-40B4-BE49-F238E27FC236}">
                <a16:creationId xmlns:a16="http://schemas.microsoft.com/office/drawing/2014/main" id="{AD54D0E9-333E-3D17-9668-22247044A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29316"/>
          <a:stretch/>
        </p:blipFill>
        <p:spPr>
          <a:xfrm>
            <a:off x="6531869" y="4745742"/>
            <a:ext cx="1603582" cy="1133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1B319B-3456-F3E2-141D-1503E97C121D}"/>
              </a:ext>
            </a:extLst>
          </p:cNvPr>
          <p:cNvSpPr txBox="1"/>
          <p:nvPr/>
        </p:nvSpPr>
        <p:spPr>
          <a:xfrm>
            <a:off x="8149477" y="4437788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66.8</a:t>
            </a:r>
            <a:r>
              <a:rPr lang="en-US" sz="40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%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1B87B-B1D4-6AFB-223E-F69A9A54F49C}"/>
              </a:ext>
            </a:extLst>
          </p:cNvPr>
          <p:cNvSpPr txBox="1"/>
          <p:nvPr/>
        </p:nvSpPr>
        <p:spPr>
          <a:xfrm>
            <a:off x="8168073" y="5268258"/>
            <a:ext cx="497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Of No Refund Requests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74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51829-BD27-8D02-7EC2-D96967F22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509D02-71CE-2358-B0ED-26123A33CBEE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98E04-A040-B97F-6099-BB26C3F32501}"/>
              </a:ext>
            </a:extLst>
          </p:cNvPr>
          <p:cNvGrpSpPr/>
          <p:nvPr/>
        </p:nvGrpSpPr>
        <p:grpSpPr>
          <a:xfrm>
            <a:off x="5783451" y="-2674724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5487FE-D328-AFBD-6EF3-9E408950EDF2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B78947-85B8-83E8-848D-C563ED2C2DDC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E1B31-E149-F41B-62E9-293ADF3A48B1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B9E739-039D-6CA5-9512-92C8567D602F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771887A-B40B-075D-DE84-21B7BEE30D38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665E39-5554-DF3B-E798-E434948AE5AF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CDC24C-47B9-0EF8-D54A-BC0DEE5E6875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F7F62F-1EB3-2E8F-9025-21C6AEB58B34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FA898-F9C2-C3F2-FC91-6E739E4AC5A1}"/>
              </a:ext>
            </a:extLst>
          </p:cNvPr>
          <p:cNvSpPr txBox="1"/>
          <p:nvPr/>
        </p:nvSpPr>
        <p:spPr>
          <a:xfrm>
            <a:off x="262782" y="3185022"/>
            <a:ext cx="6203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>
                <a:effectLst/>
                <a:latin typeface="Roboto" panose="02000000000000000000" pitchFamily="2" charset="0"/>
              </a:rPr>
              <a:t>Recommendations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351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54C8-A456-CD4F-41C5-72F8EB61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B7CFBC-E4EF-C671-A3C4-DD39A2637B26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CBE17-2179-6960-C41F-CB0FC90DE9CE}"/>
              </a:ext>
            </a:extLst>
          </p:cNvPr>
          <p:cNvGrpSpPr/>
          <p:nvPr/>
        </p:nvGrpSpPr>
        <p:grpSpPr>
          <a:xfrm>
            <a:off x="5905801" y="-3652573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A6C6F0D-2982-3BB3-3BEB-33525CCB19E1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136B402-9725-EDEC-7C13-8959300ACAEE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91D318A-AC48-AFA8-629D-57A780FFA76F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5D7F236-827D-2477-3E37-ABDEB0A1FFB8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F5B472-E089-1E82-10F5-0029DC55AAF7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FBABFD4-FF2D-53EB-C660-EC28BA252A8F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A4F97-CFCC-D2D0-734A-4E7E9384A2C8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17FE43-9AED-8ABF-ED7F-FCBDA25A198A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B6AE06B0-98DD-C2F9-3249-882A7EAA0F69}"/>
              </a:ext>
            </a:extLst>
          </p:cNvPr>
          <p:cNvSpPr/>
          <p:nvPr/>
        </p:nvSpPr>
        <p:spPr>
          <a:xfrm>
            <a:off x="331135" y="2483632"/>
            <a:ext cx="754188" cy="759339"/>
          </a:xfrm>
          <a:prstGeom prst="roundRect">
            <a:avLst>
              <a:gd name="adj" fmla="val 18669"/>
            </a:avLst>
          </a:prstGeom>
          <a:blipFill>
            <a:blip r:embed="rId3"/>
            <a:stretch>
              <a:fillRect/>
            </a:stretch>
          </a:blipFill>
          <a:ln w="7620">
            <a:noFill/>
            <a:prstDash val="solid"/>
          </a:ln>
        </p:spPr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0A9CD05-0EB8-E656-A6D3-28509A035E7F}"/>
              </a:ext>
            </a:extLst>
          </p:cNvPr>
          <p:cNvSpPr/>
          <p:nvPr/>
        </p:nvSpPr>
        <p:spPr>
          <a:xfrm>
            <a:off x="1220801" y="259633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Direct marketing efforts towards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Adult age group</a:t>
            </a:r>
            <a:endParaRPr lang="en-US" sz="2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62DED-8D71-AE08-38CA-AFF35033B220}"/>
              </a:ext>
            </a:extLst>
          </p:cNvPr>
          <p:cNvSpPr txBox="1"/>
          <p:nvPr/>
        </p:nvSpPr>
        <p:spPr>
          <a:xfrm>
            <a:off x="1119496" y="3211817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they represent the highest percentage of metro users.</a:t>
            </a:r>
            <a:endParaRPr lang="en-US" sz="1800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9501E0D6-6FF6-B999-FFB5-910600559FE9}"/>
              </a:ext>
            </a:extLst>
          </p:cNvPr>
          <p:cNvSpPr/>
          <p:nvPr/>
        </p:nvSpPr>
        <p:spPr>
          <a:xfrm>
            <a:off x="331135" y="3852412"/>
            <a:ext cx="754188" cy="759339"/>
          </a:xfrm>
          <a:prstGeom prst="roundRect">
            <a:avLst>
              <a:gd name="adj" fmla="val 18669"/>
            </a:avLst>
          </a:prstGeom>
          <a:blipFill>
            <a:blip r:embed="rId4"/>
            <a:stretch>
              <a:fillRect/>
            </a:stretch>
          </a:blipFill>
          <a:ln w="7620">
            <a:noFill/>
            <a:prstDash val="solid"/>
          </a:ln>
        </p:spPr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3DABAA0E-4AFF-4E24-C231-0C7F2D937063}"/>
              </a:ext>
            </a:extLst>
          </p:cNvPr>
          <p:cNvSpPr/>
          <p:nvPr/>
        </p:nvSpPr>
        <p:spPr>
          <a:xfrm>
            <a:off x="1220801" y="39651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Enhance discount programs for the Senior group</a:t>
            </a:r>
            <a:endParaRPr lang="en-US" sz="2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7C42A-F7EA-AEC2-B4B3-D5C67983E590}"/>
              </a:ext>
            </a:extLst>
          </p:cNvPr>
          <p:cNvSpPr txBox="1"/>
          <p:nvPr/>
        </p:nvSpPr>
        <p:spPr>
          <a:xfrm>
            <a:off x="1119496" y="4245332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ensure easier access to metro services.</a:t>
            </a:r>
            <a:endParaRPr lang="en-US" sz="1800" dirty="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F1BCF58F-5FC0-8785-CEAE-02296E1BC8A4}"/>
              </a:ext>
            </a:extLst>
          </p:cNvPr>
          <p:cNvSpPr/>
          <p:nvPr/>
        </p:nvSpPr>
        <p:spPr>
          <a:xfrm>
            <a:off x="331135" y="5020788"/>
            <a:ext cx="754188" cy="759339"/>
          </a:xfrm>
          <a:prstGeom prst="roundRect">
            <a:avLst>
              <a:gd name="adj" fmla="val 18669"/>
            </a:avLst>
          </a:prstGeom>
          <a:blipFill>
            <a:blip r:embed="rId5"/>
            <a:stretch>
              <a:fillRect/>
            </a:stretch>
          </a:blipFill>
          <a:ln w="7620">
            <a:noFill/>
            <a:prstDash val="solid"/>
          </a:ln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DBD5D18B-ACC0-7007-C645-D18B2152BED9}"/>
              </a:ext>
            </a:extLst>
          </p:cNvPr>
          <p:cNvSpPr/>
          <p:nvPr/>
        </p:nvSpPr>
        <p:spPr>
          <a:xfrm>
            <a:off x="1220801" y="51334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Maintain balanced services for both genders</a:t>
            </a:r>
            <a:endParaRPr lang="en-US" sz="2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753E6-06FB-EF4F-E374-515BDE2811F5}"/>
              </a:ext>
            </a:extLst>
          </p:cNvPr>
          <p:cNvSpPr txBox="1"/>
          <p:nvPr/>
        </p:nvSpPr>
        <p:spPr>
          <a:xfrm>
            <a:off x="1119496" y="5413708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given the close usage rates between males and females.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656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7E78-F996-3032-8D2F-8943D5ABA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1FE11E-ACD1-0042-68F3-FEB901DCA2C5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3C8192-A8A2-0117-EFD4-536EA6E7E6E1}"/>
              </a:ext>
            </a:extLst>
          </p:cNvPr>
          <p:cNvGrpSpPr/>
          <p:nvPr/>
        </p:nvGrpSpPr>
        <p:grpSpPr>
          <a:xfrm>
            <a:off x="5905801" y="-3652573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FB70E8F-3D2D-8A73-777C-7ED13C8FE70C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51A771C-193F-1A92-2AB5-EEA6861256E2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26352E-4564-F0B3-E057-19BC7CBB0844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3FCBDE-D4DC-5513-37BA-166C5171BE69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B600961-376F-F7A2-BC23-FBF7A8FC17C9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94F8FB5-C799-827A-44FB-277F0E8C19FC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581784-374A-F013-C11D-79A9F1C16279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173AFC-5BB7-6864-245F-EC174257F2E6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38C82F45-2724-16B3-C92C-19611460929B}"/>
              </a:ext>
            </a:extLst>
          </p:cNvPr>
          <p:cNvSpPr/>
          <p:nvPr/>
        </p:nvSpPr>
        <p:spPr>
          <a:xfrm>
            <a:off x="331135" y="2483632"/>
            <a:ext cx="754188" cy="759339"/>
          </a:xfrm>
          <a:prstGeom prst="roundRect">
            <a:avLst>
              <a:gd name="adj" fmla="val 18669"/>
            </a:avLst>
          </a:prstGeom>
          <a:blipFill>
            <a:blip r:embed="rId3"/>
            <a:stretch>
              <a:fillRect/>
            </a:stretch>
          </a:blipFill>
          <a:ln w="7620">
            <a:noFill/>
            <a:prstDash val="solid"/>
          </a:ln>
        </p:spPr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5D2CB53-A8C6-DE77-16D2-6583CD9CE487}"/>
              </a:ext>
            </a:extLst>
          </p:cNvPr>
          <p:cNvSpPr/>
          <p:nvPr/>
        </p:nvSpPr>
        <p:spPr>
          <a:xfrm>
            <a:off x="1177746" y="255868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Increase operational readiness during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special occasions</a:t>
            </a:r>
            <a:endParaRPr lang="en-US" sz="2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B9036-7295-F0DC-776F-6D1F8EA21048}"/>
              </a:ext>
            </a:extLst>
          </p:cNvPr>
          <p:cNvSpPr txBox="1"/>
          <p:nvPr/>
        </p:nvSpPr>
        <p:spPr>
          <a:xfrm>
            <a:off x="1119496" y="3211817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such as Founding Day, due to noticeable spikes in ridership.</a:t>
            </a:r>
            <a:endParaRPr lang="en-US" sz="1800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B201B7E6-098B-908F-BD86-236652DFE7C1}"/>
              </a:ext>
            </a:extLst>
          </p:cNvPr>
          <p:cNvSpPr/>
          <p:nvPr/>
        </p:nvSpPr>
        <p:spPr>
          <a:xfrm>
            <a:off x="331135" y="3852412"/>
            <a:ext cx="754188" cy="759339"/>
          </a:xfrm>
          <a:prstGeom prst="roundRect">
            <a:avLst>
              <a:gd name="adj" fmla="val 18669"/>
            </a:avLst>
          </a:prstGeom>
          <a:blipFill>
            <a:blip r:embed="rId4"/>
            <a:stretch>
              <a:fillRect/>
            </a:stretch>
          </a:blipFill>
          <a:ln w="7620">
            <a:noFill/>
            <a:prstDash val="solid"/>
          </a:ln>
        </p:spPr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38906CB3-D221-7DC1-23E2-58DB05CDB1AE}"/>
              </a:ext>
            </a:extLst>
          </p:cNvPr>
          <p:cNvSpPr/>
          <p:nvPr/>
        </p:nvSpPr>
        <p:spPr>
          <a:xfrm>
            <a:off x="1220801" y="39651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Improve service quality on Mondays</a:t>
            </a:r>
            <a:endParaRPr lang="en-US" sz="2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710A0-EB53-98DC-C5C0-766C2E50E4BA}"/>
              </a:ext>
            </a:extLst>
          </p:cNvPr>
          <p:cNvSpPr txBox="1"/>
          <p:nvPr/>
        </p:nvSpPr>
        <p:spPr>
          <a:xfrm>
            <a:off x="1119496" y="4245332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 it’s the busiest day of the week.</a:t>
            </a:r>
            <a:endParaRPr lang="en-US" sz="1800" dirty="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18F67A1D-84E7-7A16-270D-30C36512F486}"/>
              </a:ext>
            </a:extLst>
          </p:cNvPr>
          <p:cNvSpPr/>
          <p:nvPr/>
        </p:nvSpPr>
        <p:spPr>
          <a:xfrm>
            <a:off x="331135" y="5020788"/>
            <a:ext cx="754188" cy="759339"/>
          </a:xfrm>
          <a:prstGeom prst="roundRect">
            <a:avLst>
              <a:gd name="adj" fmla="val 18669"/>
            </a:avLst>
          </a:prstGeom>
          <a:blipFill>
            <a:blip r:embed="rId5"/>
            <a:stretch>
              <a:fillRect/>
            </a:stretch>
          </a:blipFill>
          <a:ln w="7620">
            <a:noFill/>
            <a:prstDash val="solid"/>
          </a:ln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45AE3D59-A99D-D6FA-6DDF-5CB39F95A93E}"/>
              </a:ext>
            </a:extLst>
          </p:cNvPr>
          <p:cNvSpPr/>
          <p:nvPr/>
        </p:nvSpPr>
        <p:spPr>
          <a:xfrm>
            <a:off x="1220801" y="51334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Focus on promoting 7-day tickets</a:t>
            </a:r>
            <a:endParaRPr lang="en-US" sz="2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E9CA5A-001D-97F9-8B48-8F39F7D0EC0D}"/>
              </a:ext>
            </a:extLst>
          </p:cNvPr>
          <p:cNvSpPr txBox="1"/>
          <p:nvPr/>
        </p:nvSpPr>
        <p:spPr>
          <a:xfrm>
            <a:off x="1119496" y="5413708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encourage long-term subscription options.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3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A8312-636C-285B-8E05-9C8F35DE4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12A683-C801-D9D0-B734-46DA33646CC4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5B3FE4-92EC-02C8-DEEB-201C4E17A1A0}"/>
              </a:ext>
            </a:extLst>
          </p:cNvPr>
          <p:cNvGrpSpPr/>
          <p:nvPr/>
        </p:nvGrpSpPr>
        <p:grpSpPr>
          <a:xfrm>
            <a:off x="5905801" y="-3652573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C5909A-AE04-96C8-FA49-8A548A5D76FA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EE9F3DD-7BFC-85EA-3CCC-8746B5ED6EE3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3F0EED-0885-A244-F63C-94624B066C49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D97AE7-0A41-7AD1-281C-51C66E218E98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78B332-24EE-BA28-D754-C5F5D4B9CA9B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DB90FC-A9A9-D98E-7A7E-D0E02E567CC7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14E25A-40F5-257A-8966-6C9F433E56F5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5F7E93-488F-474A-E22C-DED13CBEF4B1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B42748F6-AC63-109D-E1AB-F09508096708}"/>
              </a:ext>
            </a:extLst>
          </p:cNvPr>
          <p:cNvSpPr/>
          <p:nvPr/>
        </p:nvSpPr>
        <p:spPr>
          <a:xfrm>
            <a:off x="341449" y="2065518"/>
            <a:ext cx="754188" cy="759339"/>
          </a:xfrm>
          <a:prstGeom prst="roundRect">
            <a:avLst>
              <a:gd name="adj" fmla="val 18669"/>
            </a:avLst>
          </a:prstGeom>
          <a:blipFill>
            <a:blip r:embed="rId3"/>
            <a:stretch>
              <a:fillRect/>
            </a:stretch>
          </a:blipFill>
          <a:ln w="7620">
            <a:noFill/>
            <a:prstDash val="solid"/>
          </a:ln>
        </p:spPr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5F896C9F-026F-4B8E-3245-144DB0F21875}"/>
              </a:ext>
            </a:extLst>
          </p:cNvPr>
          <p:cNvSpPr/>
          <p:nvPr/>
        </p:nvSpPr>
        <p:spPr>
          <a:xfrm>
            <a:off x="1176032" y="223831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Address delays caused by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maintenance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23DC8-D0CA-772E-27E6-F22E3B95B616}"/>
              </a:ext>
            </a:extLst>
          </p:cNvPr>
          <p:cNvSpPr txBox="1"/>
          <p:nvPr/>
        </p:nvSpPr>
        <p:spPr>
          <a:xfrm>
            <a:off x="1119496" y="2896069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by improving scheduling and task distribution.</a:t>
            </a:r>
            <a:endParaRPr lang="en-US" sz="1800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72DA6D8E-31AA-9421-F982-75E78323AD3B}"/>
              </a:ext>
            </a:extLst>
          </p:cNvPr>
          <p:cNvSpPr/>
          <p:nvPr/>
        </p:nvSpPr>
        <p:spPr>
          <a:xfrm>
            <a:off x="341449" y="3434298"/>
            <a:ext cx="754188" cy="759339"/>
          </a:xfrm>
          <a:prstGeom prst="roundRect">
            <a:avLst>
              <a:gd name="adj" fmla="val 18669"/>
            </a:avLst>
          </a:prstGeom>
          <a:blipFill>
            <a:blip r:embed="rId4"/>
            <a:stretch>
              <a:fillRect/>
            </a:stretch>
          </a:blipFill>
          <a:ln w="7620">
            <a:noFill/>
            <a:prstDash val="solid"/>
          </a:ln>
        </p:spPr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6347DFBD-1952-8B64-3848-9451E9C23819}"/>
              </a:ext>
            </a:extLst>
          </p:cNvPr>
          <p:cNvSpPr/>
          <p:nvPr/>
        </p:nvSpPr>
        <p:spPr>
          <a:xfrm>
            <a:off x="1176032" y="34004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Support digital payment methods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especially Apple Pay</a:t>
            </a:r>
            <a:endParaRPr lang="en-US" sz="2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C28B7-CFA9-CF51-453E-550C965CE38A}"/>
              </a:ext>
            </a:extLst>
          </p:cNvPr>
          <p:cNvSpPr txBox="1"/>
          <p:nvPr/>
        </p:nvSpPr>
        <p:spPr>
          <a:xfrm>
            <a:off x="1184102" y="4082327"/>
            <a:ext cx="7170820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due to its high usage rate.</a:t>
            </a:r>
            <a:endParaRPr lang="en-US" sz="1800" dirty="0"/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85AE3B7E-7519-D564-FEE7-95663B8AB1B0}"/>
              </a:ext>
            </a:extLst>
          </p:cNvPr>
          <p:cNvSpPr/>
          <p:nvPr/>
        </p:nvSpPr>
        <p:spPr>
          <a:xfrm>
            <a:off x="365308" y="4694564"/>
            <a:ext cx="754188" cy="759339"/>
          </a:xfrm>
          <a:prstGeom prst="roundRect">
            <a:avLst>
              <a:gd name="adj" fmla="val 18669"/>
            </a:avLst>
          </a:prstGeom>
          <a:solidFill>
            <a:schemeClr val="accent5">
              <a:lumMod val="50000"/>
            </a:schemeClr>
          </a:solidFill>
          <a:ln w="7620">
            <a:noFill/>
            <a:prstDash val="solid"/>
          </a:ln>
        </p:spPr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5A376E60-A68B-99AD-4AEB-AA21E4AF89FF}"/>
              </a:ext>
            </a:extLst>
          </p:cNvPr>
          <p:cNvSpPr/>
          <p:nvPr/>
        </p:nvSpPr>
        <p:spPr>
          <a:xfrm>
            <a:off x="1217207" y="593193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AA1D7-8B11-C943-614B-644867499919}"/>
              </a:ext>
            </a:extLst>
          </p:cNvPr>
          <p:cNvSpPr txBox="1"/>
          <p:nvPr/>
        </p:nvSpPr>
        <p:spPr>
          <a:xfrm>
            <a:off x="1167577" y="5110385"/>
            <a:ext cx="7170820" cy="43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to ensure it matches the value provided</a:t>
            </a:r>
            <a:r>
              <a:rPr lang="en-US" sz="1800" dirty="0"/>
              <a:t>.</a:t>
            </a:r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A502853E-5AAB-71F0-0AC4-021D3D96DAA3}"/>
              </a:ext>
            </a:extLst>
          </p:cNvPr>
          <p:cNvSpPr/>
          <p:nvPr/>
        </p:nvSpPr>
        <p:spPr>
          <a:xfrm>
            <a:off x="1289238" y="4755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Review the current average ticket price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4200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5D7C-F1E7-E832-2341-FA5923E8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5511AC-5112-3596-967D-9E4E6ECA5924}"/>
              </a:ext>
            </a:extLst>
          </p:cNvPr>
          <p:cNvSpPr/>
          <p:nvPr/>
        </p:nvSpPr>
        <p:spPr>
          <a:xfrm rot="2358663">
            <a:off x="2716587" y="-4821283"/>
            <a:ext cx="4434847" cy="14609830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40FB9D-1247-4A62-0B61-9A8007A7915B}"/>
              </a:ext>
            </a:extLst>
          </p:cNvPr>
          <p:cNvGrpSpPr/>
          <p:nvPr/>
        </p:nvGrpSpPr>
        <p:grpSpPr>
          <a:xfrm>
            <a:off x="5905801" y="-3652573"/>
            <a:ext cx="6809141" cy="8813536"/>
            <a:chOff x="5783451" y="-2674724"/>
            <a:chExt cx="6809141" cy="8813536"/>
          </a:xfrm>
          <a:blipFill>
            <a:blip r:embed="rId2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07B480-354C-91CA-8960-B4CC5B94975C}"/>
                </a:ext>
              </a:extLst>
            </p:cNvPr>
            <p:cNvSpPr/>
            <p:nvPr/>
          </p:nvSpPr>
          <p:spPr>
            <a:xfrm rot="2261689">
              <a:off x="7824958" y="-2674724"/>
              <a:ext cx="2076872" cy="6940496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F9CDC6-07DF-7FDB-2D2C-B160B2D5A038}"/>
                </a:ext>
              </a:extLst>
            </p:cNvPr>
            <p:cNvSpPr/>
            <p:nvPr/>
          </p:nvSpPr>
          <p:spPr>
            <a:xfrm rot="2261689">
              <a:off x="10198386" y="-1496908"/>
              <a:ext cx="1898333" cy="526913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90B14-26DD-98F0-2052-557C2065733B}"/>
                </a:ext>
              </a:extLst>
            </p:cNvPr>
            <p:cNvSpPr/>
            <p:nvPr/>
          </p:nvSpPr>
          <p:spPr>
            <a:xfrm rot="2384530">
              <a:off x="8026864" y="3075757"/>
              <a:ext cx="1437961" cy="2065190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C3C88F0-2F84-2E31-CA0C-0D98A441D798}"/>
                </a:ext>
              </a:extLst>
            </p:cNvPr>
            <p:cNvSpPr/>
            <p:nvPr/>
          </p:nvSpPr>
          <p:spPr>
            <a:xfrm rot="2261689">
              <a:off x="11021390" y="616893"/>
              <a:ext cx="157120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AD1A8F5-F4DB-32C0-CB10-6FDD3638AE49}"/>
                </a:ext>
              </a:extLst>
            </p:cNvPr>
            <p:cNvSpPr/>
            <p:nvPr/>
          </p:nvSpPr>
          <p:spPr>
            <a:xfrm rot="2261689">
              <a:off x="5783451" y="-1965158"/>
              <a:ext cx="1467022" cy="5521919"/>
            </a:xfrm>
            <a:prstGeom prst="roundRect">
              <a:avLst>
                <a:gd name="adj" fmla="val 4754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BC32E5-29BD-732A-D54F-202A6CB7BE80}"/>
                </a:ext>
              </a:extLst>
            </p:cNvPr>
            <p:cNvSpPr/>
            <p:nvPr/>
          </p:nvSpPr>
          <p:spPr>
            <a:xfrm rot="2384530">
              <a:off x="8732827" y="5033678"/>
              <a:ext cx="1155089" cy="107044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647F55-B54C-AC03-4F2F-F7FA9926EFC4}"/>
              </a:ext>
            </a:extLst>
          </p:cNvPr>
          <p:cNvSpPr/>
          <p:nvPr/>
        </p:nvSpPr>
        <p:spPr>
          <a:xfrm rot="2358663">
            <a:off x="3205029" y="-4955562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30D42C-70C8-8A7F-D597-6E062B0D66CC}"/>
              </a:ext>
            </a:extLst>
          </p:cNvPr>
          <p:cNvSpPr/>
          <p:nvPr/>
        </p:nvSpPr>
        <p:spPr>
          <a:xfrm rot="2358663">
            <a:off x="3914805" y="4358803"/>
            <a:ext cx="1137798" cy="7637571"/>
          </a:xfrm>
          <a:prstGeom prst="roundRect">
            <a:avLst>
              <a:gd name="adj" fmla="val 49734"/>
            </a:avLst>
          </a:prstGeom>
          <a:solidFill>
            <a:srgbClr val="9672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866C2559-C470-C153-95E7-50DF6597F85F}"/>
              </a:ext>
            </a:extLst>
          </p:cNvPr>
          <p:cNvSpPr/>
          <p:nvPr/>
        </p:nvSpPr>
        <p:spPr>
          <a:xfrm>
            <a:off x="613690" y="2891437"/>
            <a:ext cx="754188" cy="759339"/>
          </a:xfrm>
          <a:prstGeom prst="roundRect">
            <a:avLst>
              <a:gd name="adj" fmla="val 18669"/>
            </a:avLst>
          </a:prstGeom>
          <a:solidFill>
            <a:schemeClr val="accent5">
              <a:lumMod val="50000"/>
            </a:schemeClr>
          </a:solidFill>
          <a:ln w="7620">
            <a:noFill/>
            <a:prstDash val="solid"/>
          </a:ln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9304FFB5-7EBA-37F3-4D3B-B3FF4365612C}"/>
              </a:ext>
            </a:extLst>
          </p:cNvPr>
          <p:cNvSpPr/>
          <p:nvPr/>
        </p:nvSpPr>
        <p:spPr>
          <a:xfrm>
            <a:off x="1503356" y="3004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Maintain customer satisfaction</a:t>
            </a:r>
            <a:endParaRPr lang="en-US" sz="2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B6981-8CFA-4809-B7D6-F5992C7B7644}"/>
              </a:ext>
            </a:extLst>
          </p:cNvPr>
          <p:cNvSpPr txBox="1"/>
          <p:nvPr/>
        </p:nvSpPr>
        <p:spPr>
          <a:xfrm>
            <a:off x="1402051" y="3284357"/>
            <a:ext cx="7170820" cy="80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especially among those who did not request refunds, and analyze refund requests to enhance future service.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BB374-FAD5-B619-3F91-F213C448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6629334-5AF6-72FA-84A2-02EC16BC12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219750AE-74D8-567E-AE9E-0342EB7501A9}"/>
              </a:ext>
            </a:extLst>
          </p:cNvPr>
          <p:cNvSpPr/>
          <p:nvPr/>
        </p:nvSpPr>
        <p:spPr>
          <a:xfrm rot="1784533">
            <a:off x="571262" y="-1604285"/>
            <a:ext cx="2317531" cy="578594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: Diagonal Corners Snipped 51">
            <a:extLst>
              <a:ext uri="{FF2B5EF4-FFF2-40B4-BE49-F238E27FC236}">
                <a16:creationId xmlns:a16="http://schemas.microsoft.com/office/drawing/2014/main" id="{434AA169-8A66-10FB-4102-DFA7CC36CD04}"/>
              </a:ext>
            </a:extLst>
          </p:cNvPr>
          <p:cNvSpPr/>
          <p:nvPr/>
        </p:nvSpPr>
        <p:spPr>
          <a:xfrm rot="1784533">
            <a:off x="2043424" y="109017"/>
            <a:ext cx="2317531" cy="7072561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: Diagonal Corners Snipped 52">
            <a:extLst>
              <a:ext uri="{FF2B5EF4-FFF2-40B4-BE49-F238E27FC236}">
                <a16:creationId xmlns:a16="http://schemas.microsoft.com/office/drawing/2014/main" id="{8155B8A3-5E30-798D-B4ED-F94049FC95B3}"/>
              </a:ext>
            </a:extLst>
          </p:cNvPr>
          <p:cNvSpPr/>
          <p:nvPr/>
        </p:nvSpPr>
        <p:spPr>
          <a:xfrm rot="1784533">
            <a:off x="5340863" y="-782393"/>
            <a:ext cx="2317531" cy="7072561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8AAEFA-D637-C99A-B5C9-764BFE4A48AD}"/>
              </a:ext>
            </a:extLst>
          </p:cNvPr>
          <p:cNvSpPr txBox="1"/>
          <p:nvPr/>
        </p:nvSpPr>
        <p:spPr>
          <a:xfrm>
            <a:off x="8431937" y="1486921"/>
            <a:ext cx="420179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Riyadh Metro</a:t>
            </a:r>
          </a:p>
          <a:p>
            <a:r>
              <a:rPr lang="en-US" sz="4400" b="1" dirty="0">
                <a:solidFill>
                  <a:schemeClr val="accent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Ticket</a:t>
            </a:r>
            <a:r>
              <a:rPr lang="en-US" sz="44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Sales</a:t>
            </a:r>
          </a:p>
          <a:p>
            <a:r>
              <a:rPr lang="en-US" sz="44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Data </a:t>
            </a:r>
            <a:r>
              <a:rPr lang="en-US" sz="4400" b="1" dirty="0">
                <a:solidFill>
                  <a:schemeClr val="accent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Analysis </a:t>
            </a: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99A48-468A-1F28-B55F-0BF6A5EE6911}"/>
              </a:ext>
            </a:extLst>
          </p:cNvPr>
          <p:cNvSpPr txBox="1"/>
          <p:nvPr/>
        </p:nvSpPr>
        <p:spPr>
          <a:xfrm>
            <a:off x="8548463" y="3680188"/>
            <a:ext cx="3180913" cy="557939"/>
          </a:xfrm>
          <a:custGeom>
            <a:avLst/>
            <a:gdLst/>
            <a:ahLst/>
            <a:cxnLst/>
            <a:rect l="l" t="t" r="r" b="b"/>
            <a:pathLst>
              <a:path w="3180913" h="557939">
                <a:moveTo>
                  <a:pt x="1897608" y="246592"/>
                </a:moveTo>
                <a:cubicBezTo>
                  <a:pt x="1903802" y="246592"/>
                  <a:pt x="1909739" y="248657"/>
                  <a:pt x="1915418" y="252787"/>
                </a:cubicBezTo>
                <a:cubicBezTo>
                  <a:pt x="1921097" y="256917"/>
                  <a:pt x="1927034" y="262882"/>
                  <a:pt x="1933229" y="270683"/>
                </a:cubicBezTo>
                <a:lnTo>
                  <a:pt x="1933229" y="321620"/>
                </a:lnTo>
                <a:cubicBezTo>
                  <a:pt x="1929557" y="326208"/>
                  <a:pt x="1926173" y="330080"/>
                  <a:pt x="1923076" y="333235"/>
                </a:cubicBezTo>
                <a:cubicBezTo>
                  <a:pt x="1919978" y="336390"/>
                  <a:pt x="1916967" y="338943"/>
                  <a:pt x="1914041" y="340893"/>
                </a:cubicBezTo>
                <a:cubicBezTo>
                  <a:pt x="1911116" y="342843"/>
                  <a:pt x="1908248" y="344248"/>
                  <a:pt x="1905437" y="345109"/>
                </a:cubicBezTo>
                <a:cubicBezTo>
                  <a:pt x="1902626" y="345969"/>
                  <a:pt x="1899730" y="346399"/>
                  <a:pt x="1896747" y="346399"/>
                </a:cubicBezTo>
                <a:cubicBezTo>
                  <a:pt x="1890782" y="346399"/>
                  <a:pt x="1885848" y="344965"/>
                  <a:pt x="1881948" y="342097"/>
                </a:cubicBezTo>
                <a:cubicBezTo>
                  <a:pt x="1878048" y="339229"/>
                  <a:pt x="1874921" y="335415"/>
                  <a:pt x="1872570" y="330654"/>
                </a:cubicBezTo>
                <a:cubicBezTo>
                  <a:pt x="1870218" y="325893"/>
                  <a:pt x="1868526" y="320472"/>
                  <a:pt x="1867493" y="314392"/>
                </a:cubicBezTo>
                <a:cubicBezTo>
                  <a:pt x="1866460" y="308312"/>
                  <a:pt x="1865944" y="302060"/>
                  <a:pt x="1865944" y="295635"/>
                </a:cubicBezTo>
                <a:cubicBezTo>
                  <a:pt x="1865944" y="289555"/>
                  <a:pt x="1866547" y="283618"/>
                  <a:pt x="1867751" y="277825"/>
                </a:cubicBezTo>
                <a:cubicBezTo>
                  <a:pt x="1868956" y="272031"/>
                  <a:pt x="1870791" y="266783"/>
                  <a:pt x="1873258" y="262079"/>
                </a:cubicBezTo>
                <a:cubicBezTo>
                  <a:pt x="1875724" y="257375"/>
                  <a:pt x="1878994" y="253618"/>
                  <a:pt x="1883066" y="250808"/>
                </a:cubicBezTo>
                <a:cubicBezTo>
                  <a:pt x="1887139" y="247997"/>
                  <a:pt x="1891986" y="246592"/>
                  <a:pt x="1897608" y="246592"/>
                </a:cubicBezTo>
                <a:close/>
                <a:moveTo>
                  <a:pt x="1270334" y="240569"/>
                </a:moveTo>
                <a:cubicBezTo>
                  <a:pt x="1281233" y="240569"/>
                  <a:pt x="1289292" y="244039"/>
                  <a:pt x="1294512" y="250980"/>
                </a:cubicBezTo>
                <a:cubicBezTo>
                  <a:pt x="1299732" y="257920"/>
                  <a:pt x="1302169" y="267471"/>
                  <a:pt x="1301825" y="279631"/>
                </a:cubicBezTo>
                <a:lnTo>
                  <a:pt x="1237122" y="279631"/>
                </a:lnTo>
                <a:cubicBezTo>
                  <a:pt x="1237352" y="274240"/>
                  <a:pt x="1238183" y="269163"/>
                  <a:pt x="1239617" y="264402"/>
                </a:cubicBezTo>
                <a:cubicBezTo>
                  <a:pt x="1241051" y="259641"/>
                  <a:pt x="1243116" y="255511"/>
                  <a:pt x="1245812" y="252012"/>
                </a:cubicBezTo>
                <a:cubicBezTo>
                  <a:pt x="1248508" y="248513"/>
                  <a:pt x="1251893" y="245731"/>
                  <a:pt x="1255965" y="243666"/>
                </a:cubicBezTo>
                <a:cubicBezTo>
                  <a:pt x="1260038" y="241601"/>
                  <a:pt x="1264828" y="240569"/>
                  <a:pt x="1270334" y="240569"/>
                </a:cubicBezTo>
                <a:close/>
                <a:moveTo>
                  <a:pt x="1730511" y="209938"/>
                </a:moveTo>
                <a:cubicBezTo>
                  <a:pt x="1720989" y="209938"/>
                  <a:pt x="1711840" y="212232"/>
                  <a:pt x="1703064" y="216821"/>
                </a:cubicBezTo>
                <a:cubicBezTo>
                  <a:pt x="1694287" y="221410"/>
                  <a:pt x="1685654" y="228293"/>
                  <a:pt x="1677165" y="237471"/>
                </a:cubicBezTo>
                <a:lnTo>
                  <a:pt x="1677165" y="219747"/>
                </a:lnTo>
                <a:cubicBezTo>
                  <a:pt x="1677165" y="218599"/>
                  <a:pt x="1676878" y="217596"/>
                  <a:pt x="1676305" y="216735"/>
                </a:cubicBezTo>
                <a:cubicBezTo>
                  <a:pt x="1675731" y="215875"/>
                  <a:pt x="1674785" y="215158"/>
                  <a:pt x="1673465" y="214584"/>
                </a:cubicBezTo>
                <a:cubicBezTo>
                  <a:pt x="1672146" y="214011"/>
                  <a:pt x="1670282" y="213580"/>
                  <a:pt x="1667873" y="213294"/>
                </a:cubicBezTo>
                <a:cubicBezTo>
                  <a:pt x="1665464" y="213007"/>
                  <a:pt x="1662423" y="212863"/>
                  <a:pt x="1658752" y="212863"/>
                </a:cubicBezTo>
                <a:cubicBezTo>
                  <a:pt x="1655196" y="212863"/>
                  <a:pt x="1652242" y="213007"/>
                  <a:pt x="1649890" y="213294"/>
                </a:cubicBezTo>
                <a:cubicBezTo>
                  <a:pt x="1647538" y="213580"/>
                  <a:pt x="1645617" y="214011"/>
                  <a:pt x="1644125" y="214584"/>
                </a:cubicBezTo>
                <a:cubicBezTo>
                  <a:pt x="1642634" y="215158"/>
                  <a:pt x="1641601" y="215875"/>
                  <a:pt x="1641028" y="216735"/>
                </a:cubicBezTo>
                <a:cubicBezTo>
                  <a:pt x="1640454" y="217596"/>
                  <a:pt x="1640167" y="218599"/>
                  <a:pt x="1640167" y="219747"/>
                </a:cubicBezTo>
                <a:lnTo>
                  <a:pt x="1640167" y="373244"/>
                </a:lnTo>
                <a:cubicBezTo>
                  <a:pt x="1640167" y="374392"/>
                  <a:pt x="1640512" y="375395"/>
                  <a:pt x="1641200" y="376256"/>
                </a:cubicBezTo>
                <a:cubicBezTo>
                  <a:pt x="1641888" y="377116"/>
                  <a:pt x="1643064" y="377833"/>
                  <a:pt x="1644728" y="378407"/>
                </a:cubicBezTo>
                <a:cubicBezTo>
                  <a:pt x="1646391" y="378980"/>
                  <a:pt x="1648599" y="379411"/>
                  <a:pt x="1651353" y="379697"/>
                </a:cubicBezTo>
                <a:cubicBezTo>
                  <a:pt x="1654106" y="379984"/>
                  <a:pt x="1657605" y="380128"/>
                  <a:pt x="1661850" y="380128"/>
                </a:cubicBezTo>
                <a:cubicBezTo>
                  <a:pt x="1666094" y="380128"/>
                  <a:pt x="1669594" y="379984"/>
                  <a:pt x="1672347" y="379697"/>
                </a:cubicBezTo>
                <a:cubicBezTo>
                  <a:pt x="1675100" y="379411"/>
                  <a:pt x="1677308" y="378980"/>
                  <a:pt x="1678972" y="378407"/>
                </a:cubicBezTo>
                <a:cubicBezTo>
                  <a:pt x="1680636" y="377833"/>
                  <a:pt x="1681811" y="377116"/>
                  <a:pt x="1682500" y="376256"/>
                </a:cubicBezTo>
                <a:cubicBezTo>
                  <a:pt x="1683188" y="375395"/>
                  <a:pt x="1683532" y="374392"/>
                  <a:pt x="1683532" y="373244"/>
                </a:cubicBezTo>
                <a:lnTo>
                  <a:pt x="1683532" y="271199"/>
                </a:lnTo>
                <a:cubicBezTo>
                  <a:pt x="1689612" y="263513"/>
                  <a:pt x="1695463" y="257662"/>
                  <a:pt x="1701085" y="253647"/>
                </a:cubicBezTo>
                <a:cubicBezTo>
                  <a:pt x="1706706" y="249632"/>
                  <a:pt x="1712270" y="247624"/>
                  <a:pt x="1717777" y="247624"/>
                </a:cubicBezTo>
                <a:cubicBezTo>
                  <a:pt x="1722136" y="247624"/>
                  <a:pt x="1725950" y="248456"/>
                  <a:pt x="1729220" y="250119"/>
                </a:cubicBezTo>
                <a:cubicBezTo>
                  <a:pt x="1732490" y="251783"/>
                  <a:pt x="1735157" y="254135"/>
                  <a:pt x="1737222" y="257175"/>
                </a:cubicBezTo>
                <a:cubicBezTo>
                  <a:pt x="1739287" y="260215"/>
                  <a:pt x="1740864" y="263857"/>
                  <a:pt x="1741954" y="268102"/>
                </a:cubicBezTo>
                <a:cubicBezTo>
                  <a:pt x="1743044" y="272347"/>
                  <a:pt x="1743589" y="278197"/>
                  <a:pt x="1743589" y="285654"/>
                </a:cubicBezTo>
                <a:lnTo>
                  <a:pt x="1743589" y="373244"/>
                </a:lnTo>
                <a:cubicBezTo>
                  <a:pt x="1743589" y="374392"/>
                  <a:pt x="1743933" y="375395"/>
                  <a:pt x="1744622" y="376256"/>
                </a:cubicBezTo>
                <a:cubicBezTo>
                  <a:pt x="1745310" y="377116"/>
                  <a:pt x="1746457" y="377833"/>
                  <a:pt x="1748063" y="378407"/>
                </a:cubicBezTo>
                <a:cubicBezTo>
                  <a:pt x="1749669" y="378980"/>
                  <a:pt x="1751878" y="379411"/>
                  <a:pt x="1754688" y="379697"/>
                </a:cubicBezTo>
                <a:cubicBezTo>
                  <a:pt x="1757499" y="379984"/>
                  <a:pt x="1761027" y="380128"/>
                  <a:pt x="1765271" y="380128"/>
                </a:cubicBezTo>
                <a:cubicBezTo>
                  <a:pt x="1769401" y="380128"/>
                  <a:pt x="1772872" y="379984"/>
                  <a:pt x="1775682" y="379697"/>
                </a:cubicBezTo>
                <a:cubicBezTo>
                  <a:pt x="1778493" y="379411"/>
                  <a:pt x="1780702" y="378980"/>
                  <a:pt x="1782308" y="378407"/>
                </a:cubicBezTo>
                <a:cubicBezTo>
                  <a:pt x="1783914" y="377833"/>
                  <a:pt x="1785061" y="377116"/>
                  <a:pt x="1785749" y="376256"/>
                </a:cubicBezTo>
                <a:cubicBezTo>
                  <a:pt x="1786438" y="375395"/>
                  <a:pt x="1786782" y="374392"/>
                  <a:pt x="1786782" y="373244"/>
                </a:cubicBezTo>
                <a:lnTo>
                  <a:pt x="1786782" y="278427"/>
                </a:lnTo>
                <a:cubicBezTo>
                  <a:pt x="1786782" y="267299"/>
                  <a:pt x="1785806" y="257777"/>
                  <a:pt x="1783856" y="249861"/>
                </a:cubicBezTo>
                <a:cubicBezTo>
                  <a:pt x="1781906" y="241945"/>
                  <a:pt x="1778722" y="235033"/>
                  <a:pt x="1774306" y="229125"/>
                </a:cubicBezTo>
                <a:cubicBezTo>
                  <a:pt x="1769889" y="223217"/>
                  <a:pt x="1764096" y="218542"/>
                  <a:pt x="1756925" y="215100"/>
                </a:cubicBezTo>
                <a:cubicBezTo>
                  <a:pt x="1749755" y="211659"/>
                  <a:pt x="1740950" y="209938"/>
                  <a:pt x="1730511" y="209938"/>
                </a:cubicBezTo>
                <a:close/>
                <a:moveTo>
                  <a:pt x="1271367" y="209938"/>
                </a:moveTo>
                <a:cubicBezTo>
                  <a:pt x="1259206" y="209938"/>
                  <a:pt x="1248279" y="211946"/>
                  <a:pt x="1238585" y="215961"/>
                </a:cubicBezTo>
                <a:cubicBezTo>
                  <a:pt x="1228891" y="219976"/>
                  <a:pt x="1220660" y="225798"/>
                  <a:pt x="1213891" y="233427"/>
                </a:cubicBezTo>
                <a:cubicBezTo>
                  <a:pt x="1207123" y="241056"/>
                  <a:pt x="1201960" y="250349"/>
                  <a:pt x="1198404" y="261305"/>
                </a:cubicBezTo>
                <a:cubicBezTo>
                  <a:pt x="1194847" y="272261"/>
                  <a:pt x="1193069" y="284564"/>
                  <a:pt x="1193069" y="298216"/>
                </a:cubicBezTo>
                <a:cubicBezTo>
                  <a:pt x="1193069" y="312557"/>
                  <a:pt x="1194761" y="325061"/>
                  <a:pt x="1198146" y="335730"/>
                </a:cubicBezTo>
                <a:cubicBezTo>
                  <a:pt x="1201530" y="346399"/>
                  <a:pt x="1206664" y="355233"/>
                  <a:pt x="1213547" y="362231"/>
                </a:cubicBezTo>
                <a:cubicBezTo>
                  <a:pt x="1220430" y="369229"/>
                  <a:pt x="1229006" y="374449"/>
                  <a:pt x="1239273" y="377891"/>
                </a:cubicBezTo>
                <a:cubicBezTo>
                  <a:pt x="1249541" y="381332"/>
                  <a:pt x="1261501" y="383053"/>
                  <a:pt x="1275152" y="383053"/>
                </a:cubicBezTo>
                <a:cubicBezTo>
                  <a:pt x="1282724" y="383053"/>
                  <a:pt x="1289837" y="382565"/>
                  <a:pt x="1296491" y="381590"/>
                </a:cubicBezTo>
                <a:cubicBezTo>
                  <a:pt x="1303145" y="380615"/>
                  <a:pt x="1309053" y="379468"/>
                  <a:pt x="1314215" y="378149"/>
                </a:cubicBezTo>
                <a:cubicBezTo>
                  <a:pt x="1319378" y="376829"/>
                  <a:pt x="1323622" y="375481"/>
                  <a:pt x="1326949" y="374105"/>
                </a:cubicBezTo>
                <a:cubicBezTo>
                  <a:pt x="1330276" y="372728"/>
                  <a:pt x="1332313" y="371638"/>
                  <a:pt x="1333058" y="370835"/>
                </a:cubicBezTo>
                <a:cubicBezTo>
                  <a:pt x="1333804" y="370032"/>
                  <a:pt x="1334406" y="369200"/>
                  <a:pt x="1334865" y="368340"/>
                </a:cubicBezTo>
                <a:cubicBezTo>
                  <a:pt x="1335324" y="367480"/>
                  <a:pt x="1335668" y="366418"/>
                  <a:pt x="1335898" y="365156"/>
                </a:cubicBezTo>
                <a:cubicBezTo>
                  <a:pt x="1336127" y="363895"/>
                  <a:pt x="1336299" y="362374"/>
                  <a:pt x="1336414" y="360596"/>
                </a:cubicBezTo>
                <a:cubicBezTo>
                  <a:pt x="1336529" y="358818"/>
                  <a:pt x="1336586" y="356667"/>
                  <a:pt x="1336586" y="354143"/>
                </a:cubicBezTo>
                <a:cubicBezTo>
                  <a:pt x="1336586" y="351275"/>
                  <a:pt x="1336500" y="348895"/>
                  <a:pt x="1336328" y="347002"/>
                </a:cubicBezTo>
                <a:cubicBezTo>
                  <a:pt x="1336156" y="345109"/>
                  <a:pt x="1335840" y="343646"/>
                  <a:pt x="1335381" y="342614"/>
                </a:cubicBezTo>
                <a:cubicBezTo>
                  <a:pt x="1334922" y="341581"/>
                  <a:pt x="1334349" y="340864"/>
                  <a:pt x="1333660" y="340463"/>
                </a:cubicBezTo>
                <a:cubicBezTo>
                  <a:pt x="1332972" y="340061"/>
                  <a:pt x="1332112" y="339860"/>
                  <a:pt x="1331079" y="339860"/>
                </a:cubicBezTo>
                <a:cubicBezTo>
                  <a:pt x="1329358" y="339860"/>
                  <a:pt x="1327121" y="340405"/>
                  <a:pt x="1324368" y="341495"/>
                </a:cubicBezTo>
                <a:cubicBezTo>
                  <a:pt x="1321615" y="342585"/>
                  <a:pt x="1318144" y="343790"/>
                  <a:pt x="1313957" y="345109"/>
                </a:cubicBezTo>
                <a:cubicBezTo>
                  <a:pt x="1309770" y="346428"/>
                  <a:pt x="1304808" y="347633"/>
                  <a:pt x="1299072" y="348723"/>
                </a:cubicBezTo>
                <a:cubicBezTo>
                  <a:pt x="1293336" y="349812"/>
                  <a:pt x="1286682" y="350357"/>
                  <a:pt x="1279110" y="350357"/>
                </a:cubicBezTo>
                <a:cubicBezTo>
                  <a:pt x="1271654" y="350357"/>
                  <a:pt x="1265258" y="349382"/>
                  <a:pt x="1259923" y="347432"/>
                </a:cubicBezTo>
                <a:cubicBezTo>
                  <a:pt x="1254589" y="345482"/>
                  <a:pt x="1250229" y="342642"/>
                  <a:pt x="1246845" y="338914"/>
                </a:cubicBezTo>
                <a:cubicBezTo>
                  <a:pt x="1243461" y="335185"/>
                  <a:pt x="1240994" y="330654"/>
                  <a:pt x="1239445" y="325319"/>
                </a:cubicBezTo>
                <a:cubicBezTo>
                  <a:pt x="1237897" y="319985"/>
                  <a:pt x="1237122" y="314048"/>
                  <a:pt x="1237122" y="307509"/>
                </a:cubicBezTo>
                <a:lnTo>
                  <a:pt x="1330563" y="307509"/>
                </a:lnTo>
                <a:cubicBezTo>
                  <a:pt x="1334693" y="307509"/>
                  <a:pt x="1337934" y="306247"/>
                  <a:pt x="1340286" y="303723"/>
                </a:cubicBezTo>
                <a:cubicBezTo>
                  <a:pt x="1342638" y="301199"/>
                  <a:pt x="1343813" y="297299"/>
                  <a:pt x="1343813" y="292021"/>
                </a:cubicBezTo>
                <a:lnTo>
                  <a:pt x="1343813" y="285138"/>
                </a:lnTo>
                <a:cubicBezTo>
                  <a:pt x="1343813" y="274354"/>
                  <a:pt x="1342437" y="264373"/>
                  <a:pt x="1339684" y="255196"/>
                </a:cubicBezTo>
                <a:cubicBezTo>
                  <a:pt x="1336930" y="246018"/>
                  <a:pt x="1332628" y="238074"/>
                  <a:pt x="1326777" y="231362"/>
                </a:cubicBezTo>
                <a:cubicBezTo>
                  <a:pt x="1320926" y="224651"/>
                  <a:pt x="1313441" y="219403"/>
                  <a:pt x="1304320" y="215617"/>
                </a:cubicBezTo>
                <a:cubicBezTo>
                  <a:pt x="1295200" y="211831"/>
                  <a:pt x="1284216" y="209938"/>
                  <a:pt x="1271367" y="209938"/>
                </a:cubicBezTo>
                <a:close/>
                <a:moveTo>
                  <a:pt x="1484721" y="156420"/>
                </a:moveTo>
                <a:cubicBezTo>
                  <a:pt x="1480935" y="156420"/>
                  <a:pt x="1477752" y="157539"/>
                  <a:pt x="1475170" y="159776"/>
                </a:cubicBezTo>
                <a:cubicBezTo>
                  <a:pt x="1472589" y="162013"/>
                  <a:pt x="1471299" y="165655"/>
                  <a:pt x="1471299" y="170703"/>
                </a:cubicBezTo>
                <a:lnTo>
                  <a:pt x="1471299" y="364812"/>
                </a:lnTo>
                <a:cubicBezTo>
                  <a:pt x="1471299" y="369860"/>
                  <a:pt x="1472589" y="373502"/>
                  <a:pt x="1475170" y="375740"/>
                </a:cubicBezTo>
                <a:cubicBezTo>
                  <a:pt x="1477752" y="377977"/>
                  <a:pt x="1480935" y="379095"/>
                  <a:pt x="1484721" y="379095"/>
                </a:cubicBezTo>
                <a:lnTo>
                  <a:pt x="1596575" y="379095"/>
                </a:lnTo>
                <a:cubicBezTo>
                  <a:pt x="1597607" y="379095"/>
                  <a:pt x="1598554" y="378780"/>
                  <a:pt x="1599414" y="378149"/>
                </a:cubicBezTo>
                <a:cubicBezTo>
                  <a:pt x="1600274" y="377518"/>
                  <a:pt x="1600992" y="376514"/>
                  <a:pt x="1601565" y="375137"/>
                </a:cubicBezTo>
                <a:cubicBezTo>
                  <a:pt x="1602139" y="373761"/>
                  <a:pt x="1602569" y="371954"/>
                  <a:pt x="1602856" y="369717"/>
                </a:cubicBezTo>
                <a:cubicBezTo>
                  <a:pt x="1603143" y="367480"/>
                  <a:pt x="1603286" y="364698"/>
                  <a:pt x="1603286" y="361371"/>
                </a:cubicBezTo>
                <a:cubicBezTo>
                  <a:pt x="1603286" y="358044"/>
                  <a:pt x="1603143" y="355262"/>
                  <a:pt x="1602856" y="353025"/>
                </a:cubicBezTo>
                <a:cubicBezTo>
                  <a:pt x="1602569" y="350788"/>
                  <a:pt x="1602139" y="348981"/>
                  <a:pt x="1601565" y="347604"/>
                </a:cubicBezTo>
                <a:cubicBezTo>
                  <a:pt x="1600992" y="346227"/>
                  <a:pt x="1600274" y="345224"/>
                  <a:pt x="1599414" y="344593"/>
                </a:cubicBezTo>
                <a:cubicBezTo>
                  <a:pt x="1598554" y="343962"/>
                  <a:pt x="1597607" y="343646"/>
                  <a:pt x="1596575" y="343646"/>
                </a:cubicBezTo>
                <a:lnTo>
                  <a:pt x="1516384" y="343646"/>
                </a:lnTo>
                <a:lnTo>
                  <a:pt x="1516384" y="280836"/>
                </a:lnTo>
                <a:lnTo>
                  <a:pt x="1583668" y="280836"/>
                </a:lnTo>
                <a:cubicBezTo>
                  <a:pt x="1584701" y="280836"/>
                  <a:pt x="1585647" y="280549"/>
                  <a:pt x="1586508" y="279976"/>
                </a:cubicBezTo>
                <a:cubicBezTo>
                  <a:pt x="1587368" y="279402"/>
                  <a:pt x="1588085" y="278456"/>
                  <a:pt x="1588659" y="277136"/>
                </a:cubicBezTo>
                <a:cubicBezTo>
                  <a:pt x="1589232" y="275817"/>
                  <a:pt x="1589663" y="274067"/>
                  <a:pt x="1589949" y="271888"/>
                </a:cubicBezTo>
                <a:cubicBezTo>
                  <a:pt x="1590236" y="269708"/>
                  <a:pt x="1590380" y="266955"/>
                  <a:pt x="1590380" y="263628"/>
                </a:cubicBezTo>
                <a:cubicBezTo>
                  <a:pt x="1590380" y="260416"/>
                  <a:pt x="1590236" y="257691"/>
                  <a:pt x="1589949" y="255454"/>
                </a:cubicBezTo>
                <a:cubicBezTo>
                  <a:pt x="1589663" y="253217"/>
                  <a:pt x="1589232" y="251439"/>
                  <a:pt x="1588659" y="250119"/>
                </a:cubicBezTo>
                <a:cubicBezTo>
                  <a:pt x="1588085" y="248800"/>
                  <a:pt x="1587368" y="247825"/>
                  <a:pt x="1586508" y="247194"/>
                </a:cubicBezTo>
                <a:cubicBezTo>
                  <a:pt x="1585647" y="246563"/>
                  <a:pt x="1584701" y="246247"/>
                  <a:pt x="1583668" y="246247"/>
                </a:cubicBezTo>
                <a:lnTo>
                  <a:pt x="1516384" y="246247"/>
                </a:lnTo>
                <a:lnTo>
                  <a:pt x="1516384" y="191869"/>
                </a:lnTo>
                <a:lnTo>
                  <a:pt x="1595886" y="191869"/>
                </a:lnTo>
                <a:cubicBezTo>
                  <a:pt x="1596919" y="191869"/>
                  <a:pt x="1597837" y="191554"/>
                  <a:pt x="1598640" y="190923"/>
                </a:cubicBezTo>
                <a:cubicBezTo>
                  <a:pt x="1599443" y="190292"/>
                  <a:pt x="1600131" y="189288"/>
                  <a:pt x="1600705" y="187911"/>
                </a:cubicBezTo>
                <a:cubicBezTo>
                  <a:pt x="1601278" y="186535"/>
                  <a:pt x="1601708" y="184728"/>
                  <a:pt x="1601995" y="182491"/>
                </a:cubicBezTo>
                <a:cubicBezTo>
                  <a:pt x="1602282" y="180254"/>
                  <a:pt x="1602425" y="177529"/>
                  <a:pt x="1602425" y="174317"/>
                </a:cubicBezTo>
                <a:cubicBezTo>
                  <a:pt x="1602425" y="170875"/>
                  <a:pt x="1602282" y="168036"/>
                  <a:pt x="1601995" y="165799"/>
                </a:cubicBezTo>
                <a:cubicBezTo>
                  <a:pt x="1601708" y="163562"/>
                  <a:pt x="1601278" y="161726"/>
                  <a:pt x="1600705" y="160292"/>
                </a:cubicBezTo>
                <a:cubicBezTo>
                  <a:pt x="1600131" y="158858"/>
                  <a:pt x="1599443" y="157854"/>
                  <a:pt x="1598640" y="157281"/>
                </a:cubicBezTo>
                <a:cubicBezTo>
                  <a:pt x="1597837" y="156707"/>
                  <a:pt x="1596919" y="156420"/>
                  <a:pt x="1595886" y="156420"/>
                </a:cubicBezTo>
                <a:close/>
                <a:moveTo>
                  <a:pt x="827161" y="156420"/>
                </a:moveTo>
                <a:cubicBezTo>
                  <a:pt x="826014" y="156420"/>
                  <a:pt x="825039" y="156736"/>
                  <a:pt x="824236" y="157367"/>
                </a:cubicBezTo>
                <a:cubicBezTo>
                  <a:pt x="823433" y="157998"/>
                  <a:pt x="822744" y="159030"/>
                  <a:pt x="822171" y="160464"/>
                </a:cubicBezTo>
                <a:cubicBezTo>
                  <a:pt x="821597" y="161898"/>
                  <a:pt x="821167" y="163820"/>
                  <a:pt x="820880" y="166229"/>
                </a:cubicBezTo>
                <a:cubicBezTo>
                  <a:pt x="820593" y="168638"/>
                  <a:pt x="820450" y="171564"/>
                  <a:pt x="820450" y="175005"/>
                </a:cubicBezTo>
                <a:cubicBezTo>
                  <a:pt x="820450" y="178332"/>
                  <a:pt x="820593" y="181172"/>
                  <a:pt x="820880" y="183523"/>
                </a:cubicBezTo>
                <a:cubicBezTo>
                  <a:pt x="821167" y="185875"/>
                  <a:pt x="821597" y="187768"/>
                  <a:pt x="822171" y="189202"/>
                </a:cubicBezTo>
                <a:cubicBezTo>
                  <a:pt x="822744" y="190636"/>
                  <a:pt x="823433" y="191697"/>
                  <a:pt x="824236" y="192386"/>
                </a:cubicBezTo>
                <a:cubicBezTo>
                  <a:pt x="825039" y="193074"/>
                  <a:pt x="826014" y="193418"/>
                  <a:pt x="827161" y="193418"/>
                </a:cubicBezTo>
                <a:lnTo>
                  <a:pt x="882916" y="193418"/>
                </a:lnTo>
                <a:lnTo>
                  <a:pt x="882916" y="372900"/>
                </a:lnTo>
                <a:cubicBezTo>
                  <a:pt x="882916" y="374047"/>
                  <a:pt x="883289" y="375080"/>
                  <a:pt x="884034" y="375998"/>
                </a:cubicBezTo>
                <a:cubicBezTo>
                  <a:pt x="884780" y="376915"/>
                  <a:pt x="886013" y="377661"/>
                  <a:pt x="887734" y="378235"/>
                </a:cubicBezTo>
                <a:cubicBezTo>
                  <a:pt x="889455" y="378808"/>
                  <a:pt x="891778" y="379267"/>
                  <a:pt x="894704" y="379611"/>
                </a:cubicBezTo>
                <a:cubicBezTo>
                  <a:pt x="897629" y="379956"/>
                  <a:pt x="901271" y="380128"/>
                  <a:pt x="905631" y="380128"/>
                </a:cubicBezTo>
                <a:cubicBezTo>
                  <a:pt x="909990" y="380128"/>
                  <a:pt x="913633" y="379956"/>
                  <a:pt x="916558" y="379611"/>
                </a:cubicBezTo>
                <a:cubicBezTo>
                  <a:pt x="919483" y="379267"/>
                  <a:pt x="921807" y="378808"/>
                  <a:pt x="923527" y="378235"/>
                </a:cubicBezTo>
                <a:cubicBezTo>
                  <a:pt x="925248" y="377661"/>
                  <a:pt x="926482" y="376915"/>
                  <a:pt x="927227" y="375998"/>
                </a:cubicBezTo>
                <a:cubicBezTo>
                  <a:pt x="927973" y="375080"/>
                  <a:pt x="928346" y="374047"/>
                  <a:pt x="928346" y="372900"/>
                </a:cubicBezTo>
                <a:lnTo>
                  <a:pt x="928346" y="193418"/>
                </a:lnTo>
                <a:lnTo>
                  <a:pt x="984100" y="193418"/>
                </a:lnTo>
                <a:cubicBezTo>
                  <a:pt x="985133" y="193418"/>
                  <a:pt x="986079" y="193074"/>
                  <a:pt x="986940" y="192386"/>
                </a:cubicBezTo>
                <a:cubicBezTo>
                  <a:pt x="987800" y="191697"/>
                  <a:pt x="988517" y="190636"/>
                  <a:pt x="989091" y="189202"/>
                </a:cubicBezTo>
                <a:cubicBezTo>
                  <a:pt x="989664" y="187768"/>
                  <a:pt x="990095" y="185875"/>
                  <a:pt x="990382" y="183523"/>
                </a:cubicBezTo>
                <a:cubicBezTo>
                  <a:pt x="990668" y="181172"/>
                  <a:pt x="990812" y="178332"/>
                  <a:pt x="990812" y="175005"/>
                </a:cubicBezTo>
                <a:cubicBezTo>
                  <a:pt x="990812" y="171564"/>
                  <a:pt x="990668" y="168638"/>
                  <a:pt x="990382" y="166229"/>
                </a:cubicBezTo>
                <a:cubicBezTo>
                  <a:pt x="990095" y="163820"/>
                  <a:pt x="989664" y="161898"/>
                  <a:pt x="989091" y="160464"/>
                </a:cubicBezTo>
                <a:cubicBezTo>
                  <a:pt x="988517" y="159030"/>
                  <a:pt x="987800" y="157998"/>
                  <a:pt x="986940" y="157367"/>
                </a:cubicBezTo>
                <a:cubicBezTo>
                  <a:pt x="986079" y="156736"/>
                  <a:pt x="985133" y="156420"/>
                  <a:pt x="984100" y="156420"/>
                </a:cubicBezTo>
                <a:close/>
                <a:moveTo>
                  <a:pt x="1954739" y="140073"/>
                </a:moveTo>
                <a:cubicBezTo>
                  <a:pt x="1950494" y="140073"/>
                  <a:pt x="1946995" y="140245"/>
                  <a:pt x="1944242" y="140589"/>
                </a:cubicBezTo>
                <a:cubicBezTo>
                  <a:pt x="1941488" y="140933"/>
                  <a:pt x="1939280" y="141421"/>
                  <a:pt x="1937617" y="142051"/>
                </a:cubicBezTo>
                <a:cubicBezTo>
                  <a:pt x="1935953" y="142682"/>
                  <a:pt x="1934806" y="143457"/>
                  <a:pt x="1934175" y="144375"/>
                </a:cubicBezTo>
                <a:cubicBezTo>
                  <a:pt x="1933544" y="145292"/>
                  <a:pt x="1933229" y="146325"/>
                  <a:pt x="1933229" y="147472"/>
                </a:cubicBezTo>
                <a:lnTo>
                  <a:pt x="1933229" y="230588"/>
                </a:lnTo>
                <a:cubicBezTo>
                  <a:pt x="1926345" y="223819"/>
                  <a:pt x="1919404" y="218686"/>
                  <a:pt x="1912407" y="215187"/>
                </a:cubicBezTo>
                <a:cubicBezTo>
                  <a:pt x="1905409" y="211688"/>
                  <a:pt x="1897608" y="209938"/>
                  <a:pt x="1889003" y="209938"/>
                </a:cubicBezTo>
                <a:cubicBezTo>
                  <a:pt x="1878105" y="209938"/>
                  <a:pt x="1868468" y="212003"/>
                  <a:pt x="1860094" y="216133"/>
                </a:cubicBezTo>
                <a:cubicBezTo>
                  <a:pt x="1851719" y="220263"/>
                  <a:pt x="1844721" y="226171"/>
                  <a:pt x="1839099" y="233857"/>
                </a:cubicBezTo>
                <a:cubicBezTo>
                  <a:pt x="1833478" y="241544"/>
                  <a:pt x="1829205" y="250836"/>
                  <a:pt x="1826279" y="261735"/>
                </a:cubicBezTo>
                <a:cubicBezTo>
                  <a:pt x="1823354" y="272633"/>
                  <a:pt x="1821891" y="284909"/>
                  <a:pt x="1821891" y="298561"/>
                </a:cubicBezTo>
                <a:cubicBezTo>
                  <a:pt x="1821891" y="309918"/>
                  <a:pt x="1823038" y="320730"/>
                  <a:pt x="1825333" y="330998"/>
                </a:cubicBezTo>
                <a:cubicBezTo>
                  <a:pt x="1827627" y="341266"/>
                  <a:pt x="1831327" y="350243"/>
                  <a:pt x="1836432" y="357929"/>
                </a:cubicBezTo>
                <a:cubicBezTo>
                  <a:pt x="1841537" y="365615"/>
                  <a:pt x="1848134" y="371724"/>
                  <a:pt x="1856222" y="376256"/>
                </a:cubicBezTo>
                <a:cubicBezTo>
                  <a:pt x="1864310" y="380787"/>
                  <a:pt x="1874204" y="383053"/>
                  <a:pt x="1885906" y="383053"/>
                </a:cubicBezTo>
                <a:cubicBezTo>
                  <a:pt x="1896460" y="383053"/>
                  <a:pt x="1906068" y="380701"/>
                  <a:pt x="1914730" y="375998"/>
                </a:cubicBezTo>
                <a:cubicBezTo>
                  <a:pt x="1923391" y="371294"/>
                  <a:pt x="1931680" y="364698"/>
                  <a:pt x="1939596" y="356208"/>
                </a:cubicBezTo>
                <a:lnTo>
                  <a:pt x="1939596" y="373244"/>
                </a:lnTo>
                <a:cubicBezTo>
                  <a:pt x="1939596" y="374506"/>
                  <a:pt x="1939911" y="375567"/>
                  <a:pt x="1940542" y="376428"/>
                </a:cubicBezTo>
                <a:cubicBezTo>
                  <a:pt x="1941173" y="377288"/>
                  <a:pt x="1942206" y="378005"/>
                  <a:pt x="1943640" y="378579"/>
                </a:cubicBezTo>
                <a:cubicBezTo>
                  <a:pt x="1945074" y="379153"/>
                  <a:pt x="1946938" y="379554"/>
                  <a:pt x="1949232" y="379783"/>
                </a:cubicBezTo>
                <a:cubicBezTo>
                  <a:pt x="1951527" y="380013"/>
                  <a:pt x="1954510" y="380128"/>
                  <a:pt x="1958181" y="380128"/>
                </a:cubicBezTo>
                <a:cubicBezTo>
                  <a:pt x="1961622" y="380128"/>
                  <a:pt x="1964519" y="380013"/>
                  <a:pt x="1966871" y="379783"/>
                </a:cubicBezTo>
                <a:cubicBezTo>
                  <a:pt x="1969222" y="379554"/>
                  <a:pt x="1971087" y="379153"/>
                  <a:pt x="1972464" y="378579"/>
                </a:cubicBezTo>
                <a:cubicBezTo>
                  <a:pt x="1973840" y="378005"/>
                  <a:pt x="1974815" y="377288"/>
                  <a:pt x="1975389" y="376428"/>
                </a:cubicBezTo>
                <a:cubicBezTo>
                  <a:pt x="1975962" y="375567"/>
                  <a:pt x="1976249" y="374506"/>
                  <a:pt x="1976249" y="373244"/>
                </a:cubicBezTo>
                <a:lnTo>
                  <a:pt x="1976249" y="147472"/>
                </a:lnTo>
                <a:cubicBezTo>
                  <a:pt x="1976249" y="146325"/>
                  <a:pt x="1975905" y="145292"/>
                  <a:pt x="1975217" y="144375"/>
                </a:cubicBezTo>
                <a:cubicBezTo>
                  <a:pt x="1974528" y="143457"/>
                  <a:pt x="1973381" y="142682"/>
                  <a:pt x="1971775" y="142051"/>
                </a:cubicBezTo>
                <a:cubicBezTo>
                  <a:pt x="1970169" y="141421"/>
                  <a:pt x="1967989" y="140933"/>
                  <a:pt x="1965236" y="140589"/>
                </a:cubicBezTo>
                <a:cubicBezTo>
                  <a:pt x="1962483" y="140245"/>
                  <a:pt x="1958984" y="140073"/>
                  <a:pt x="1954739" y="140073"/>
                </a:cubicBezTo>
                <a:close/>
                <a:moveTo>
                  <a:pt x="1033200" y="139556"/>
                </a:moveTo>
                <a:cubicBezTo>
                  <a:pt x="1028955" y="139556"/>
                  <a:pt x="1025456" y="139728"/>
                  <a:pt x="1022703" y="140073"/>
                </a:cubicBezTo>
                <a:cubicBezTo>
                  <a:pt x="1019949" y="140417"/>
                  <a:pt x="1017741" y="140904"/>
                  <a:pt x="1016078" y="141535"/>
                </a:cubicBezTo>
                <a:cubicBezTo>
                  <a:pt x="1014414" y="142166"/>
                  <a:pt x="1013238" y="142941"/>
                  <a:pt x="1012550" y="143858"/>
                </a:cubicBezTo>
                <a:cubicBezTo>
                  <a:pt x="1011862" y="144776"/>
                  <a:pt x="1011517" y="145809"/>
                  <a:pt x="1011517" y="146956"/>
                </a:cubicBezTo>
                <a:lnTo>
                  <a:pt x="1011517" y="373244"/>
                </a:lnTo>
                <a:cubicBezTo>
                  <a:pt x="1011517" y="374392"/>
                  <a:pt x="1011862" y="375395"/>
                  <a:pt x="1012550" y="376256"/>
                </a:cubicBezTo>
                <a:cubicBezTo>
                  <a:pt x="1013238" y="377116"/>
                  <a:pt x="1014414" y="377833"/>
                  <a:pt x="1016078" y="378407"/>
                </a:cubicBezTo>
                <a:cubicBezTo>
                  <a:pt x="1017741" y="378980"/>
                  <a:pt x="1019949" y="379411"/>
                  <a:pt x="1022703" y="379697"/>
                </a:cubicBezTo>
                <a:cubicBezTo>
                  <a:pt x="1025456" y="379984"/>
                  <a:pt x="1028955" y="380128"/>
                  <a:pt x="1033200" y="380128"/>
                </a:cubicBezTo>
                <a:cubicBezTo>
                  <a:pt x="1037444" y="380128"/>
                  <a:pt x="1040944" y="379984"/>
                  <a:pt x="1043697" y="379697"/>
                </a:cubicBezTo>
                <a:cubicBezTo>
                  <a:pt x="1046450" y="379411"/>
                  <a:pt x="1048659" y="378980"/>
                  <a:pt x="1050322" y="378407"/>
                </a:cubicBezTo>
                <a:cubicBezTo>
                  <a:pt x="1051985" y="377833"/>
                  <a:pt x="1053161" y="377116"/>
                  <a:pt x="1053850" y="376256"/>
                </a:cubicBezTo>
                <a:cubicBezTo>
                  <a:pt x="1054538" y="375395"/>
                  <a:pt x="1054882" y="374392"/>
                  <a:pt x="1054882" y="373244"/>
                </a:cubicBezTo>
                <a:lnTo>
                  <a:pt x="1054882" y="271199"/>
                </a:lnTo>
                <a:cubicBezTo>
                  <a:pt x="1060962" y="263513"/>
                  <a:pt x="1066813" y="257662"/>
                  <a:pt x="1072435" y="253647"/>
                </a:cubicBezTo>
                <a:cubicBezTo>
                  <a:pt x="1078056" y="249632"/>
                  <a:pt x="1083620" y="247624"/>
                  <a:pt x="1089127" y="247624"/>
                </a:cubicBezTo>
                <a:cubicBezTo>
                  <a:pt x="1093486" y="247624"/>
                  <a:pt x="1097301" y="248456"/>
                  <a:pt x="1100570" y="250119"/>
                </a:cubicBezTo>
                <a:cubicBezTo>
                  <a:pt x="1103840" y="251783"/>
                  <a:pt x="1106507" y="254135"/>
                  <a:pt x="1108572" y="257175"/>
                </a:cubicBezTo>
                <a:cubicBezTo>
                  <a:pt x="1110637" y="260215"/>
                  <a:pt x="1112214" y="263857"/>
                  <a:pt x="1113304" y="268102"/>
                </a:cubicBezTo>
                <a:cubicBezTo>
                  <a:pt x="1114394" y="272347"/>
                  <a:pt x="1114939" y="278197"/>
                  <a:pt x="1114939" y="285654"/>
                </a:cubicBezTo>
                <a:lnTo>
                  <a:pt x="1114939" y="373244"/>
                </a:lnTo>
                <a:cubicBezTo>
                  <a:pt x="1114939" y="374392"/>
                  <a:pt x="1115283" y="375395"/>
                  <a:pt x="1115972" y="376256"/>
                </a:cubicBezTo>
                <a:cubicBezTo>
                  <a:pt x="1116660" y="377116"/>
                  <a:pt x="1117807" y="377833"/>
                  <a:pt x="1119413" y="378407"/>
                </a:cubicBezTo>
                <a:cubicBezTo>
                  <a:pt x="1121019" y="378980"/>
                  <a:pt x="1123228" y="379411"/>
                  <a:pt x="1126038" y="379697"/>
                </a:cubicBezTo>
                <a:cubicBezTo>
                  <a:pt x="1128849" y="379984"/>
                  <a:pt x="1132377" y="380128"/>
                  <a:pt x="1136621" y="380128"/>
                </a:cubicBezTo>
                <a:cubicBezTo>
                  <a:pt x="1140751" y="380128"/>
                  <a:pt x="1144222" y="379984"/>
                  <a:pt x="1147032" y="379697"/>
                </a:cubicBezTo>
                <a:cubicBezTo>
                  <a:pt x="1149843" y="379411"/>
                  <a:pt x="1152051" y="378980"/>
                  <a:pt x="1153658" y="378407"/>
                </a:cubicBezTo>
                <a:cubicBezTo>
                  <a:pt x="1155264" y="377833"/>
                  <a:pt x="1156411" y="377116"/>
                  <a:pt x="1157099" y="376256"/>
                </a:cubicBezTo>
                <a:cubicBezTo>
                  <a:pt x="1157788" y="375395"/>
                  <a:pt x="1158132" y="374392"/>
                  <a:pt x="1158132" y="373244"/>
                </a:cubicBezTo>
                <a:lnTo>
                  <a:pt x="1158132" y="279115"/>
                </a:lnTo>
                <a:cubicBezTo>
                  <a:pt x="1158132" y="267758"/>
                  <a:pt x="1157157" y="258092"/>
                  <a:pt x="1155206" y="250119"/>
                </a:cubicBezTo>
                <a:cubicBezTo>
                  <a:pt x="1153256" y="242146"/>
                  <a:pt x="1150072" y="235177"/>
                  <a:pt x="1145656" y="229211"/>
                </a:cubicBezTo>
                <a:cubicBezTo>
                  <a:pt x="1141239" y="223246"/>
                  <a:pt x="1135446" y="218542"/>
                  <a:pt x="1128275" y="215100"/>
                </a:cubicBezTo>
                <a:cubicBezTo>
                  <a:pt x="1121105" y="211659"/>
                  <a:pt x="1112300" y="209938"/>
                  <a:pt x="1101861" y="209938"/>
                </a:cubicBezTo>
                <a:cubicBezTo>
                  <a:pt x="1093486" y="209938"/>
                  <a:pt x="1085427" y="211745"/>
                  <a:pt x="1077683" y="215359"/>
                </a:cubicBezTo>
                <a:cubicBezTo>
                  <a:pt x="1069939" y="218972"/>
                  <a:pt x="1062339" y="224450"/>
                  <a:pt x="1054882" y="231792"/>
                </a:cubicBezTo>
                <a:lnTo>
                  <a:pt x="1054882" y="146956"/>
                </a:lnTo>
                <a:cubicBezTo>
                  <a:pt x="1054882" y="145809"/>
                  <a:pt x="1054538" y="144776"/>
                  <a:pt x="1053850" y="143858"/>
                </a:cubicBezTo>
                <a:cubicBezTo>
                  <a:pt x="1053161" y="142941"/>
                  <a:pt x="1051985" y="142166"/>
                  <a:pt x="1050322" y="141535"/>
                </a:cubicBezTo>
                <a:cubicBezTo>
                  <a:pt x="1048659" y="140904"/>
                  <a:pt x="1046450" y="140417"/>
                  <a:pt x="1043697" y="140073"/>
                </a:cubicBezTo>
                <a:cubicBezTo>
                  <a:pt x="1040944" y="139728"/>
                  <a:pt x="1037444" y="139556"/>
                  <a:pt x="1033200" y="139556"/>
                </a:cubicBezTo>
                <a:close/>
                <a:moveTo>
                  <a:pt x="0" y="0"/>
                </a:moveTo>
                <a:lnTo>
                  <a:pt x="3087921" y="0"/>
                </a:lnTo>
                <a:lnTo>
                  <a:pt x="3180913" y="92992"/>
                </a:lnTo>
                <a:lnTo>
                  <a:pt x="3180913" y="557939"/>
                </a:lnTo>
                <a:lnTo>
                  <a:pt x="92992" y="557939"/>
                </a:lnTo>
                <a:lnTo>
                  <a:pt x="0" y="464947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B3F4D-E4F0-CF29-3C7B-6527E1C3CCD2}"/>
              </a:ext>
            </a:extLst>
          </p:cNvPr>
          <p:cNvSpPr txBox="1"/>
          <p:nvPr/>
        </p:nvSpPr>
        <p:spPr>
          <a:xfrm>
            <a:off x="7236592" y="4803402"/>
            <a:ext cx="4930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Thanks For Listening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E5502-2514-3D62-FBEB-4B657D702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64368-FB0F-45D5-CC39-93DB37CE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7A6A2C-4D42-FBD7-9DB2-0AD5FE7781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32388" y="801435"/>
                </a:moveTo>
                <a:cubicBezTo>
                  <a:pt x="2258063" y="801435"/>
                  <a:pt x="1953020" y="913629"/>
                  <a:pt x="1717257" y="1138017"/>
                </a:cubicBezTo>
                <a:cubicBezTo>
                  <a:pt x="1481495" y="1362405"/>
                  <a:pt x="1341899" y="1679339"/>
                  <a:pt x="1298469" y="2088821"/>
                </a:cubicBezTo>
                <a:lnTo>
                  <a:pt x="1298469" y="2091924"/>
                </a:lnTo>
                <a:lnTo>
                  <a:pt x="2061594" y="2091924"/>
                </a:lnTo>
                <a:lnTo>
                  <a:pt x="2061594" y="2088821"/>
                </a:lnTo>
                <a:cubicBezTo>
                  <a:pt x="2084343" y="1904762"/>
                  <a:pt x="2146386" y="1762580"/>
                  <a:pt x="2247723" y="1662278"/>
                </a:cubicBezTo>
                <a:cubicBezTo>
                  <a:pt x="2349059" y="1561976"/>
                  <a:pt x="2479349" y="1511824"/>
                  <a:pt x="2638592" y="1511824"/>
                </a:cubicBezTo>
                <a:cubicBezTo>
                  <a:pt x="2808175" y="1511824"/>
                  <a:pt x="2938982" y="1553186"/>
                  <a:pt x="3031012" y="1635910"/>
                </a:cubicBezTo>
                <a:cubicBezTo>
                  <a:pt x="3123042" y="1718634"/>
                  <a:pt x="3169057" y="1835480"/>
                  <a:pt x="3169057" y="1986451"/>
                </a:cubicBezTo>
                <a:lnTo>
                  <a:pt x="3169057" y="1992655"/>
                </a:lnTo>
                <a:cubicBezTo>
                  <a:pt x="3169057" y="2089856"/>
                  <a:pt x="3146825" y="2194811"/>
                  <a:pt x="3102361" y="2307522"/>
                </a:cubicBezTo>
                <a:cubicBezTo>
                  <a:pt x="3057897" y="2420233"/>
                  <a:pt x="2995338" y="2529325"/>
                  <a:pt x="2914682" y="2634797"/>
                </a:cubicBezTo>
                <a:lnTo>
                  <a:pt x="1354307" y="4700820"/>
                </a:lnTo>
                <a:lnTo>
                  <a:pt x="1354307" y="5358473"/>
                </a:lnTo>
                <a:lnTo>
                  <a:pt x="3960102" y="5358473"/>
                </a:lnTo>
                <a:lnTo>
                  <a:pt x="3960102" y="4648084"/>
                </a:lnTo>
                <a:lnTo>
                  <a:pt x="2337685" y="4648084"/>
                </a:lnTo>
                <a:lnTo>
                  <a:pt x="3544416" y="3059790"/>
                </a:lnTo>
                <a:cubicBezTo>
                  <a:pt x="3668501" y="2898480"/>
                  <a:pt x="3764667" y="2723726"/>
                  <a:pt x="3832914" y="2535529"/>
                </a:cubicBezTo>
                <a:cubicBezTo>
                  <a:pt x="3901161" y="2347333"/>
                  <a:pt x="3935285" y="2162239"/>
                  <a:pt x="3935285" y="1980247"/>
                </a:cubicBezTo>
                <a:lnTo>
                  <a:pt x="3935285" y="1977145"/>
                </a:lnTo>
                <a:cubicBezTo>
                  <a:pt x="3935285" y="1602820"/>
                  <a:pt x="3822057" y="1313288"/>
                  <a:pt x="3595601" y="1108547"/>
                </a:cubicBezTo>
                <a:cubicBezTo>
                  <a:pt x="3369145" y="903806"/>
                  <a:pt x="3048074" y="801435"/>
                  <a:pt x="2632388" y="8014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E9D82-3334-783B-7DE8-F2A7B19B6180}"/>
              </a:ext>
            </a:extLst>
          </p:cNvPr>
          <p:cNvSpPr txBox="1"/>
          <p:nvPr/>
        </p:nvSpPr>
        <p:spPr>
          <a:xfrm>
            <a:off x="4132384" y="2659559"/>
            <a:ext cx="5362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Data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865B-8D1F-3538-E4DA-306CFC7517D3}"/>
              </a:ext>
            </a:extLst>
          </p:cNvPr>
          <p:cNvSpPr txBox="1"/>
          <p:nvPr/>
        </p:nvSpPr>
        <p:spPr>
          <a:xfrm>
            <a:off x="4618494" y="3673738"/>
            <a:ext cx="315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Source: </a:t>
            </a:r>
            <a:r>
              <a:rPr lang="en-US" sz="2400" dirty="0">
                <a:solidFill>
                  <a:schemeClr val="bg1"/>
                </a:solidFill>
              </a:rPr>
              <a:t>Simulated data.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885BE76-A407-248D-19AB-10EABE4132DE}"/>
              </a:ext>
            </a:extLst>
          </p:cNvPr>
          <p:cNvSpPr/>
          <p:nvPr/>
        </p:nvSpPr>
        <p:spPr>
          <a:xfrm>
            <a:off x="4252924" y="3673738"/>
            <a:ext cx="365570" cy="339684"/>
          </a:xfrm>
          <a:prstGeom prst="roundRect">
            <a:avLst>
              <a:gd name="adj" fmla="val 18669"/>
            </a:avLst>
          </a:prstGeom>
          <a:solidFill>
            <a:srgbClr val="FFC000"/>
          </a:solidFill>
          <a:ln w="7620">
            <a:noFill/>
            <a:prstDash val="solid"/>
          </a:ln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B099E966-7278-83E3-C7A2-1DF70457CEA5}"/>
              </a:ext>
            </a:extLst>
          </p:cNvPr>
          <p:cNvSpPr/>
          <p:nvPr/>
        </p:nvSpPr>
        <p:spPr>
          <a:xfrm>
            <a:off x="4252924" y="4410707"/>
            <a:ext cx="365570" cy="339684"/>
          </a:xfrm>
          <a:prstGeom prst="roundRect">
            <a:avLst>
              <a:gd name="adj" fmla="val 18669"/>
            </a:avLst>
          </a:prstGeom>
          <a:solidFill>
            <a:srgbClr val="FFC000"/>
          </a:solidFill>
          <a:ln w="7620">
            <a:noFill/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5F2B4-4CAF-A46C-0DEC-A80578A335DF}"/>
              </a:ext>
            </a:extLst>
          </p:cNvPr>
          <p:cNvSpPr txBox="1"/>
          <p:nvPr/>
        </p:nvSpPr>
        <p:spPr>
          <a:xfrm>
            <a:off x="4618494" y="4410707"/>
            <a:ext cx="332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Number of rows: </a:t>
            </a:r>
            <a:r>
              <a:rPr lang="en-US" sz="2400" dirty="0">
                <a:solidFill>
                  <a:schemeClr val="bg1"/>
                </a:solidFill>
              </a:rPr>
              <a:t>10,000 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F822EFF0-68E4-D022-17A1-E91FFD8532E0}"/>
              </a:ext>
            </a:extLst>
          </p:cNvPr>
          <p:cNvSpPr/>
          <p:nvPr/>
        </p:nvSpPr>
        <p:spPr>
          <a:xfrm>
            <a:off x="4252924" y="5179595"/>
            <a:ext cx="365570" cy="339684"/>
          </a:xfrm>
          <a:prstGeom prst="roundRect">
            <a:avLst>
              <a:gd name="adj" fmla="val 18669"/>
            </a:avLst>
          </a:prstGeom>
          <a:solidFill>
            <a:srgbClr val="FFC000"/>
          </a:solidFill>
          <a:ln w="7620">
            <a:noFill/>
            <a:prstDash val="solid"/>
          </a:ln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40155-8735-AA10-0B53-BB395DBDB5D2}"/>
              </a:ext>
            </a:extLst>
          </p:cNvPr>
          <p:cNvSpPr txBox="1"/>
          <p:nvPr/>
        </p:nvSpPr>
        <p:spPr>
          <a:xfrm>
            <a:off x="4618494" y="5140727"/>
            <a:ext cx="4370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Number of columns: </a:t>
            </a:r>
            <a:r>
              <a:rPr lang="en-US" sz="2400" dirty="0">
                <a:solidFill>
                  <a:schemeClr val="bg1"/>
                </a:solidFill>
              </a:rPr>
              <a:t>16 columns</a:t>
            </a:r>
          </a:p>
        </p:txBody>
      </p:sp>
    </p:spTree>
    <p:extLst>
      <p:ext uri="{BB962C8B-B14F-4D97-AF65-F5344CB8AC3E}">
        <p14:creationId xmlns:p14="http://schemas.microsoft.com/office/powerpoint/2010/main" val="19214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F1DE-2FEC-C91E-D4C8-FC86CCDE6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5BB2DA-BFBF-ECA9-823A-7595AF1E2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5CE386-8998-58F0-6E58-E03FED1DD6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632388" y="801435"/>
                </a:moveTo>
                <a:cubicBezTo>
                  <a:pt x="2278744" y="801435"/>
                  <a:pt x="1983007" y="910010"/>
                  <a:pt x="1745176" y="1127159"/>
                </a:cubicBezTo>
                <a:cubicBezTo>
                  <a:pt x="1507346" y="1344309"/>
                  <a:pt x="1362580" y="1651420"/>
                  <a:pt x="1310878" y="2048494"/>
                </a:cubicBezTo>
                <a:lnTo>
                  <a:pt x="2070901" y="2048494"/>
                </a:lnTo>
                <a:cubicBezTo>
                  <a:pt x="2106058" y="1870638"/>
                  <a:pt x="2171720" y="1737763"/>
                  <a:pt x="2267887" y="1649869"/>
                </a:cubicBezTo>
                <a:cubicBezTo>
                  <a:pt x="2364053" y="1561976"/>
                  <a:pt x="2480383" y="1518028"/>
                  <a:pt x="2616877" y="1518028"/>
                </a:cubicBezTo>
                <a:cubicBezTo>
                  <a:pt x="2769916" y="1518028"/>
                  <a:pt x="2888314" y="1560941"/>
                  <a:pt x="2972071" y="1646767"/>
                </a:cubicBezTo>
                <a:cubicBezTo>
                  <a:pt x="3055829" y="1732593"/>
                  <a:pt x="3097708" y="1855128"/>
                  <a:pt x="3097708" y="2014370"/>
                </a:cubicBezTo>
                <a:lnTo>
                  <a:pt x="3097708" y="2122945"/>
                </a:lnTo>
                <a:cubicBezTo>
                  <a:pt x="3097708" y="2292528"/>
                  <a:pt x="3058931" y="2423852"/>
                  <a:pt x="2981378" y="2516916"/>
                </a:cubicBezTo>
                <a:cubicBezTo>
                  <a:pt x="2903824" y="2609981"/>
                  <a:pt x="2793699" y="2656512"/>
                  <a:pt x="2651000" y="2656512"/>
                </a:cubicBezTo>
                <a:lnTo>
                  <a:pt x="2300459" y="2656512"/>
                </a:lnTo>
                <a:lnTo>
                  <a:pt x="2300459" y="3366902"/>
                </a:lnTo>
                <a:lnTo>
                  <a:pt x="2651000" y="3366902"/>
                </a:lnTo>
                <a:cubicBezTo>
                  <a:pt x="2818516" y="3366902"/>
                  <a:pt x="2947254" y="3421189"/>
                  <a:pt x="3037216" y="3529764"/>
                </a:cubicBezTo>
                <a:cubicBezTo>
                  <a:pt x="3127178" y="3638339"/>
                  <a:pt x="3172159" y="3791895"/>
                  <a:pt x="3172159" y="3990431"/>
                </a:cubicBezTo>
                <a:lnTo>
                  <a:pt x="3172159" y="4111414"/>
                </a:lnTo>
                <a:cubicBezTo>
                  <a:pt x="3172159" y="4293407"/>
                  <a:pt x="3121491" y="4435071"/>
                  <a:pt x="3020155" y="4536407"/>
                </a:cubicBezTo>
                <a:cubicBezTo>
                  <a:pt x="2918818" y="4637744"/>
                  <a:pt x="2775086" y="4688412"/>
                  <a:pt x="2588958" y="4688412"/>
                </a:cubicBezTo>
                <a:cubicBezTo>
                  <a:pt x="2427646" y="4688412"/>
                  <a:pt x="2295289" y="4646533"/>
                  <a:pt x="2191884" y="4562775"/>
                </a:cubicBezTo>
                <a:cubicBezTo>
                  <a:pt x="2088480" y="4479018"/>
                  <a:pt x="2024369" y="4354415"/>
                  <a:pt x="1999552" y="4188968"/>
                </a:cubicBezTo>
                <a:lnTo>
                  <a:pt x="1236426" y="4188968"/>
                </a:lnTo>
                <a:cubicBezTo>
                  <a:pt x="1261243" y="4445411"/>
                  <a:pt x="1334144" y="4664112"/>
                  <a:pt x="1455127" y="4845070"/>
                </a:cubicBezTo>
                <a:cubicBezTo>
                  <a:pt x="1576110" y="5026028"/>
                  <a:pt x="1737421" y="5164590"/>
                  <a:pt x="1939060" y="5260756"/>
                </a:cubicBezTo>
                <a:cubicBezTo>
                  <a:pt x="2140699" y="5356922"/>
                  <a:pt x="2372842" y="5405005"/>
                  <a:pt x="2635490" y="5405005"/>
                </a:cubicBezTo>
                <a:cubicBezTo>
                  <a:pt x="3051176" y="5405005"/>
                  <a:pt x="3373281" y="5296430"/>
                  <a:pt x="3601805" y="5079281"/>
                </a:cubicBezTo>
                <a:cubicBezTo>
                  <a:pt x="3830329" y="4862131"/>
                  <a:pt x="3944591" y="4556054"/>
                  <a:pt x="3944591" y="4161049"/>
                </a:cubicBezTo>
                <a:lnTo>
                  <a:pt x="3944591" y="4055576"/>
                </a:lnTo>
                <a:cubicBezTo>
                  <a:pt x="3944591" y="3772248"/>
                  <a:pt x="3880997" y="3538553"/>
                  <a:pt x="3753810" y="3354493"/>
                </a:cubicBezTo>
                <a:cubicBezTo>
                  <a:pt x="3626622" y="3170433"/>
                  <a:pt x="3447215" y="3053586"/>
                  <a:pt x="3215589" y="3003952"/>
                </a:cubicBezTo>
                <a:cubicBezTo>
                  <a:pt x="3424466" y="2925364"/>
                  <a:pt x="3585777" y="2805932"/>
                  <a:pt x="3699522" y="2645655"/>
                </a:cubicBezTo>
                <a:cubicBezTo>
                  <a:pt x="3813267" y="2485378"/>
                  <a:pt x="3870140" y="2296665"/>
                  <a:pt x="3870140" y="2079515"/>
                </a:cubicBezTo>
                <a:lnTo>
                  <a:pt x="3870140" y="1974042"/>
                </a:lnTo>
                <a:cubicBezTo>
                  <a:pt x="3870140" y="1599718"/>
                  <a:pt x="3762599" y="1310703"/>
                  <a:pt x="3547518" y="1106995"/>
                </a:cubicBezTo>
                <a:cubicBezTo>
                  <a:pt x="3332436" y="903289"/>
                  <a:pt x="3027393" y="801435"/>
                  <a:pt x="2632388" y="8014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E1C0-1F70-4A51-0DB5-4D0986C14216}"/>
              </a:ext>
            </a:extLst>
          </p:cNvPr>
          <p:cNvSpPr txBox="1"/>
          <p:nvPr/>
        </p:nvSpPr>
        <p:spPr>
          <a:xfrm>
            <a:off x="4273061" y="2659559"/>
            <a:ext cx="5362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Data 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10322-9AD8-CF67-8571-1C00C4AEDB16}"/>
              </a:ext>
            </a:extLst>
          </p:cNvPr>
          <p:cNvSpPr txBox="1"/>
          <p:nvPr/>
        </p:nvSpPr>
        <p:spPr>
          <a:xfrm>
            <a:off x="4273061" y="3446585"/>
            <a:ext cx="788818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Convert Journey Date to datetime.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Fill the missing values in the Delay Reason &amp; Gender columns.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 duplicated rows.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 outliers.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9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1CD7-CA06-97CD-4F3D-D360605DF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98BDF-89BB-49E7-86A7-2148F441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229D30-0816-F7C7-6C7C-15E7ED916C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812311" y="851069"/>
                </a:moveTo>
                <a:lnTo>
                  <a:pt x="1360512" y="3999737"/>
                </a:lnTo>
                <a:lnTo>
                  <a:pt x="1360512" y="4666697"/>
                </a:lnTo>
                <a:lnTo>
                  <a:pt x="3243508" y="4666697"/>
                </a:lnTo>
                <a:lnTo>
                  <a:pt x="3243508" y="5361575"/>
                </a:lnTo>
                <a:lnTo>
                  <a:pt x="3978715" y="5361575"/>
                </a:lnTo>
                <a:lnTo>
                  <a:pt x="3978715" y="4666697"/>
                </a:lnTo>
                <a:lnTo>
                  <a:pt x="4323052" y="4666697"/>
                </a:lnTo>
                <a:lnTo>
                  <a:pt x="4323052" y="3962512"/>
                </a:lnTo>
                <a:lnTo>
                  <a:pt x="3978715" y="3962512"/>
                </a:lnTo>
                <a:lnTo>
                  <a:pt x="3978715" y="2706147"/>
                </a:lnTo>
                <a:lnTo>
                  <a:pt x="3243508" y="2706147"/>
                </a:lnTo>
                <a:lnTo>
                  <a:pt x="3243508" y="3962512"/>
                </a:lnTo>
                <a:lnTo>
                  <a:pt x="2204293" y="3962512"/>
                </a:lnTo>
                <a:lnTo>
                  <a:pt x="3618867" y="8510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2537D-10B4-16F1-2C8F-414942B799DA}"/>
              </a:ext>
            </a:extLst>
          </p:cNvPr>
          <p:cNvSpPr txBox="1"/>
          <p:nvPr/>
        </p:nvSpPr>
        <p:spPr>
          <a:xfrm>
            <a:off x="4378569" y="2886018"/>
            <a:ext cx="6224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Insights and Recommendation:</a:t>
            </a:r>
          </a:p>
        </p:txBody>
      </p:sp>
    </p:spTree>
    <p:extLst>
      <p:ext uri="{BB962C8B-B14F-4D97-AF65-F5344CB8AC3E}">
        <p14:creationId xmlns:p14="http://schemas.microsoft.com/office/powerpoint/2010/main" val="32212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EFC6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FA133D-F5A6-54A3-C905-E5176F4D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93DBFA1-106E-76E6-EFE2-30AA50E2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ED53BA3-BC1D-D542-20DA-4A49093FACA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CDE68F5-576C-ABD5-EF4A-FB06DF4A767B}"/>
              </a:ext>
            </a:extLst>
          </p:cNvPr>
          <p:cNvSpPr/>
          <p:nvPr/>
        </p:nvSpPr>
        <p:spPr>
          <a:xfrm>
            <a:off x="7778200" y="3429000"/>
            <a:ext cx="3980663" cy="826169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Analysis</a:t>
            </a:r>
            <a:endParaRPr lang="en-US" sz="3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3C3D803-3DB7-D832-22F0-16CE2518C3B5}"/>
              </a:ext>
            </a:extLst>
          </p:cNvPr>
          <p:cNvSpPr/>
          <p:nvPr/>
        </p:nvSpPr>
        <p:spPr>
          <a:xfrm>
            <a:off x="6432884" y="2328301"/>
            <a:ext cx="4609841" cy="826169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</a:rPr>
              <a:t>Customer</a:t>
            </a:r>
            <a:endParaRPr lang="en-US" sz="3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48148E-6 L 3.33333E-6 1.48148E-6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4.81481E-6 L -1.875E-6 4.81481E-6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36739-DF88-4F74-B085-D734DC7A4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5CF2A4-1149-40BE-32FB-9BDB365A32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862237-ECCA-26C7-5E97-97E816F743A7}"/>
              </a:ext>
            </a:extLst>
          </p:cNvPr>
          <p:cNvSpPr txBox="1"/>
          <p:nvPr/>
        </p:nvSpPr>
        <p:spPr>
          <a:xfrm>
            <a:off x="6201256" y="2469861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6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9A167910-85E3-D94D-B65F-D52902D5E524}"/>
              </a:ext>
            </a:extLst>
          </p:cNvPr>
          <p:cNvSpPr/>
          <p:nvPr/>
        </p:nvSpPr>
        <p:spPr>
          <a:xfrm>
            <a:off x="7617384" y="2602831"/>
            <a:ext cx="4475352" cy="826169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Roboto" panose="02000000000000000000" pitchFamily="2" charset="0"/>
              </a:rPr>
              <a:t>the metro the most?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DD2CA5BC-595C-7D76-4C20-A2E0D36ADE93}"/>
              </a:ext>
            </a:extLst>
          </p:cNvPr>
          <p:cNvSpPr/>
          <p:nvPr/>
        </p:nvSpPr>
        <p:spPr>
          <a:xfrm>
            <a:off x="6874892" y="1691580"/>
            <a:ext cx="4924927" cy="826169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</a:rPr>
              <a:t>What age group uses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686C-303C-A6CC-EF0A-D46A686B60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99" y="4340252"/>
            <a:ext cx="7072908" cy="22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980B0-8CC1-B959-80EF-175677A7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5B9D1A-FCA5-A763-71EE-B78B4C98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506" y="3465000"/>
            <a:ext cx="4930909" cy="3344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91CA83-59FB-2600-8B65-6C66288A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178AD-435B-1219-A1AD-FA4A1F70B1B5}"/>
              </a:ext>
            </a:extLst>
          </p:cNvPr>
          <p:cNvSpPr txBox="1"/>
          <p:nvPr/>
        </p:nvSpPr>
        <p:spPr>
          <a:xfrm>
            <a:off x="6201256" y="2469861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6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6A0AAED-BCA3-1DF2-BDAB-7FCAE7D86214}"/>
              </a:ext>
            </a:extLst>
          </p:cNvPr>
          <p:cNvSpPr/>
          <p:nvPr/>
        </p:nvSpPr>
        <p:spPr>
          <a:xfrm>
            <a:off x="7119474" y="2630550"/>
            <a:ext cx="4930909" cy="716851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Roboto" panose="02000000000000000000" pitchFamily="2" charset="0"/>
              </a:rPr>
              <a:t>the most discounted tickets?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3A890D7-BEA7-DAF5-FBBB-24E01E94172E}"/>
              </a:ext>
            </a:extLst>
          </p:cNvPr>
          <p:cNvSpPr/>
          <p:nvPr/>
        </p:nvSpPr>
        <p:spPr>
          <a:xfrm>
            <a:off x="6750506" y="1811984"/>
            <a:ext cx="3968042" cy="716851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</a:rPr>
              <a:t>Which category get</a:t>
            </a:r>
          </a:p>
        </p:txBody>
      </p:sp>
    </p:spTree>
    <p:extLst>
      <p:ext uri="{BB962C8B-B14F-4D97-AF65-F5344CB8AC3E}">
        <p14:creationId xmlns:p14="http://schemas.microsoft.com/office/powerpoint/2010/main" val="16293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EFC6">
            <a:alpha val="6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109E3-7D18-C889-3308-C7C73E6EA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3F2A40-DACD-9AD1-D3E9-48DE05AD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023"/>
          <a:stretch>
            <a:fillRect/>
          </a:stretch>
        </p:blipFill>
        <p:spPr>
          <a:xfrm>
            <a:off x="1" y="1"/>
            <a:ext cx="7617383" cy="6857999"/>
          </a:xfrm>
          <a:custGeom>
            <a:avLst/>
            <a:gdLst>
              <a:gd name="connsiteX0" fmla="*/ 3775569 w 7617383"/>
              <a:gd name="connsiteY0" fmla="*/ 5143094 h 6857999"/>
              <a:gd name="connsiteX1" fmla="*/ 4655603 w 7617383"/>
              <a:gd name="connsiteY1" fmla="*/ 6056382 h 6857999"/>
              <a:gd name="connsiteX2" fmla="*/ 3823694 w 7617383"/>
              <a:gd name="connsiteY2" fmla="*/ 6857999 h 6857999"/>
              <a:gd name="connsiteX3" fmla="*/ 2943660 w 7617383"/>
              <a:gd name="connsiteY3" fmla="*/ 5944711 h 6857999"/>
              <a:gd name="connsiteX4" fmla="*/ 0 w 7617383"/>
              <a:gd name="connsiteY4" fmla="*/ 688156 h 6857999"/>
              <a:gd name="connsiteX5" fmla="*/ 3799633 w 7617383"/>
              <a:gd name="connsiteY5" fmla="*/ 4502498 h 6857999"/>
              <a:gd name="connsiteX6" fmla="*/ 2066418 w 7617383"/>
              <a:gd name="connsiteY6" fmla="*/ 6229028 h 6857999"/>
              <a:gd name="connsiteX7" fmla="*/ 0 w 7617383"/>
              <a:gd name="connsiteY7" fmla="*/ 4154610 h 6857999"/>
              <a:gd name="connsiteX8" fmla="*/ 3317510 w 7617383"/>
              <a:gd name="connsiteY8" fmla="*/ 0 h 6857999"/>
              <a:gd name="connsiteX9" fmla="*/ 6770599 w 7617383"/>
              <a:gd name="connsiteY9" fmla="*/ 0 h 6857999"/>
              <a:gd name="connsiteX10" fmla="*/ 7617383 w 7617383"/>
              <a:gd name="connsiteY10" fmla="*/ 850062 h 6857999"/>
              <a:gd name="connsiteX11" fmla="*/ 5884168 w 7617383"/>
              <a:gd name="connsiteY11" fmla="*/ 2576594 h 6857999"/>
              <a:gd name="connsiteX12" fmla="*/ 0 w 7617383"/>
              <a:gd name="connsiteY12" fmla="*/ 0 h 6857999"/>
              <a:gd name="connsiteX13" fmla="*/ 3094628 w 7617383"/>
              <a:gd name="connsiteY13" fmla="*/ 0 h 6857999"/>
              <a:gd name="connsiteX14" fmla="*/ 6517076 w 7617383"/>
              <a:gd name="connsiteY14" fmla="*/ 3435697 h 6857999"/>
              <a:gd name="connsiteX15" fmla="*/ 4783861 w 7617383"/>
              <a:gd name="connsiteY15" fmla="*/ 5162229 h 6857999"/>
              <a:gd name="connsiteX16" fmla="*/ 0 w 7617383"/>
              <a:gd name="connsiteY16" fmla="*/ 3598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83" h="6857999">
                <a:moveTo>
                  <a:pt x="3775569" y="5143094"/>
                </a:moveTo>
                <a:lnTo>
                  <a:pt x="4655603" y="6056382"/>
                </a:lnTo>
                <a:lnTo>
                  <a:pt x="3823694" y="6857999"/>
                </a:lnTo>
                <a:lnTo>
                  <a:pt x="2943660" y="5944711"/>
                </a:lnTo>
                <a:close/>
                <a:moveTo>
                  <a:pt x="0" y="688156"/>
                </a:moveTo>
                <a:lnTo>
                  <a:pt x="3799633" y="4502498"/>
                </a:lnTo>
                <a:lnTo>
                  <a:pt x="2066418" y="6229028"/>
                </a:lnTo>
                <a:lnTo>
                  <a:pt x="0" y="4154610"/>
                </a:lnTo>
                <a:close/>
                <a:moveTo>
                  <a:pt x="3317510" y="0"/>
                </a:moveTo>
                <a:lnTo>
                  <a:pt x="6770599" y="0"/>
                </a:lnTo>
                <a:lnTo>
                  <a:pt x="7617383" y="850062"/>
                </a:lnTo>
                <a:lnTo>
                  <a:pt x="5884168" y="2576594"/>
                </a:lnTo>
                <a:close/>
                <a:moveTo>
                  <a:pt x="0" y="0"/>
                </a:moveTo>
                <a:lnTo>
                  <a:pt x="3094628" y="0"/>
                </a:lnTo>
                <a:lnTo>
                  <a:pt x="6517076" y="3435697"/>
                </a:lnTo>
                <a:lnTo>
                  <a:pt x="4783861" y="5162229"/>
                </a:lnTo>
                <a:lnTo>
                  <a:pt x="0" y="359849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1D52C83-4BA9-AFF0-1836-DE5A63856945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6F99A19-3199-98A9-7E4D-5352EFF9A587}"/>
              </a:ext>
            </a:extLst>
          </p:cNvPr>
          <p:cNvSpPr/>
          <p:nvPr/>
        </p:nvSpPr>
        <p:spPr>
          <a:xfrm>
            <a:off x="8993301" y="2470644"/>
            <a:ext cx="2868222" cy="701058"/>
          </a:xfrm>
          <a:prstGeom prst="snip2Diag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Roboto" panose="02000000000000000000" pitchFamily="2" charset="0"/>
              </a:rPr>
              <a:t>Female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D7854370-345E-F7EA-E64D-3387D6028FF6}"/>
              </a:ext>
            </a:extLst>
          </p:cNvPr>
          <p:cNvSpPr/>
          <p:nvPr/>
        </p:nvSpPr>
        <p:spPr>
          <a:xfrm>
            <a:off x="7617384" y="1249108"/>
            <a:ext cx="3002965" cy="525208"/>
          </a:xfrm>
          <a:prstGeom prst="snip2DiagRect">
            <a:avLst/>
          </a:prstGeom>
          <a:solidFill>
            <a:srgbClr val="12D4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" panose="02000000000000000000" pitchFamily="2" charset="0"/>
              </a:rPr>
              <a:t>Male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A65A2-B0D3-1578-E77E-FC3C48B68CDC}"/>
              </a:ext>
            </a:extLst>
          </p:cNvPr>
          <p:cNvSpPr/>
          <p:nvPr/>
        </p:nvSpPr>
        <p:spPr>
          <a:xfrm rot="2533696">
            <a:off x="7827589" y="2083130"/>
            <a:ext cx="820763" cy="82622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98AAF-B2AD-3A49-C067-0BD7599C62BF}"/>
              </a:ext>
            </a:extLst>
          </p:cNvPr>
          <p:cNvSpPr txBox="1"/>
          <p:nvPr/>
        </p:nvSpPr>
        <p:spPr>
          <a:xfrm>
            <a:off x="7906790" y="2234633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lt1"/>
                </a:solidFill>
                <a:latin typeface="Roboto" panose="02000000000000000000" pitchFamily="2" charset="0"/>
              </a:rPr>
              <a:t>OR</a:t>
            </a:r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5402921B-6428-D5C9-DB9F-3B2FF1EB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8646" y="3492959"/>
            <a:ext cx="2856288" cy="2856288"/>
          </a:xfrm>
          <a:prstGeom prst="rect">
            <a:avLst/>
          </a:prstGeom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7ECCEF58-19D7-70AC-37EE-4AA9CD837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6548" y="3477843"/>
            <a:ext cx="2856288" cy="2856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9DE98-3EC7-844E-E325-3009528B94D8}"/>
              </a:ext>
            </a:extLst>
          </p:cNvPr>
          <p:cNvSpPr txBox="1"/>
          <p:nvPr/>
        </p:nvSpPr>
        <p:spPr>
          <a:xfrm>
            <a:off x="5713355" y="4274772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D4A6"/>
                </a:solidFill>
                <a:latin typeface="Aptos Display" panose="020B0004020202020204" pitchFamily="34" charset="0"/>
              </a:rPr>
              <a:t>50.6</a:t>
            </a:r>
            <a:r>
              <a:rPr lang="en-US" sz="2800" b="1" dirty="0">
                <a:solidFill>
                  <a:srgbClr val="12D4A6"/>
                </a:solidFill>
                <a:latin typeface="Aptos Display" panose="020B0004020202020204" pitchFamily="34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AFDB7-D240-BE35-AF7B-3A4F3714B5A8}"/>
              </a:ext>
            </a:extLst>
          </p:cNvPr>
          <p:cNvSpPr txBox="1"/>
          <p:nvPr/>
        </p:nvSpPr>
        <p:spPr>
          <a:xfrm>
            <a:off x="10611324" y="4228898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60093"/>
                </a:solidFill>
                <a:latin typeface="Aptos Display" panose="020B0004020202020204" pitchFamily="34" charset="0"/>
              </a:rPr>
              <a:t>49.4</a:t>
            </a:r>
            <a:r>
              <a:rPr lang="en-US" sz="2800" b="1" dirty="0">
                <a:solidFill>
                  <a:srgbClr val="D60093"/>
                </a:solidFill>
                <a:latin typeface="Aptos Display" panose="020B0004020202020204" pitchFamily="34" charset="0"/>
              </a:rPr>
              <a:t>%</a:t>
            </a:r>
          </a:p>
        </p:txBody>
      </p:sp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F13CDDF1-1102-DABA-C503-A28DD8A882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3905"/>
          <a:stretch/>
        </p:blipFill>
        <p:spPr>
          <a:xfrm>
            <a:off x="6479066" y="4476495"/>
            <a:ext cx="2856288" cy="1887867"/>
          </a:xfrm>
          <a:prstGeom prst="rect">
            <a:avLst/>
          </a:prstGeom>
        </p:spPr>
      </p:pic>
      <p:pic>
        <p:nvPicPr>
          <p:cNvPr id="13" name="Graphic 12" descr="Woman">
            <a:extLst>
              <a:ext uri="{FF2B5EF4-FFF2-40B4-BE49-F238E27FC236}">
                <a16:creationId xmlns:a16="http://schemas.microsoft.com/office/drawing/2014/main" id="{BE32CE40-9ADB-EA7D-A27B-06FD24F84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45376"/>
          <a:stretch/>
        </p:blipFill>
        <p:spPr>
          <a:xfrm>
            <a:off x="8467867" y="4781481"/>
            <a:ext cx="2856288" cy="15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445</Words>
  <Application>Microsoft Office PowerPoint</Application>
  <PresentationFormat>Widescreen</PresentationFormat>
  <Paragraphs>100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 Display</vt:lpstr>
      <vt:lpstr>Arial</vt:lpstr>
      <vt:lpstr>Arial Black</vt:lpstr>
      <vt:lpstr>Calibri</vt:lpstr>
      <vt:lpstr>Calibri Light</vt:lpstr>
      <vt:lpstr>Inter</vt:lpstr>
      <vt:lpstr>Petrona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 edilbi</dc:creator>
  <cp:lastModifiedBy>marwa edilbi</cp:lastModifiedBy>
  <cp:revision>11</cp:revision>
  <dcterms:created xsi:type="dcterms:W3CDTF">2025-05-16T21:23:27Z</dcterms:created>
  <dcterms:modified xsi:type="dcterms:W3CDTF">2025-05-18T10:06:28Z</dcterms:modified>
</cp:coreProperties>
</file>