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28EBC-54B5-4E47-AA3A-9D71869E8C8E}" v="1228" dt="2024-02-16T00:11:4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DDC4-E3E2-45DE-8270-740378B567C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140F0FF-8C88-46BA-A827-A18125558F1C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Importation des données </a:t>
          </a:r>
        </a:p>
      </dgm:t>
    </dgm:pt>
    <dgm:pt modelId="{C606D9D1-EF68-4FAB-9FAD-729AFBAEDAF2}" type="parTrans" cxnId="{86755EC4-D5BF-4AF9-9C10-92909B6D3150}">
      <dgm:prSet/>
      <dgm:spPr/>
      <dgm:t>
        <a:bodyPr/>
        <a:lstStyle/>
        <a:p>
          <a:endParaRPr lang="fr-FR"/>
        </a:p>
      </dgm:t>
    </dgm:pt>
    <dgm:pt modelId="{3744FC7F-429C-4F63-9610-33F5D4EF68B8}" type="sibTrans" cxnId="{86755EC4-D5BF-4AF9-9C10-92909B6D3150}">
      <dgm:prSet/>
      <dgm:spPr/>
      <dgm:t>
        <a:bodyPr/>
        <a:lstStyle/>
        <a:p>
          <a:endParaRPr lang="fr-FR"/>
        </a:p>
      </dgm:t>
    </dgm:pt>
    <dgm:pt modelId="{184E06EC-7EE1-4ED9-B705-5CFAEB08ED94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Nettoyage et préparation des données </a:t>
          </a:r>
        </a:p>
      </dgm:t>
    </dgm:pt>
    <dgm:pt modelId="{4C7E7522-87AC-430F-B756-4F085FDCD6E3}" type="parTrans" cxnId="{07472D45-BECF-4913-BA3A-D7BE3DF0B46A}">
      <dgm:prSet/>
      <dgm:spPr/>
      <dgm:t>
        <a:bodyPr/>
        <a:lstStyle/>
        <a:p>
          <a:endParaRPr lang="fr-FR"/>
        </a:p>
      </dgm:t>
    </dgm:pt>
    <dgm:pt modelId="{8A288473-30D5-4D3F-ACA1-156F39DC0A21}" type="sibTrans" cxnId="{07472D45-BECF-4913-BA3A-D7BE3DF0B46A}">
      <dgm:prSet/>
      <dgm:spPr/>
      <dgm:t>
        <a:bodyPr/>
        <a:lstStyle/>
        <a:p>
          <a:endParaRPr lang="fr-FR"/>
        </a:p>
      </dgm:t>
    </dgm:pt>
    <dgm:pt modelId="{DA1C6ED3-2A70-408B-AA78-882ABE1421EB}">
      <dgm:prSet phldrT="[Texte]"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Jointures des tables </a:t>
          </a:r>
        </a:p>
      </dgm:t>
    </dgm:pt>
    <dgm:pt modelId="{65E53096-D54B-4E3E-B7D6-4884E39BA41C}" type="parTrans" cxnId="{598041AE-8B41-4304-AB25-EBA8070F2F60}">
      <dgm:prSet/>
      <dgm:spPr/>
      <dgm:t>
        <a:bodyPr/>
        <a:lstStyle/>
        <a:p>
          <a:endParaRPr lang="fr-FR"/>
        </a:p>
      </dgm:t>
    </dgm:pt>
    <dgm:pt modelId="{BA42ABF9-E090-4929-8559-483A0A3AF24E}" type="sibTrans" cxnId="{598041AE-8B41-4304-AB25-EBA8070F2F60}">
      <dgm:prSet/>
      <dgm:spPr/>
      <dgm:t>
        <a:bodyPr/>
        <a:lstStyle/>
        <a:p>
          <a:endParaRPr lang="fr-FR"/>
        </a:p>
      </dgm:t>
    </dgm:pt>
    <dgm:pt modelId="{8D663B55-8181-44D4-AE4B-5EE17A04C518}" type="pres">
      <dgm:prSet presAssocID="{7B12DDC4-E3E2-45DE-8270-740378B567C5}" presName="Name0" presStyleCnt="0">
        <dgm:presLayoutVars>
          <dgm:dir/>
          <dgm:resizeHandles val="exact"/>
        </dgm:presLayoutVars>
      </dgm:prSet>
      <dgm:spPr/>
    </dgm:pt>
    <dgm:pt modelId="{A761E49E-5BE1-4BB6-BF48-18BFEA3A10D4}" type="pres">
      <dgm:prSet presAssocID="{C140F0FF-8C88-46BA-A827-A18125558F1C}" presName="node" presStyleLbl="node1" presStyleIdx="0" presStyleCnt="3" custScaleY="43588" custLinFactNeighborX="-836" custLinFactNeighborY="-52420">
        <dgm:presLayoutVars>
          <dgm:bulletEnabled val="1"/>
        </dgm:presLayoutVars>
      </dgm:prSet>
      <dgm:spPr/>
    </dgm:pt>
    <dgm:pt modelId="{57C25194-6069-4B40-829E-53750AB63B53}" type="pres">
      <dgm:prSet presAssocID="{3744FC7F-429C-4F63-9610-33F5D4EF68B8}" presName="sibTrans" presStyleLbl="sibTrans2D1" presStyleIdx="0" presStyleCnt="2" custScaleY="43486"/>
      <dgm:spPr/>
    </dgm:pt>
    <dgm:pt modelId="{29FA5858-00A2-4E4B-ABDE-4444B1DB9F10}" type="pres">
      <dgm:prSet presAssocID="{3744FC7F-429C-4F63-9610-33F5D4EF68B8}" presName="connectorText" presStyleLbl="sibTrans2D1" presStyleIdx="0" presStyleCnt="2"/>
      <dgm:spPr/>
    </dgm:pt>
    <dgm:pt modelId="{EDE1C036-A953-45CF-B1EB-086EE2D9F63F}" type="pres">
      <dgm:prSet presAssocID="{184E06EC-7EE1-4ED9-B705-5CFAEB08ED94}" presName="node" presStyleLbl="node1" presStyleIdx="1" presStyleCnt="3" custScaleY="45896" custLinFactNeighborX="-9620" custLinFactNeighborY="-53574">
        <dgm:presLayoutVars>
          <dgm:bulletEnabled val="1"/>
        </dgm:presLayoutVars>
      </dgm:prSet>
      <dgm:spPr/>
    </dgm:pt>
    <dgm:pt modelId="{6CE997A5-BECC-4471-BE32-770A8579500E}" type="pres">
      <dgm:prSet presAssocID="{8A288473-30D5-4D3F-ACA1-156F39DC0A21}" presName="sibTrans" presStyleLbl="sibTrans2D1" presStyleIdx="1" presStyleCnt="2" custScaleY="43596"/>
      <dgm:spPr/>
    </dgm:pt>
    <dgm:pt modelId="{30EFD108-23DA-4937-85C1-D6B408C1995D}" type="pres">
      <dgm:prSet presAssocID="{8A288473-30D5-4D3F-ACA1-156F39DC0A21}" presName="connectorText" presStyleLbl="sibTrans2D1" presStyleIdx="1" presStyleCnt="2"/>
      <dgm:spPr/>
    </dgm:pt>
    <dgm:pt modelId="{4E058A4D-B1DC-4F8C-844D-A5AC8DD78819}" type="pres">
      <dgm:prSet presAssocID="{DA1C6ED3-2A70-408B-AA78-882ABE1421EB}" presName="node" presStyleLbl="node1" presStyleIdx="2" presStyleCnt="3" custScaleY="43738" custLinFactNeighborX="-10833" custLinFactNeighborY="-52495">
        <dgm:presLayoutVars>
          <dgm:bulletEnabled val="1"/>
        </dgm:presLayoutVars>
      </dgm:prSet>
      <dgm:spPr/>
    </dgm:pt>
  </dgm:ptLst>
  <dgm:cxnLst>
    <dgm:cxn modelId="{24553D29-B3CA-4D22-870B-9C40AFC55266}" type="presOf" srcId="{C140F0FF-8C88-46BA-A827-A18125558F1C}" destId="{A761E49E-5BE1-4BB6-BF48-18BFEA3A10D4}" srcOrd="0" destOrd="0" presId="urn:microsoft.com/office/officeart/2005/8/layout/process1"/>
    <dgm:cxn modelId="{E9B2845F-3B4E-4E5D-AABB-97900E3A99B5}" type="presOf" srcId="{DA1C6ED3-2A70-408B-AA78-882ABE1421EB}" destId="{4E058A4D-B1DC-4F8C-844D-A5AC8DD78819}" srcOrd="0" destOrd="0" presId="urn:microsoft.com/office/officeart/2005/8/layout/process1"/>
    <dgm:cxn modelId="{07472D45-BECF-4913-BA3A-D7BE3DF0B46A}" srcId="{7B12DDC4-E3E2-45DE-8270-740378B567C5}" destId="{184E06EC-7EE1-4ED9-B705-5CFAEB08ED94}" srcOrd="1" destOrd="0" parTransId="{4C7E7522-87AC-430F-B756-4F085FDCD6E3}" sibTransId="{8A288473-30D5-4D3F-ACA1-156F39DC0A21}"/>
    <dgm:cxn modelId="{E7E4A769-AA0F-4D54-8700-EAB78AAE7780}" type="presOf" srcId="{184E06EC-7EE1-4ED9-B705-5CFAEB08ED94}" destId="{EDE1C036-A953-45CF-B1EB-086EE2D9F63F}" srcOrd="0" destOrd="0" presId="urn:microsoft.com/office/officeart/2005/8/layout/process1"/>
    <dgm:cxn modelId="{82B9EC70-F1F0-4AEB-A653-6C560FD05315}" type="presOf" srcId="{3744FC7F-429C-4F63-9610-33F5D4EF68B8}" destId="{57C25194-6069-4B40-829E-53750AB63B53}" srcOrd="0" destOrd="0" presId="urn:microsoft.com/office/officeart/2005/8/layout/process1"/>
    <dgm:cxn modelId="{B3E28451-FDDC-4F71-8175-0E626883A4F6}" type="presOf" srcId="{7B12DDC4-E3E2-45DE-8270-740378B567C5}" destId="{8D663B55-8181-44D4-AE4B-5EE17A04C518}" srcOrd="0" destOrd="0" presId="urn:microsoft.com/office/officeart/2005/8/layout/process1"/>
    <dgm:cxn modelId="{598041AE-8B41-4304-AB25-EBA8070F2F60}" srcId="{7B12DDC4-E3E2-45DE-8270-740378B567C5}" destId="{DA1C6ED3-2A70-408B-AA78-882ABE1421EB}" srcOrd="2" destOrd="0" parTransId="{65E53096-D54B-4E3E-B7D6-4884E39BA41C}" sibTransId="{BA42ABF9-E090-4929-8559-483A0A3AF24E}"/>
    <dgm:cxn modelId="{D06CA5B2-13DA-4510-A9E3-9E61CCCA1664}" type="presOf" srcId="{3744FC7F-429C-4F63-9610-33F5D4EF68B8}" destId="{29FA5858-00A2-4E4B-ABDE-4444B1DB9F10}" srcOrd="1" destOrd="0" presId="urn:microsoft.com/office/officeart/2005/8/layout/process1"/>
    <dgm:cxn modelId="{DEC418C1-588D-4646-809B-EB461C889496}" type="presOf" srcId="{8A288473-30D5-4D3F-ACA1-156F39DC0A21}" destId="{30EFD108-23DA-4937-85C1-D6B408C1995D}" srcOrd="1" destOrd="0" presId="urn:microsoft.com/office/officeart/2005/8/layout/process1"/>
    <dgm:cxn modelId="{86755EC4-D5BF-4AF9-9C10-92909B6D3150}" srcId="{7B12DDC4-E3E2-45DE-8270-740378B567C5}" destId="{C140F0FF-8C88-46BA-A827-A18125558F1C}" srcOrd="0" destOrd="0" parTransId="{C606D9D1-EF68-4FAB-9FAD-729AFBAEDAF2}" sibTransId="{3744FC7F-429C-4F63-9610-33F5D4EF68B8}"/>
    <dgm:cxn modelId="{094095D8-FE6D-4BC4-BB6D-387A3D42D294}" type="presOf" srcId="{8A288473-30D5-4D3F-ACA1-156F39DC0A21}" destId="{6CE997A5-BECC-4471-BE32-770A8579500E}" srcOrd="0" destOrd="0" presId="urn:microsoft.com/office/officeart/2005/8/layout/process1"/>
    <dgm:cxn modelId="{9754538D-6C6C-4F5C-9A96-527F6215E03C}" type="presParOf" srcId="{8D663B55-8181-44D4-AE4B-5EE17A04C518}" destId="{A761E49E-5BE1-4BB6-BF48-18BFEA3A10D4}" srcOrd="0" destOrd="0" presId="urn:microsoft.com/office/officeart/2005/8/layout/process1"/>
    <dgm:cxn modelId="{EF31C1DD-5D57-4A2C-8B3C-49A89EBE10DD}" type="presParOf" srcId="{8D663B55-8181-44D4-AE4B-5EE17A04C518}" destId="{57C25194-6069-4B40-829E-53750AB63B53}" srcOrd="1" destOrd="0" presId="urn:microsoft.com/office/officeart/2005/8/layout/process1"/>
    <dgm:cxn modelId="{C026FF92-AE56-4CDA-862F-4D0E4D45BF0D}" type="presParOf" srcId="{57C25194-6069-4B40-829E-53750AB63B53}" destId="{29FA5858-00A2-4E4B-ABDE-4444B1DB9F10}" srcOrd="0" destOrd="0" presId="urn:microsoft.com/office/officeart/2005/8/layout/process1"/>
    <dgm:cxn modelId="{ED268C31-34C7-4A22-BF58-6CDAC8C01A35}" type="presParOf" srcId="{8D663B55-8181-44D4-AE4B-5EE17A04C518}" destId="{EDE1C036-A953-45CF-B1EB-086EE2D9F63F}" srcOrd="2" destOrd="0" presId="urn:microsoft.com/office/officeart/2005/8/layout/process1"/>
    <dgm:cxn modelId="{EC66E2D5-74FA-4DAE-88AF-AD08E2096C4B}" type="presParOf" srcId="{8D663B55-8181-44D4-AE4B-5EE17A04C518}" destId="{6CE997A5-BECC-4471-BE32-770A8579500E}" srcOrd="3" destOrd="0" presId="urn:microsoft.com/office/officeart/2005/8/layout/process1"/>
    <dgm:cxn modelId="{EE92D472-2417-4ACF-828C-9E082A9F44FE}" type="presParOf" srcId="{6CE997A5-BECC-4471-BE32-770A8579500E}" destId="{30EFD108-23DA-4937-85C1-D6B408C1995D}" srcOrd="0" destOrd="0" presId="urn:microsoft.com/office/officeart/2005/8/layout/process1"/>
    <dgm:cxn modelId="{4D82AC03-AC89-4954-8D60-46A69FC7A6C7}" type="presParOf" srcId="{8D663B55-8181-44D4-AE4B-5EE17A04C518}" destId="{4E058A4D-B1DC-4F8C-844D-A5AC8DD7881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E49E-5BE1-4BB6-BF48-18BFEA3A10D4}">
      <dsp:nvSpPr>
        <dsp:cNvPr id="0" name=""/>
        <dsp:cNvSpPr/>
      </dsp:nvSpPr>
      <dsp:spPr>
        <a:xfrm>
          <a:off x="5" y="1524259"/>
          <a:ext cx="3028006" cy="791908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Importation des données </a:t>
          </a:r>
        </a:p>
      </dsp:txBody>
      <dsp:txXfrm>
        <a:off x="23199" y="1547453"/>
        <a:ext cx="2981618" cy="745520"/>
      </dsp:txXfrm>
    </dsp:sp>
    <dsp:sp modelId="{57C25194-6069-4B40-829E-53750AB63B53}">
      <dsp:nvSpPr>
        <dsp:cNvPr id="0" name=""/>
        <dsp:cNvSpPr/>
      </dsp:nvSpPr>
      <dsp:spPr>
        <a:xfrm rot="21582560">
          <a:off x="3304210" y="1746368"/>
          <a:ext cx="585557" cy="326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3304211" y="1811927"/>
        <a:ext cx="487590" cy="195934"/>
      </dsp:txXfrm>
    </dsp:sp>
    <dsp:sp modelId="{EDE1C036-A953-45CF-B1EB-086EE2D9F63F}">
      <dsp:nvSpPr>
        <dsp:cNvPr id="0" name=""/>
        <dsp:cNvSpPr/>
      </dsp:nvSpPr>
      <dsp:spPr>
        <a:xfrm>
          <a:off x="4132821" y="1482327"/>
          <a:ext cx="3028006" cy="833840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Nettoyage et préparation des données </a:t>
          </a:r>
        </a:p>
      </dsp:txBody>
      <dsp:txXfrm>
        <a:off x="4157243" y="1506749"/>
        <a:ext cx="2979162" cy="784996"/>
      </dsp:txXfrm>
    </dsp:sp>
    <dsp:sp modelId="{6CE997A5-BECC-4471-BE32-770A8579500E}">
      <dsp:nvSpPr>
        <dsp:cNvPr id="0" name=""/>
        <dsp:cNvSpPr/>
      </dsp:nvSpPr>
      <dsp:spPr>
        <a:xfrm rot="15952">
          <a:off x="7459952" y="1745441"/>
          <a:ext cx="634157" cy="32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7459953" y="1810689"/>
        <a:ext cx="535942" cy="196430"/>
      </dsp:txXfrm>
    </dsp:sp>
    <dsp:sp modelId="{4E058A4D-B1DC-4F8C-844D-A5AC8DD78819}">
      <dsp:nvSpPr>
        <dsp:cNvPr id="0" name=""/>
        <dsp:cNvSpPr/>
      </dsp:nvSpPr>
      <dsp:spPr>
        <a:xfrm>
          <a:off x="8357338" y="1521534"/>
          <a:ext cx="3028006" cy="794633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Jointures des tables </a:t>
          </a:r>
        </a:p>
      </dsp:txBody>
      <dsp:txXfrm>
        <a:off x="8380612" y="1544808"/>
        <a:ext cx="2981458" cy="74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15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6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7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9E4B0A6-2FF5-451B-95FE-5A5DC1455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C3A0D76-C186-C1BD-8A50-59DC19012748}"/>
              </a:ext>
            </a:extLst>
          </p:cNvPr>
          <p:cNvSpPr txBox="1"/>
          <p:nvPr/>
        </p:nvSpPr>
        <p:spPr>
          <a:xfrm>
            <a:off x="594852" y="0"/>
            <a:ext cx="1100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Vue globale de l’accès à l’eau potable-Tableau de bord Power BI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2A04E4-6737-038A-513F-ACAF778C2FA8}"/>
              </a:ext>
            </a:extLst>
          </p:cNvPr>
          <p:cNvSpPr txBox="1"/>
          <p:nvPr/>
        </p:nvSpPr>
        <p:spPr>
          <a:xfrm>
            <a:off x="353961" y="5456903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Mabrouki Marwa</a:t>
            </a:r>
          </a:p>
          <a:p>
            <a:pPr algn="ctr"/>
            <a:r>
              <a:rPr lang="fr-FR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Analyste</a:t>
            </a:r>
          </a:p>
        </p:txBody>
      </p:sp>
    </p:spTree>
    <p:extLst>
      <p:ext uri="{BB962C8B-B14F-4D97-AF65-F5344CB8AC3E}">
        <p14:creationId xmlns:p14="http://schemas.microsoft.com/office/powerpoint/2010/main" val="177642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82F78-38B1-54FA-D133-A823C8D5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257" y="0"/>
            <a:ext cx="10213200" cy="111283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 ET OBJECTIFS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3612946C-23ED-F8B9-F011-CFC8E4A5848A}"/>
              </a:ext>
            </a:extLst>
          </p:cNvPr>
          <p:cNvSpPr/>
          <p:nvPr/>
        </p:nvSpPr>
        <p:spPr>
          <a:xfrm>
            <a:off x="1435509" y="2045109"/>
            <a:ext cx="353961" cy="1229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B64F85-EC43-4301-CEC0-DEA76B52F2EE}"/>
              </a:ext>
            </a:extLst>
          </p:cNvPr>
          <p:cNvSpPr txBox="1"/>
          <p:nvPr/>
        </p:nvSpPr>
        <p:spPr>
          <a:xfrm>
            <a:off x="1789471" y="1904048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Cartographie de l’accès à l’eau 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3ACCB92-9215-7D57-6D05-912527356F86}"/>
              </a:ext>
            </a:extLst>
          </p:cNvPr>
          <p:cNvSpPr/>
          <p:nvPr/>
        </p:nvSpPr>
        <p:spPr>
          <a:xfrm>
            <a:off x="1435508" y="2477648"/>
            <a:ext cx="353961" cy="1229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5718575-A3FF-CB55-B60E-EACD16303FF1}"/>
              </a:ext>
            </a:extLst>
          </p:cNvPr>
          <p:cNvSpPr txBox="1"/>
          <p:nvPr/>
        </p:nvSpPr>
        <p:spPr>
          <a:xfrm>
            <a:off x="1789469" y="2349589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Identification des inégalités d’accès 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B52F0FF-CA26-B89C-615D-921CE905A4A1}"/>
              </a:ext>
            </a:extLst>
          </p:cNvPr>
          <p:cNvSpPr/>
          <p:nvPr/>
        </p:nvSpPr>
        <p:spPr>
          <a:xfrm>
            <a:off x="1435508" y="2895439"/>
            <a:ext cx="353961" cy="1229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138B007-9604-7009-6D10-97153AA54A40}"/>
              </a:ext>
            </a:extLst>
          </p:cNvPr>
          <p:cNvSpPr/>
          <p:nvPr/>
        </p:nvSpPr>
        <p:spPr>
          <a:xfrm>
            <a:off x="1435507" y="3273681"/>
            <a:ext cx="353961" cy="12290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089DD5-2DDB-5D5D-5F39-E9C593113AFF}"/>
              </a:ext>
            </a:extLst>
          </p:cNvPr>
          <p:cNvSpPr txBox="1"/>
          <p:nvPr/>
        </p:nvSpPr>
        <p:spPr>
          <a:xfrm>
            <a:off x="1789469" y="2749699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Zone critique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A41273E-4465-BCBA-98B4-41FFD8E19F00}"/>
              </a:ext>
            </a:extLst>
          </p:cNvPr>
          <p:cNvSpPr txBox="1"/>
          <p:nvPr/>
        </p:nvSpPr>
        <p:spPr>
          <a:xfrm>
            <a:off x="1789468" y="3154960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Soutien à la décision pour l’allocation des fonds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8C6D26B-8AD3-3F7D-DFF9-8DDAF0189CDA}"/>
              </a:ext>
            </a:extLst>
          </p:cNvPr>
          <p:cNvSpPr txBox="1"/>
          <p:nvPr/>
        </p:nvSpPr>
        <p:spPr>
          <a:xfrm>
            <a:off x="989400" y="4473478"/>
            <a:ext cx="942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L’accès à l’eau potable est un pilier essentiel pour la santé publique , le développement économique et la stabilité sociale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77C39C-5820-C369-F62F-5EF814891CF5}"/>
              </a:ext>
            </a:extLst>
          </p:cNvPr>
          <p:cNvSpPr txBox="1"/>
          <p:nvPr/>
        </p:nvSpPr>
        <p:spPr>
          <a:xfrm>
            <a:off x="989400" y="5530386"/>
            <a:ext cx="902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L’eau est au cœur de la vie humaine, ce n’est pas un luxe mais un droit fondamental</a:t>
            </a:r>
          </a:p>
        </p:txBody>
      </p:sp>
    </p:spTree>
    <p:extLst>
      <p:ext uri="{BB962C8B-B14F-4D97-AF65-F5344CB8AC3E}">
        <p14:creationId xmlns:p14="http://schemas.microsoft.com/office/powerpoint/2010/main" val="247170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53F59-5EBF-2FD4-62C8-FBF42B38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12" y="26630"/>
            <a:ext cx="10213200" cy="1112836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 et source de données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7F19BC1-884F-0B00-CD6E-EFDDF1D60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787377"/>
              </p:ext>
            </p:extLst>
          </p:nvPr>
        </p:nvGraphicFramePr>
        <p:xfrm>
          <a:off x="163870" y="1112836"/>
          <a:ext cx="11526685" cy="574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FB54A53-A7EB-768A-05A7-8C1373804780}"/>
              </a:ext>
            </a:extLst>
          </p:cNvPr>
          <p:cNvSpPr txBox="1"/>
          <p:nvPr/>
        </p:nvSpPr>
        <p:spPr>
          <a:xfrm>
            <a:off x="163870" y="3629401"/>
            <a:ext cx="3185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4 fichiers Excel: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-Basic and Safely management drinking water services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-Mortality rate attributed to water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-Population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-Political stability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78586C-634C-D77A-1D2A-901D82782F2A}"/>
              </a:ext>
            </a:extLst>
          </p:cNvPr>
          <p:cNvSpPr txBox="1"/>
          <p:nvPr/>
        </p:nvSpPr>
        <p:spPr>
          <a:xfrm>
            <a:off x="4268128" y="3629401"/>
            <a:ext cx="40831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 la conversion de formats de certaines colonnes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 l’élimination des valeurs manquantes </a:t>
            </a:r>
          </a:p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-Ajustement des indicateurs démographiques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AC7C4B-CF85-4C65-5399-B77436A32DF1}"/>
              </a:ext>
            </a:extLst>
          </p:cNvPr>
          <p:cNvSpPr txBox="1"/>
          <p:nvPr/>
        </p:nvSpPr>
        <p:spPr>
          <a:xfrm>
            <a:off x="9269903" y="3629401"/>
            <a:ext cx="1530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Région/ Country</a:t>
            </a:r>
          </a:p>
        </p:txBody>
      </p:sp>
    </p:spTree>
    <p:extLst>
      <p:ext uri="{BB962C8B-B14F-4D97-AF65-F5344CB8AC3E}">
        <p14:creationId xmlns:p14="http://schemas.microsoft.com/office/powerpoint/2010/main" val="24021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A8A03-94FD-3F89-C897-AA1A8816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048"/>
            <a:ext cx="10213200" cy="1112836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Blueprint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Mockup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9B5B00D1-B147-55C1-CA81-B79FF53B0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0" y="1229032"/>
            <a:ext cx="5662151" cy="1641986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2F3EF11-5459-502E-2E3E-5FC7C74D4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1" y="2871018"/>
            <a:ext cx="5654530" cy="3814919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Police">
            <a:extLst>
              <a:ext uri="{FF2B5EF4-FFF2-40B4-BE49-F238E27FC236}">
                <a16:creationId xmlns:a16="http://schemas.microsoft.com/office/drawing/2014/main" id="{74DD50D7-9532-D606-12E2-80D43FCED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1229031"/>
            <a:ext cx="5978013" cy="54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2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83FB4-A9AA-B97A-2787-2B4AEA3A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AE76AA-EA46-6D67-2998-2E26541177E9}"/>
              </a:ext>
            </a:extLst>
          </p:cNvPr>
          <p:cNvSpPr txBox="1"/>
          <p:nvPr/>
        </p:nvSpPr>
        <p:spPr>
          <a:xfrm>
            <a:off x="576695" y="2153920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Mon étude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mise en valeur par le tableau de bord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3C2AEB-4D59-2470-59C1-F4A87DBB3E9B}"/>
              </a:ext>
            </a:extLst>
          </p:cNvPr>
          <p:cNvSpPr txBox="1"/>
          <p:nvPr/>
        </p:nvSpPr>
        <p:spPr>
          <a:xfrm>
            <a:off x="576695" y="2708811"/>
            <a:ext cx="933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méthodologie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que j’ai adoptée pour garantir la fiabilité des informations analysées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3A202C-298B-7642-25F4-1858A06B3AE8}"/>
              </a:ext>
            </a:extLst>
          </p:cNvPr>
          <p:cNvSpPr txBox="1"/>
          <p:nvPr/>
        </p:nvSpPr>
        <p:spPr>
          <a:xfrm>
            <a:off x="576695" y="3244334"/>
            <a:ext cx="1062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Les outils de visualisation </a:t>
            </a:r>
            <a:r>
              <a:rPr lang="fr-FR" dirty="0"/>
              <a:t>, mettent en lumière </a:t>
            </a:r>
            <a:r>
              <a:rPr lang="fr-FR"/>
              <a:t>les disparités, </a:t>
            </a:r>
            <a:r>
              <a:rPr lang="fr-FR" dirty="0"/>
              <a:t>les zones nécessitant une attention urgente et les pistes d’action stratégique</a:t>
            </a:r>
          </a:p>
        </p:txBody>
      </p:sp>
    </p:spTree>
    <p:extLst>
      <p:ext uri="{BB962C8B-B14F-4D97-AF65-F5344CB8AC3E}">
        <p14:creationId xmlns:p14="http://schemas.microsoft.com/office/powerpoint/2010/main" val="418491649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Avenir Next LT Pro</vt:lpstr>
      <vt:lpstr>Goudy Old Style</vt:lpstr>
      <vt:lpstr>Wingdings</vt:lpstr>
      <vt:lpstr>FrostyVTI</vt:lpstr>
      <vt:lpstr>Présentation PowerPoint</vt:lpstr>
      <vt:lpstr>CONTEXTE ET OBJECTIFS</vt:lpstr>
      <vt:lpstr>Méthodologie et source de données </vt:lpstr>
      <vt:lpstr>Blueprint et Mockup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Mabrouki Marwa</dc:creator>
  <cp:lastModifiedBy>Mabrouki Marwa</cp:lastModifiedBy>
  <cp:revision>2</cp:revision>
  <dcterms:created xsi:type="dcterms:W3CDTF">2024-01-24T22:41:35Z</dcterms:created>
  <dcterms:modified xsi:type="dcterms:W3CDTF">2024-02-16T00:44:59Z</dcterms:modified>
</cp:coreProperties>
</file>