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341" r:id="rId2"/>
    <p:sldId id="346" r:id="rId3"/>
    <p:sldId id="267" r:id="rId4"/>
    <p:sldId id="282" r:id="rId5"/>
    <p:sldId id="278" r:id="rId6"/>
    <p:sldId id="280" r:id="rId7"/>
    <p:sldId id="284" r:id="rId8"/>
    <p:sldId id="283" r:id="rId9"/>
    <p:sldId id="285" r:id="rId10"/>
    <p:sldId id="323" r:id="rId11"/>
    <p:sldId id="321" r:id="rId12"/>
    <p:sldId id="359" r:id="rId13"/>
    <p:sldId id="320" r:id="rId14"/>
    <p:sldId id="326" r:id="rId15"/>
    <p:sldId id="289" r:id="rId16"/>
    <p:sldId id="360" r:id="rId17"/>
    <p:sldId id="291" r:id="rId18"/>
    <p:sldId id="324" r:id="rId19"/>
    <p:sldId id="327" r:id="rId20"/>
    <p:sldId id="328" r:id="rId21"/>
    <p:sldId id="358" r:id="rId22"/>
    <p:sldId id="286" r:id="rId23"/>
    <p:sldId id="297" r:id="rId24"/>
    <p:sldId id="337" r:id="rId25"/>
    <p:sldId id="292" r:id="rId26"/>
    <p:sldId id="334" r:id="rId27"/>
    <p:sldId id="342" r:id="rId28"/>
    <p:sldId id="333" r:id="rId29"/>
    <p:sldId id="343" r:id="rId30"/>
    <p:sldId id="344" r:id="rId31"/>
    <p:sldId id="347" r:id="rId32"/>
    <p:sldId id="336" r:id="rId33"/>
    <p:sldId id="340" r:id="rId34"/>
    <p:sldId id="303" r:id="rId35"/>
    <p:sldId id="304" r:id="rId36"/>
    <p:sldId id="332" r:id="rId37"/>
    <p:sldId id="331" r:id="rId38"/>
    <p:sldId id="352" r:id="rId39"/>
    <p:sldId id="353" r:id="rId40"/>
    <p:sldId id="354" r:id="rId41"/>
    <p:sldId id="355" r:id="rId42"/>
    <p:sldId id="356" r:id="rId43"/>
    <p:sldId id="357" r:id="rId44"/>
    <p:sldId id="281" r:id="rId45"/>
    <p:sldId id="348" r:id="rId46"/>
    <p:sldId id="349" r:id="rId47"/>
    <p:sldId id="350" r:id="rId48"/>
    <p:sldId id="351"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74371D-A816-4FFA-AD83-CE2EC7C0F537}">
          <p14:sldIdLst>
            <p14:sldId id="341"/>
            <p14:sldId id="346"/>
            <p14:sldId id="267"/>
            <p14:sldId id="282"/>
            <p14:sldId id="278"/>
            <p14:sldId id="280"/>
            <p14:sldId id="284"/>
            <p14:sldId id="283"/>
            <p14:sldId id="285"/>
            <p14:sldId id="323"/>
            <p14:sldId id="321"/>
            <p14:sldId id="359"/>
            <p14:sldId id="320"/>
            <p14:sldId id="326"/>
            <p14:sldId id="289"/>
            <p14:sldId id="360"/>
            <p14:sldId id="291"/>
            <p14:sldId id="324"/>
            <p14:sldId id="327"/>
            <p14:sldId id="328"/>
            <p14:sldId id="358"/>
            <p14:sldId id="286"/>
            <p14:sldId id="297"/>
            <p14:sldId id="337"/>
            <p14:sldId id="292"/>
            <p14:sldId id="334"/>
            <p14:sldId id="342"/>
            <p14:sldId id="333"/>
            <p14:sldId id="343"/>
            <p14:sldId id="344"/>
            <p14:sldId id="347"/>
            <p14:sldId id="336"/>
            <p14:sldId id="340"/>
            <p14:sldId id="303"/>
            <p14:sldId id="304"/>
            <p14:sldId id="332"/>
            <p14:sldId id="331"/>
            <p14:sldId id="352"/>
            <p14:sldId id="353"/>
            <p14:sldId id="354"/>
            <p14:sldId id="355"/>
            <p14:sldId id="356"/>
            <p14:sldId id="357"/>
            <p14:sldId id="281"/>
            <p14:sldId id="348"/>
            <p14:sldId id="349"/>
            <p14:sldId id="350"/>
            <p14:sldId id="351"/>
            <p14:sldId id="31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F39-C448-46D4-993F-877C3150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00FE7-8DDC-4F9B-98A9-77D8F550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DA31-D046-455C-8788-DC0BFF6F18DA}"/>
              </a:ext>
            </a:extLst>
          </p:cNvPr>
          <p:cNvSpPr>
            <a:spLocks noGrp="1"/>
          </p:cNvSpPr>
          <p:nvPr>
            <p:ph type="dt" sz="half" idx="10"/>
          </p:nvPr>
        </p:nvSpPr>
        <p:spPr/>
        <p:txBody>
          <a:bodyPr/>
          <a:lstStyle/>
          <a:p>
            <a:fld id="{78BFB28C-BD7D-423C-9158-5BE24283DC10}" type="datetimeFigureOut">
              <a:rPr lang="en-US" smtClean="0"/>
              <a:t>5/2/2023</a:t>
            </a:fld>
            <a:endParaRPr lang="en-US"/>
          </a:p>
        </p:txBody>
      </p:sp>
      <p:sp>
        <p:nvSpPr>
          <p:cNvPr id="5" name="Footer Placeholder 4">
            <a:extLst>
              <a:ext uri="{FF2B5EF4-FFF2-40B4-BE49-F238E27FC236}">
                <a16:creationId xmlns:a16="http://schemas.microsoft.com/office/drawing/2014/main" id="{7B324264-D4B4-46E9-9C91-418C65F0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9D05C-14D1-4EAE-8F71-72463DDAE645}"/>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9AA4597F-C57E-46E9-B066-A762A273ABFC}"/>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3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E38-BDCF-47E6-9FCB-D748E4C0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E07E9-966D-4360-8B2E-292B6442A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68B94-7992-4BB9-9730-D9E6FE109CD4}"/>
              </a:ext>
            </a:extLst>
          </p:cNvPr>
          <p:cNvSpPr>
            <a:spLocks noGrp="1"/>
          </p:cNvSpPr>
          <p:nvPr>
            <p:ph type="dt" sz="half" idx="10"/>
          </p:nvPr>
        </p:nvSpPr>
        <p:spPr/>
        <p:txBody>
          <a:bodyPr/>
          <a:lstStyle/>
          <a:p>
            <a:fld id="{C9872EE9-AF66-483C-961F-59B9F002993E}" type="datetime1">
              <a:rPr lang="en-US" smtClean="0"/>
              <a:pPr/>
              <a:t>5/2/2023</a:t>
            </a:fld>
            <a:endParaRPr lang="en-US" dirty="0"/>
          </a:p>
        </p:txBody>
      </p:sp>
      <p:sp>
        <p:nvSpPr>
          <p:cNvPr id="5" name="Footer Placeholder 4">
            <a:extLst>
              <a:ext uri="{FF2B5EF4-FFF2-40B4-BE49-F238E27FC236}">
                <a16:creationId xmlns:a16="http://schemas.microsoft.com/office/drawing/2014/main" id="{B31394A8-DA51-42B2-A80D-C3E6DDF44B5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781007B-6475-4F7D-8D6A-87DA74BF432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35AD-E2E9-4E1B-B0E7-95B2DA391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7B0DB4-90B2-43DC-A03E-BA1BFD72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71BB-419E-496D-982A-48A809F771D8}"/>
              </a:ext>
            </a:extLst>
          </p:cNvPr>
          <p:cNvSpPr>
            <a:spLocks noGrp="1"/>
          </p:cNvSpPr>
          <p:nvPr>
            <p:ph type="dt" sz="half" idx="10"/>
          </p:nvPr>
        </p:nvSpPr>
        <p:spPr/>
        <p:txBody>
          <a:bodyPr/>
          <a:lstStyle/>
          <a:p>
            <a:fld id="{C7BEAFD5-7FA3-40FB-875B-457FB46B25A4}" type="datetime1">
              <a:rPr lang="en-US" smtClean="0"/>
              <a:pPr/>
              <a:t>5/2/2023</a:t>
            </a:fld>
            <a:endParaRPr lang="en-US" dirty="0"/>
          </a:p>
        </p:txBody>
      </p:sp>
      <p:sp>
        <p:nvSpPr>
          <p:cNvPr id="5" name="Footer Placeholder 4">
            <a:extLst>
              <a:ext uri="{FF2B5EF4-FFF2-40B4-BE49-F238E27FC236}">
                <a16:creationId xmlns:a16="http://schemas.microsoft.com/office/drawing/2014/main" id="{842BE7C0-9D74-47AC-8E71-A16839990F7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916213-DD0F-4A34-81F3-F88F5F02451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29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883E-BF1B-4B7B-B1F2-9AC5C3B23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027A-6D0E-4BDC-B075-C282C2D9F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E61B6-1A9D-4A2F-8794-5ED9075C066E}"/>
              </a:ext>
            </a:extLst>
          </p:cNvPr>
          <p:cNvSpPr>
            <a:spLocks noGrp="1"/>
          </p:cNvSpPr>
          <p:nvPr>
            <p:ph type="dt" sz="half" idx="10"/>
          </p:nvPr>
        </p:nvSpPr>
        <p:spPr/>
        <p:txBody>
          <a:bodyPr/>
          <a:lstStyle/>
          <a:p>
            <a:fld id="{89AD63E2-E931-4653-BB33-A910E07D11B2}" type="datetime1">
              <a:rPr lang="en-US" smtClean="0"/>
              <a:pPr/>
              <a:t>5/2/2023</a:t>
            </a:fld>
            <a:endParaRPr lang="en-US" dirty="0"/>
          </a:p>
        </p:txBody>
      </p:sp>
      <p:sp>
        <p:nvSpPr>
          <p:cNvPr id="5" name="Footer Placeholder 4">
            <a:extLst>
              <a:ext uri="{FF2B5EF4-FFF2-40B4-BE49-F238E27FC236}">
                <a16:creationId xmlns:a16="http://schemas.microsoft.com/office/drawing/2014/main" id="{E9322DA4-95CF-43F6-A4DB-18797CE192F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E62D970-9848-425D-8F02-B1F12215989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8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0AC1-9F50-4F4C-9518-19086BAD3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D47B0-746D-470F-A092-D3568C5AF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37EF7-736E-4361-8B07-8CD67738571D}"/>
              </a:ext>
            </a:extLst>
          </p:cNvPr>
          <p:cNvSpPr>
            <a:spLocks noGrp="1"/>
          </p:cNvSpPr>
          <p:nvPr>
            <p:ph type="dt" sz="half" idx="10"/>
          </p:nvPr>
        </p:nvSpPr>
        <p:spPr/>
        <p:txBody>
          <a:bodyPr/>
          <a:lstStyle/>
          <a:p>
            <a:fld id="{78BFB28C-BD7D-423C-9158-5BE24283DC10}" type="datetimeFigureOut">
              <a:rPr lang="en-US" smtClean="0"/>
              <a:t>5/2/2023</a:t>
            </a:fld>
            <a:endParaRPr lang="en-US"/>
          </a:p>
        </p:txBody>
      </p:sp>
      <p:sp>
        <p:nvSpPr>
          <p:cNvPr id="5" name="Footer Placeholder 4">
            <a:extLst>
              <a:ext uri="{FF2B5EF4-FFF2-40B4-BE49-F238E27FC236}">
                <a16:creationId xmlns:a16="http://schemas.microsoft.com/office/drawing/2014/main" id="{0663B0CC-45EF-4E77-8017-3CAA7982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B96-FAD4-4992-B117-38BED53F6FB8}"/>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C931FE5E-F1EF-4228-8A83-235517F6F36D}"/>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8E67B65-2CB1-4E15-B6EF-DB0C4250CA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84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C0E-0C61-4B3B-8AC5-089681B2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3F71-E10A-4A04-BF99-51FCA000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4C4D-63FB-419F-B98D-5F288CBEA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F7214B-5056-4AEA-B5B7-0D10415794F7}"/>
              </a:ext>
            </a:extLst>
          </p:cNvPr>
          <p:cNvSpPr>
            <a:spLocks noGrp="1"/>
          </p:cNvSpPr>
          <p:nvPr>
            <p:ph type="dt" sz="half" idx="10"/>
          </p:nvPr>
        </p:nvSpPr>
        <p:spPr/>
        <p:txBody>
          <a:bodyPr/>
          <a:lstStyle/>
          <a:p>
            <a:fld id="{C9EA1F43-559A-4B47-A959-EFB6142CA3A9}" type="datetime1">
              <a:rPr lang="en-US" smtClean="0"/>
              <a:pPr/>
              <a:t>5/2/2023</a:t>
            </a:fld>
            <a:endParaRPr lang="en-US" dirty="0"/>
          </a:p>
        </p:txBody>
      </p:sp>
      <p:sp>
        <p:nvSpPr>
          <p:cNvPr id="6" name="Footer Placeholder 5">
            <a:extLst>
              <a:ext uri="{FF2B5EF4-FFF2-40B4-BE49-F238E27FC236}">
                <a16:creationId xmlns:a16="http://schemas.microsoft.com/office/drawing/2014/main" id="{43944311-46B2-4632-8B10-F52EF47998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5C85E5-D9E8-46AB-BFF6-946F5C9F639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08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DB4-6C16-4637-A019-AEEA67A02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E233F-5453-4127-A09C-3D4C0B475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E823-2388-4B34-81A1-8A765B76D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9C42-BB94-4D7D-8E38-50512ED2A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94A8-ED69-40E6-A5BD-F9AAEC461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42137-C49F-41B8-B1D4-24B4D08E88C8}"/>
              </a:ext>
            </a:extLst>
          </p:cNvPr>
          <p:cNvSpPr>
            <a:spLocks noGrp="1"/>
          </p:cNvSpPr>
          <p:nvPr>
            <p:ph type="dt" sz="half" idx="10"/>
          </p:nvPr>
        </p:nvSpPr>
        <p:spPr/>
        <p:txBody>
          <a:bodyPr/>
          <a:lstStyle/>
          <a:p>
            <a:fld id="{F1261AED-24AE-4AC7-940D-F7106D2788A3}" type="datetime1">
              <a:rPr lang="en-US" smtClean="0"/>
              <a:pPr/>
              <a:t>5/2/2023</a:t>
            </a:fld>
            <a:endParaRPr lang="en-US" dirty="0"/>
          </a:p>
        </p:txBody>
      </p:sp>
      <p:sp>
        <p:nvSpPr>
          <p:cNvPr id="8" name="Footer Placeholder 7">
            <a:extLst>
              <a:ext uri="{FF2B5EF4-FFF2-40B4-BE49-F238E27FC236}">
                <a16:creationId xmlns:a16="http://schemas.microsoft.com/office/drawing/2014/main" id="{3FEBBBC7-D0C8-4469-B11F-0A42071293B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D9D6CE66-19DF-48A3-BA2D-368AA2504A7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95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C21-DE6D-4F26-B59F-2E84BE4B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5DCDF-570C-4500-A26F-033E55D1F1BF}"/>
              </a:ext>
            </a:extLst>
          </p:cNvPr>
          <p:cNvSpPr>
            <a:spLocks noGrp="1"/>
          </p:cNvSpPr>
          <p:nvPr>
            <p:ph type="dt" sz="half" idx="10"/>
          </p:nvPr>
        </p:nvSpPr>
        <p:spPr/>
        <p:txBody>
          <a:bodyPr/>
          <a:lstStyle/>
          <a:p>
            <a:fld id="{EC425771-5E10-4A19-AB0E-909293152332}" type="datetime1">
              <a:rPr lang="en-US" smtClean="0"/>
              <a:pPr/>
              <a:t>5/2/2023</a:t>
            </a:fld>
            <a:endParaRPr lang="en-US" dirty="0"/>
          </a:p>
        </p:txBody>
      </p:sp>
      <p:sp>
        <p:nvSpPr>
          <p:cNvPr id="4" name="Footer Placeholder 3">
            <a:extLst>
              <a:ext uri="{FF2B5EF4-FFF2-40B4-BE49-F238E27FC236}">
                <a16:creationId xmlns:a16="http://schemas.microsoft.com/office/drawing/2014/main" id="{D2E9EF6C-EC2D-4054-B62C-388987E0A8F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E3DE5BD8-2D68-4ACC-92D2-45041AA89FC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61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3B334-F3F6-480A-ADF7-216CE0E10ADB}"/>
              </a:ext>
            </a:extLst>
          </p:cNvPr>
          <p:cNvSpPr>
            <a:spLocks noGrp="1"/>
          </p:cNvSpPr>
          <p:nvPr>
            <p:ph type="dt" sz="half" idx="10"/>
          </p:nvPr>
        </p:nvSpPr>
        <p:spPr/>
        <p:txBody>
          <a:bodyPr/>
          <a:lstStyle/>
          <a:p>
            <a:fld id="{03606FD5-B03F-45D5-A178-114C548C0032}" type="datetime1">
              <a:rPr lang="en-US" smtClean="0"/>
              <a:pPr/>
              <a:t>5/2/2023</a:t>
            </a:fld>
            <a:endParaRPr lang="en-US" dirty="0"/>
          </a:p>
        </p:txBody>
      </p:sp>
      <p:sp>
        <p:nvSpPr>
          <p:cNvPr id="3" name="Footer Placeholder 2">
            <a:extLst>
              <a:ext uri="{FF2B5EF4-FFF2-40B4-BE49-F238E27FC236}">
                <a16:creationId xmlns:a16="http://schemas.microsoft.com/office/drawing/2014/main" id="{3E7D7A45-7806-4913-9DF5-41433FB0C46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C11FF25-6CEE-4FE7-A20C-C1B9258E1E4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16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D3C-74D5-424E-AB7E-A002E1376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A5677-97DD-4BE4-B2D4-E7FB4978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7AF5-7F3F-4050-814A-BD1038776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CC41-9D43-4E8B-9006-6B487069514B}"/>
              </a:ext>
            </a:extLst>
          </p:cNvPr>
          <p:cNvSpPr>
            <a:spLocks noGrp="1"/>
          </p:cNvSpPr>
          <p:nvPr>
            <p:ph type="dt" sz="half" idx="10"/>
          </p:nvPr>
        </p:nvSpPr>
        <p:spPr/>
        <p:txBody>
          <a:bodyPr/>
          <a:lstStyle/>
          <a:p>
            <a:fld id="{E8B012C0-B102-441D-AA86-2C80DFA84E68}" type="datetime1">
              <a:rPr lang="en-US" smtClean="0"/>
              <a:pPr/>
              <a:t>5/2/2023</a:t>
            </a:fld>
            <a:endParaRPr lang="en-US" dirty="0"/>
          </a:p>
        </p:txBody>
      </p:sp>
      <p:sp>
        <p:nvSpPr>
          <p:cNvPr id="6" name="Footer Placeholder 5">
            <a:extLst>
              <a:ext uri="{FF2B5EF4-FFF2-40B4-BE49-F238E27FC236}">
                <a16:creationId xmlns:a16="http://schemas.microsoft.com/office/drawing/2014/main" id="{1E405B42-4A20-493C-BE16-1BF99FFCED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D758F03-712D-44B6-AE9D-09D44F189816}"/>
              </a:ext>
            </a:extLst>
          </p:cNvPr>
          <p:cNvSpPr>
            <a:spLocks noGrp="1"/>
          </p:cNvSpPr>
          <p:nvPr>
            <p:ph type="sldNum" sz="quarter" idx="12"/>
          </p:nvPr>
        </p:nvSpPr>
        <p:spPr/>
        <p:txBody>
          <a:body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EC7460D8-7381-42FC-A74F-7292DF6149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angle 8">
            <a:extLst>
              <a:ext uri="{FF2B5EF4-FFF2-40B4-BE49-F238E27FC236}">
                <a16:creationId xmlns:a16="http://schemas.microsoft.com/office/drawing/2014/main" id="{9F5A212D-4AF8-41A7-A4F8-F2629FC5207C}"/>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3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FA3D-438F-442D-9A29-38E189D80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1AFEA-D134-49AF-B948-777C0719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0600D-B8D2-4970-B40C-373AF313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46627-B492-4927-B2D5-BD011C2721AE}"/>
              </a:ext>
            </a:extLst>
          </p:cNvPr>
          <p:cNvSpPr>
            <a:spLocks noGrp="1"/>
          </p:cNvSpPr>
          <p:nvPr>
            <p:ph type="dt" sz="half" idx="10"/>
          </p:nvPr>
        </p:nvSpPr>
        <p:spPr/>
        <p:txBody>
          <a:bodyPr/>
          <a:lstStyle/>
          <a:p>
            <a:fld id="{601E0B12-F9DE-47EF-A076-CF602073F1B2}" type="datetime1">
              <a:rPr lang="en-US" smtClean="0"/>
              <a:pPr/>
              <a:t>5/2/2023</a:t>
            </a:fld>
            <a:endParaRPr lang="en-US" dirty="0"/>
          </a:p>
        </p:txBody>
      </p:sp>
      <p:sp>
        <p:nvSpPr>
          <p:cNvPr id="6" name="Footer Placeholder 5">
            <a:extLst>
              <a:ext uri="{FF2B5EF4-FFF2-40B4-BE49-F238E27FC236}">
                <a16:creationId xmlns:a16="http://schemas.microsoft.com/office/drawing/2014/main" id="{B124D5EC-7140-432B-9FD3-BA8B69B2D9FD}"/>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AA5E5F1-AA4F-4E58-9062-49D4935ADD71}"/>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01A93A62-BB96-400F-832F-18B7E3159089}"/>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6A89A-5282-4F91-BCEF-77E170127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FD6C-BE33-4C1A-9987-0561E0D40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7819E-6D72-47D5-832B-E367CC03D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93266-8FB4-430B-8AE3-3A53F50E1A0B}" type="datetime1">
              <a:rPr lang="en-US" smtClean="0"/>
              <a:pPr/>
              <a:t>5/2/2023</a:t>
            </a:fld>
            <a:endParaRPr lang="en-US" dirty="0"/>
          </a:p>
        </p:txBody>
      </p:sp>
      <p:sp>
        <p:nvSpPr>
          <p:cNvPr id="5" name="Footer Placeholder 4">
            <a:extLst>
              <a:ext uri="{FF2B5EF4-FFF2-40B4-BE49-F238E27FC236}">
                <a16:creationId xmlns:a16="http://schemas.microsoft.com/office/drawing/2014/main" id="{59D2EFD8-D318-4AE3-853F-8858DFA9E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C563584-D9B7-41DA-91D3-8E4018B79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3F11C3B9-EB04-418E-B346-92B112EDA8EE}"/>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7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harmash.com/java/java-interfac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7121E-4ABD-429B-AB18-449D67509FD9}"/>
              </a:ext>
            </a:extLst>
          </p:cNvPr>
          <p:cNvSpPr txBox="1"/>
          <p:nvPr/>
        </p:nvSpPr>
        <p:spPr>
          <a:xfrm>
            <a:off x="5551641" y="2366432"/>
            <a:ext cx="5053038" cy="2125136"/>
          </a:xfrm>
          <a:prstGeom prst="rect">
            <a:avLst/>
          </a:prstGeom>
          <a:noFill/>
        </p:spPr>
        <p:txBody>
          <a:bodyPr wrap="square" lIns="91440" tIns="0" anchor="t">
            <a:noAutofit/>
          </a:bodyPr>
          <a:lstStyle/>
          <a:p>
            <a:pPr marL="45720" indent="0" algn="ctr">
              <a:buNone/>
            </a:pPr>
            <a:r>
              <a:rPr lang="en-US" sz="4800" dirty="0">
                <a:solidFill>
                  <a:schemeClr val="accent1"/>
                </a:solidFill>
              </a:rPr>
              <a:t>Marwa Safa</a:t>
            </a:r>
          </a:p>
          <a:p>
            <a:pPr marL="45720" indent="0" algn="ctr">
              <a:buNone/>
            </a:pPr>
            <a:endParaRPr lang="en-US" sz="4800" dirty="0"/>
          </a:p>
        </p:txBody>
      </p:sp>
      <p:pic>
        <p:nvPicPr>
          <p:cNvPr id="6" name="Picture 5">
            <a:extLst>
              <a:ext uri="{FF2B5EF4-FFF2-40B4-BE49-F238E27FC236}">
                <a16:creationId xmlns:a16="http://schemas.microsoft.com/office/drawing/2014/main" id="{B836E8E0-5783-4636-A107-2C665BF7E74C}"/>
              </a:ext>
            </a:extLst>
          </p:cNvPr>
          <p:cNvPicPr>
            <a:picLocks noChangeAspect="1"/>
          </p:cNvPicPr>
          <p:nvPr/>
        </p:nvPicPr>
        <p:blipFill>
          <a:blip r:embed="rId2"/>
          <a:stretch>
            <a:fillRect/>
          </a:stretch>
        </p:blipFill>
        <p:spPr>
          <a:xfrm>
            <a:off x="154641" y="401667"/>
            <a:ext cx="5894294" cy="3929529"/>
          </a:xfrm>
          <a:prstGeom prst="rect">
            <a:avLst/>
          </a:prstGeom>
        </p:spPr>
      </p:pic>
    </p:spTree>
    <p:extLst>
      <p:ext uri="{BB962C8B-B14F-4D97-AF65-F5344CB8AC3E}">
        <p14:creationId xmlns:p14="http://schemas.microsoft.com/office/powerpoint/2010/main" val="15143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601980" y="257768"/>
            <a:ext cx="11003280" cy="762000"/>
          </a:xfrm>
        </p:spPr>
        <p:txBody>
          <a:bodyPr anchor="b">
            <a:noAutofit/>
          </a:bodyPr>
          <a:lstStyle/>
          <a:p>
            <a:pPr algn="ctr"/>
            <a:r>
              <a:rPr lang="en-US" sz="4800" dirty="0"/>
              <a:t>Java 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106680" y="762000"/>
            <a:ext cx="11993880" cy="5699760"/>
          </a:xfrm>
        </p:spPr>
        <p:txBody>
          <a:bodyPr>
            <a:normAutofit/>
          </a:bodyPr>
          <a:lstStyle/>
          <a:p>
            <a:pPr marL="45720" indent="0">
              <a:buNone/>
            </a:pPr>
            <a:endParaRPr lang="en-US" b="0" i="0" dirty="0">
              <a:solidFill>
                <a:srgbClr val="333333"/>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DD24AD1F-CCB1-48E4-9D96-884A939C0231}"/>
              </a:ext>
            </a:extLst>
          </p:cNvPr>
          <p:cNvGraphicFramePr>
            <a:graphicFrameLocks noGrp="1"/>
          </p:cNvGraphicFramePr>
          <p:nvPr>
            <p:extLst>
              <p:ext uri="{D42A27DB-BD31-4B8C-83A1-F6EECF244321}">
                <p14:modId xmlns:p14="http://schemas.microsoft.com/office/powerpoint/2010/main" val="3239896670"/>
              </p:ext>
            </p:extLst>
          </p:nvPr>
        </p:nvGraphicFramePr>
        <p:xfrm>
          <a:off x="921124" y="1268186"/>
          <a:ext cx="10030655" cy="4321628"/>
        </p:xfrm>
        <a:graphic>
          <a:graphicData uri="http://schemas.openxmlformats.org/drawingml/2006/table">
            <a:tbl>
              <a:tblPr/>
              <a:tblGrid>
                <a:gridCol w="2000753">
                  <a:extLst>
                    <a:ext uri="{9D8B030D-6E8A-4147-A177-3AD203B41FA5}">
                      <a16:colId xmlns:a16="http://schemas.microsoft.com/office/drawing/2014/main" val="2152143605"/>
                    </a:ext>
                  </a:extLst>
                </a:gridCol>
                <a:gridCol w="1706354">
                  <a:extLst>
                    <a:ext uri="{9D8B030D-6E8A-4147-A177-3AD203B41FA5}">
                      <a16:colId xmlns:a16="http://schemas.microsoft.com/office/drawing/2014/main" val="497997705"/>
                    </a:ext>
                  </a:extLst>
                </a:gridCol>
                <a:gridCol w="6323548">
                  <a:extLst>
                    <a:ext uri="{9D8B030D-6E8A-4147-A177-3AD203B41FA5}">
                      <a16:colId xmlns:a16="http://schemas.microsoft.com/office/drawing/2014/main" val="339671595"/>
                    </a:ext>
                  </a:extLst>
                </a:gridCol>
              </a:tblGrid>
              <a:tr h="360302">
                <a:tc>
                  <a:txBody>
                    <a:bodyPr/>
                    <a:lstStyle/>
                    <a:p>
                      <a:r>
                        <a:rPr lang="en-US" sz="1700" b="1" dirty="0">
                          <a:solidFill>
                            <a:schemeClr val="accent5"/>
                          </a:solidFill>
                          <a:effectLst/>
                        </a:rPr>
                        <a:t>Data Type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Size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Description</a:t>
                      </a:r>
                    </a:p>
                  </a:txBody>
                  <a:tcPr marL="85725" marR="85725" marT="42863" marB="42863" anchor="ctr">
                    <a:lnL>
                      <a:noFill/>
                    </a:lnL>
                    <a:lnR>
                      <a:noFill/>
                    </a:lnR>
                    <a:lnT>
                      <a:noFill/>
                    </a:lnT>
                    <a:lnB>
                      <a:noFill/>
                    </a:lnB>
                  </a:tcPr>
                </a:tc>
                <a:extLst>
                  <a:ext uri="{0D108BD9-81ED-4DB2-BD59-A6C34878D82A}">
                    <a16:rowId xmlns:a16="http://schemas.microsoft.com/office/drawing/2014/main" val="2669522521"/>
                  </a:ext>
                </a:extLst>
              </a:tr>
              <a:tr h="360302">
                <a:tc>
                  <a:txBody>
                    <a:bodyPr/>
                    <a:lstStyle/>
                    <a:p>
                      <a:r>
                        <a:rPr lang="en-US" sz="1700" dirty="0">
                          <a:solidFill>
                            <a:schemeClr val="accent5"/>
                          </a:solidFill>
                        </a:rPr>
                        <a:t>byte</a:t>
                      </a:r>
                    </a:p>
                  </a:txBody>
                  <a:tcPr marL="85725" marR="85725" marT="42863" marB="42863" anchor="ctr">
                    <a:lnL>
                      <a:noFill/>
                    </a:lnL>
                    <a:lnR>
                      <a:noFill/>
                    </a:lnR>
                    <a:lnT>
                      <a:noFill/>
                    </a:lnT>
                    <a:lnB>
                      <a:noFill/>
                    </a:lnB>
                  </a:tcPr>
                </a:tc>
                <a:tc>
                  <a:txBody>
                    <a:bodyPr/>
                    <a:lstStyle/>
                    <a:p>
                      <a:r>
                        <a:rPr lang="en-US" sz="1700" dirty="0">
                          <a:solidFill>
                            <a:schemeClr val="accent5"/>
                          </a:solidFill>
                        </a:rPr>
                        <a:t>1 byte</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-128 to 127</a:t>
                      </a:r>
                    </a:p>
                  </a:txBody>
                  <a:tcPr marL="85725" marR="85725" marT="42863" marB="42863" anchor="ctr">
                    <a:lnL>
                      <a:noFill/>
                    </a:lnL>
                    <a:lnR>
                      <a:noFill/>
                    </a:lnR>
                    <a:lnT>
                      <a:noFill/>
                    </a:lnT>
                    <a:lnB>
                      <a:noFill/>
                    </a:lnB>
                  </a:tcPr>
                </a:tc>
                <a:extLst>
                  <a:ext uri="{0D108BD9-81ED-4DB2-BD59-A6C34878D82A}">
                    <a16:rowId xmlns:a16="http://schemas.microsoft.com/office/drawing/2014/main" val="2671989731"/>
                  </a:ext>
                </a:extLst>
              </a:tr>
              <a:tr h="360302">
                <a:tc>
                  <a:txBody>
                    <a:bodyPr/>
                    <a:lstStyle/>
                    <a:p>
                      <a:r>
                        <a:rPr lang="en-US" sz="1700" dirty="0">
                          <a:solidFill>
                            <a:schemeClr val="accent5"/>
                          </a:solidFill>
                        </a:rPr>
                        <a:t>short</a:t>
                      </a:r>
                    </a:p>
                  </a:txBody>
                  <a:tcPr marL="85725" marR="85725" marT="42863" marB="42863" anchor="ctr">
                    <a:lnL>
                      <a:noFill/>
                    </a:lnL>
                    <a:lnR>
                      <a:noFill/>
                    </a:lnR>
                    <a:lnT>
                      <a:noFill/>
                    </a:lnT>
                    <a:lnB>
                      <a:noFill/>
                    </a:lnB>
                  </a:tcPr>
                </a:tc>
                <a:tc>
                  <a:txBody>
                    <a:bodyPr/>
                    <a:lstStyle/>
                    <a:p>
                      <a:r>
                        <a:rPr lang="en-US" sz="1700" dirty="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-32,768 to 32,767</a:t>
                      </a:r>
                    </a:p>
                  </a:txBody>
                  <a:tcPr marL="85725" marR="85725" marT="42863" marB="42863" anchor="ctr">
                    <a:lnL>
                      <a:noFill/>
                    </a:lnL>
                    <a:lnR>
                      <a:noFill/>
                    </a:lnR>
                    <a:lnT>
                      <a:noFill/>
                    </a:lnT>
                    <a:lnB>
                      <a:noFill/>
                    </a:lnB>
                  </a:tcPr>
                </a:tc>
                <a:extLst>
                  <a:ext uri="{0D108BD9-81ED-4DB2-BD59-A6C34878D82A}">
                    <a16:rowId xmlns:a16="http://schemas.microsoft.com/office/drawing/2014/main" val="966226504"/>
                  </a:ext>
                </a:extLst>
              </a:tr>
              <a:tr h="627043">
                <a:tc>
                  <a:txBody>
                    <a:bodyPr/>
                    <a:lstStyle/>
                    <a:p>
                      <a:r>
                        <a:rPr lang="en-US" sz="1700" dirty="0">
                          <a:solidFill>
                            <a:schemeClr val="accent5"/>
                          </a:solidFill>
                        </a:rPr>
                        <a:t>int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-2,147,483,648 to 2,147,483,647</a:t>
                      </a:r>
                    </a:p>
                  </a:txBody>
                  <a:tcPr marL="85725" marR="85725" marT="42863" marB="42863" anchor="ctr">
                    <a:lnL>
                      <a:noFill/>
                    </a:lnL>
                    <a:lnR>
                      <a:noFill/>
                    </a:lnR>
                    <a:lnT>
                      <a:noFill/>
                    </a:lnT>
                    <a:lnB>
                      <a:noFill/>
                    </a:lnB>
                  </a:tcPr>
                </a:tc>
                <a:extLst>
                  <a:ext uri="{0D108BD9-81ED-4DB2-BD59-A6C34878D82A}">
                    <a16:rowId xmlns:a16="http://schemas.microsoft.com/office/drawing/2014/main" val="3085905514"/>
                  </a:ext>
                </a:extLst>
              </a:tr>
              <a:tr h="631025">
                <a:tc>
                  <a:txBody>
                    <a:bodyPr/>
                    <a:lstStyle/>
                    <a:p>
                      <a:r>
                        <a:rPr lang="en-US" sz="1700" dirty="0">
                          <a:solidFill>
                            <a:schemeClr val="accent5"/>
                          </a:solidFill>
                        </a:rPr>
                        <a:t>long</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-9,223,372,036,854,775,808 to 9,223,372,036,854,775,807</a:t>
                      </a:r>
                    </a:p>
                  </a:txBody>
                  <a:tcPr marL="85725" marR="85725" marT="42863" marB="42863" anchor="ctr">
                    <a:lnL>
                      <a:noFill/>
                    </a:lnL>
                    <a:lnR>
                      <a:noFill/>
                    </a:lnR>
                    <a:lnT>
                      <a:noFill/>
                    </a:lnT>
                    <a:lnB>
                      <a:noFill/>
                    </a:lnB>
                  </a:tcPr>
                </a:tc>
                <a:extLst>
                  <a:ext uri="{0D108BD9-81ED-4DB2-BD59-A6C34878D82A}">
                    <a16:rowId xmlns:a16="http://schemas.microsoft.com/office/drawing/2014/main" val="1385003549"/>
                  </a:ext>
                </a:extLst>
              </a:tr>
              <a:tr h="631025">
                <a:tc>
                  <a:txBody>
                    <a:bodyPr/>
                    <a:lstStyle/>
                    <a:p>
                      <a:r>
                        <a:rPr lang="en-US" sz="1700" dirty="0">
                          <a:solidFill>
                            <a:schemeClr val="accent5"/>
                          </a:solidFill>
                        </a:rPr>
                        <a:t>float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6 to 7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4146630282"/>
                  </a:ext>
                </a:extLst>
              </a:tr>
              <a:tr h="631025">
                <a:tc>
                  <a:txBody>
                    <a:bodyPr/>
                    <a:lstStyle/>
                    <a:p>
                      <a:r>
                        <a:rPr lang="en-US" sz="1700" dirty="0">
                          <a:solidFill>
                            <a:schemeClr val="accent5"/>
                          </a:solidFill>
                        </a:rPr>
                        <a:t>double</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15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2388121183"/>
                  </a:ext>
                </a:extLst>
              </a:tr>
              <a:tr h="360302">
                <a:tc>
                  <a:txBody>
                    <a:bodyPr/>
                    <a:lstStyle/>
                    <a:p>
                      <a:r>
                        <a:rPr lang="en-US" sz="1700" dirty="0">
                          <a:solidFill>
                            <a:schemeClr val="accent5"/>
                          </a:solidFill>
                        </a:rPr>
                        <a:t>boolean</a:t>
                      </a:r>
                    </a:p>
                  </a:txBody>
                  <a:tcPr marL="85725" marR="85725" marT="42863" marB="42863" anchor="ctr">
                    <a:lnL>
                      <a:noFill/>
                    </a:lnL>
                    <a:lnR>
                      <a:noFill/>
                    </a:lnR>
                    <a:lnT>
                      <a:noFill/>
                    </a:lnT>
                    <a:lnB>
                      <a:noFill/>
                    </a:lnB>
                  </a:tcPr>
                </a:tc>
                <a:tc>
                  <a:txBody>
                    <a:bodyPr/>
                    <a:lstStyle/>
                    <a:p>
                      <a:r>
                        <a:rPr lang="en-US" sz="1700">
                          <a:solidFill>
                            <a:schemeClr val="accent5"/>
                          </a:solidFill>
                        </a:rPr>
                        <a:t>1 bit</a:t>
                      </a:r>
                    </a:p>
                  </a:txBody>
                  <a:tcPr marL="85725" marR="85725" marT="42863" marB="42863" anchor="ctr">
                    <a:lnL>
                      <a:noFill/>
                    </a:lnL>
                    <a:lnR>
                      <a:noFill/>
                    </a:lnR>
                    <a:lnT>
                      <a:noFill/>
                    </a:lnT>
                    <a:lnB>
                      <a:noFill/>
                    </a:lnB>
                  </a:tcPr>
                </a:tc>
                <a:tc>
                  <a:txBody>
                    <a:bodyPr/>
                    <a:lstStyle/>
                    <a:p>
                      <a:r>
                        <a:rPr lang="en-US" sz="1700">
                          <a:solidFill>
                            <a:schemeClr val="accent5"/>
                          </a:solidFill>
                        </a:rPr>
                        <a:t>Stores true or false values</a:t>
                      </a:r>
                    </a:p>
                  </a:txBody>
                  <a:tcPr marL="85725" marR="85725" marT="42863" marB="42863" anchor="ctr">
                    <a:lnL>
                      <a:noFill/>
                    </a:lnL>
                    <a:lnR>
                      <a:noFill/>
                    </a:lnR>
                    <a:lnT>
                      <a:noFill/>
                    </a:lnT>
                    <a:lnB>
                      <a:noFill/>
                    </a:lnB>
                  </a:tcPr>
                </a:tc>
                <a:extLst>
                  <a:ext uri="{0D108BD9-81ED-4DB2-BD59-A6C34878D82A}">
                    <a16:rowId xmlns:a16="http://schemas.microsoft.com/office/drawing/2014/main" val="974273433"/>
                  </a:ext>
                </a:extLst>
              </a:tr>
              <a:tr h="360302">
                <a:tc>
                  <a:txBody>
                    <a:bodyPr/>
                    <a:lstStyle/>
                    <a:p>
                      <a:r>
                        <a:rPr lang="en-US" sz="1700" dirty="0">
                          <a:solidFill>
                            <a:schemeClr val="accent5"/>
                          </a:solidFill>
                        </a:rPr>
                        <a:t>char</a:t>
                      </a:r>
                    </a:p>
                  </a:txBody>
                  <a:tcPr marL="85725" marR="85725" marT="42863" marB="42863" anchor="ctr">
                    <a:lnL>
                      <a:noFill/>
                    </a:lnL>
                    <a:lnR>
                      <a:noFill/>
                    </a:lnR>
                    <a:lnT>
                      <a:noFill/>
                    </a:lnT>
                    <a:lnB>
                      <a:noFill/>
                    </a:lnB>
                  </a:tcPr>
                </a:tc>
                <a:tc>
                  <a:txBody>
                    <a:bodyPr/>
                    <a:lstStyle/>
                    <a:p>
                      <a:r>
                        <a:rPr lang="en-US" sz="170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a single character/letter or ASCII values</a:t>
                      </a:r>
                    </a:p>
                  </a:txBody>
                  <a:tcPr marL="85725" marR="85725" marT="42863" marB="42863" anchor="ctr">
                    <a:lnL>
                      <a:noFill/>
                    </a:lnL>
                    <a:lnR>
                      <a:noFill/>
                    </a:lnR>
                    <a:lnT>
                      <a:noFill/>
                    </a:lnT>
                    <a:lnB>
                      <a:noFill/>
                    </a:lnB>
                  </a:tcPr>
                </a:tc>
                <a:extLst>
                  <a:ext uri="{0D108BD9-81ED-4DB2-BD59-A6C34878D82A}">
                    <a16:rowId xmlns:a16="http://schemas.microsoft.com/office/drawing/2014/main" val="2894280903"/>
                  </a:ext>
                </a:extLst>
              </a:tr>
            </a:tbl>
          </a:graphicData>
        </a:graphic>
      </p:graphicFrame>
    </p:spTree>
    <p:extLst>
      <p:ext uri="{BB962C8B-B14F-4D97-AF65-F5344CB8AC3E}">
        <p14:creationId xmlns:p14="http://schemas.microsoft.com/office/powerpoint/2010/main" val="14167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Java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fontScale="77500" lnSpcReduction="20000"/>
          </a:bodyPr>
          <a:lstStyle/>
          <a:p>
            <a:pPr marL="0" indent="0" algn="l">
              <a:buNone/>
            </a:pPr>
            <a:r>
              <a:rPr lang="en-US" b="0" i="0" dirty="0">
                <a:solidFill>
                  <a:schemeClr val="accent5"/>
                </a:solidFill>
                <a:effectLst/>
                <a:latin typeface="Söhne"/>
              </a:rPr>
              <a:t>In Java, non-primitive data types are also known as reference types. These data types are not predefined like primitive data types and are created by the programmer. They include:</a:t>
            </a:r>
          </a:p>
          <a:p>
            <a:pPr marL="0" indent="0" algn="l">
              <a:buNone/>
            </a:pPr>
            <a:endParaRPr lang="en-US" b="0" i="0" dirty="0">
              <a:solidFill>
                <a:schemeClr val="accent5"/>
              </a:solidFill>
              <a:effectLst/>
              <a:latin typeface="Söhne"/>
            </a:endParaRPr>
          </a:p>
          <a:p>
            <a:pPr algn="l">
              <a:buFont typeface="+mj-lt"/>
              <a:buAutoNum type="arabicPeriod"/>
            </a:pPr>
            <a:r>
              <a:rPr lang="en-US" b="0" i="0" dirty="0">
                <a:solidFill>
                  <a:schemeClr val="accent5"/>
                </a:solidFill>
                <a:effectLst/>
                <a:latin typeface="Söhne"/>
              </a:rPr>
              <a:t>Objects: Objects are instances of a class and are used to store data as well as behavior.</a:t>
            </a:r>
          </a:p>
          <a:p>
            <a:pPr algn="l">
              <a:buFont typeface="+mj-lt"/>
              <a:buAutoNum type="arabicPeriod"/>
            </a:pPr>
            <a:r>
              <a:rPr lang="en-US" b="0" i="0" dirty="0">
                <a:solidFill>
                  <a:schemeClr val="accent5"/>
                </a:solidFill>
                <a:effectLst/>
                <a:latin typeface="Söhne"/>
              </a:rPr>
              <a:t>Arrays: Arrays are used to store a fixed number of elements of the same type.</a:t>
            </a:r>
          </a:p>
          <a:p>
            <a:pPr algn="l">
              <a:buFont typeface="+mj-lt"/>
              <a:buAutoNum type="arabicPeriod"/>
            </a:pPr>
            <a:r>
              <a:rPr lang="en-US" b="0" i="0" dirty="0">
                <a:solidFill>
                  <a:schemeClr val="accent5"/>
                </a:solidFill>
                <a:effectLst/>
                <a:latin typeface="Söhne"/>
              </a:rPr>
              <a:t>Strings: Strings are used to represent a sequence of characters.</a:t>
            </a:r>
          </a:p>
          <a:p>
            <a:pPr algn="l">
              <a:buFont typeface="+mj-lt"/>
              <a:buAutoNum type="arabicPeriod"/>
            </a:pPr>
            <a:r>
              <a:rPr lang="en-US" b="0" i="0" dirty="0">
                <a:solidFill>
                  <a:schemeClr val="accent5"/>
                </a:solidFill>
                <a:effectLst/>
                <a:latin typeface="Söhne"/>
              </a:rPr>
              <a:t>Classes: Classes are used to define objects and their behavior.</a:t>
            </a:r>
          </a:p>
          <a:p>
            <a:pPr algn="l">
              <a:buFont typeface="+mj-lt"/>
              <a:buAutoNum type="arabicPeriod"/>
            </a:pPr>
            <a:r>
              <a:rPr lang="en-US" b="0" i="0" dirty="0">
                <a:solidFill>
                  <a:schemeClr val="accent5"/>
                </a:solidFill>
                <a:effectLst/>
                <a:latin typeface="Söhne"/>
              </a:rPr>
              <a:t>Interfaces: Interfaces are used to define a set of methods that a class must implement.</a:t>
            </a:r>
          </a:p>
          <a:p>
            <a:pPr algn="l">
              <a:buFont typeface="+mj-lt"/>
              <a:buAutoNum type="arabicPeriod"/>
            </a:pPr>
            <a:r>
              <a:rPr lang="en-US" b="0" i="0" dirty="0">
                <a:solidFill>
                  <a:schemeClr val="accent5"/>
                </a:solidFill>
                <a:effectLst/>
                <a:latin typeface="Söhne"/>
              </a:rPr>
              <a:t>Enumerations: Enumerations are used to define a set of named constants.</a:t>
            </a:r>
          </a:p>
          <a:p>
            <a:pPr algn="l">
              <a:buFont typeface="+mj-lt"/>
              <a:buAutoNum type="arabicPeriod"/>
            </a:pPr>
            <a:r>
              <a:rPr lang="en-US" b="0" i="0" dirty="0">
                <a:solidFill>
                  <a:schemeClr val="accent5"/>
                </a:solidFill>
                <a:effectLst/>
                <a:latin typeface="Söhne"/>
              </a:rPr>
              <a:t>Annotations: Annotations are used to add metadata to code elements.</a:t>
            </a:r>
          </a:p>
          <a:p>
            <a:pPr marL="0" indent="0" algn="l">
              <a:buNone/>
            </a:pPr>
            <a:endParaRPr lang="en-US" b="0" i="0" dirty="0">
              <a:solidFill>
                <a:schemeClr val="accent5"/>
              </a:solidFill>
              <a:effectLst/>
              <a:latin typeface="Söhne"/>
            </a:endParaRPr>
          </a:p>
          <a:p>
            <a:pPr marL="0" indent="0" algn="l">
              <a:buNone/>
            </a:pPr>
            <a:r>
              <a:rPr lang="en-US" b="0" i="0" dirty="0">
                <a:solidFill>
                  <a:schemeClr val="accent5"/>
                </a:solidFill>
                <a:effectLst/>
                <a:latin typeface="Söhne"/>
              </a:rPr>
              <a:t>These non-primitive data types are essential for building complex applications and data structures in Java.</a:t>
            </a:r>
          </a:p>
          <a:p>
            <a:pPr marL="45720" indent="0">
              <a:buNone/>
            </a:pPr>
            <a:endParaRPr lang="en-US" b="1" i="0" dirty="0">
              <a:solidFill>
                <a:schemeClr val="tx2"/>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28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Primitive types vs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a:bodyPr>
          <a:lstStyle/>
          <a:p>
            <a:pPr marL="560070" indent="-514350">
              <a:buAutoNum type="arabicPeriod"/>
            </a:pPr>
            <a:r>
              <a:rPr lang="en-US" dirty="0">
                <a:solidFill>
                  <a:schemeClr val="accent5"/>
                </a:solidFill>
                <a:latin typeface="inter-regular"/>
              </a:rPr>
              <a:t>P</a:t>
            </a:r>
            <a:r>
              <a:rPr lang="en-US" i="0" dirty="0">
                <a:solidFill>
                  <a:schemeClr val="accent5"/>
                </a:solidFill>
                <a:effectLst/>
                <a:latin typeface="inter-regular"/>
              </a:rPr>
              <a:t>rimitive types represent simple values and are stored on the stack, while Non-primitive types or reference types represent objects and arrays and are stored on the heap.</a:t>
            </a:r>
          </a:p>
          <a:p>
            <a:pPr marL="560070" indent="-514350">
              <a:buAutoNum type="arabicPeriod"/>
            </a:pPr>
            <a:r>
              <a:rPr lang="en-US" i="0" dirty="0">
                <a:solidFill>
                  <a:schemeClr val="accent5"/>
                </a:solidFill>
                <a:effectLst/>
                <a:latin typeface="inter-regular"/>
              </a:rPr>
              <a:t>Primitive types are passed by value, while non-primitive types are passed by reference.</a:t>
            </a: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511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927-7129-4756-9222-0EE8CE87D55B}"/>
              </a:ext>
            </a:extLst>
          </p:cNvPr>
          <p:cNvSpPr>
            <a:spLocks noGrp="1"/>
          </p:cNvSpPr>
          <p:nvPr>
            <p:ph type="title"/>
          </p:nvPr>
        </p:nvSpPr>
        <p:spPr>
          <a:xfrm>
            <a:off x="358140" y="394705"/>
            <a:ext cx="11353800" cy="731520"/>
          </a:xfrm>
        </p:spPr>
        <p:txBody>
          <a:bodyPr>
            <a:normAutofit fontScale="90000"/>
          </a:bodyPr>
          <a:lstStyle/>
          <a:p>
            <a:pPr algn="ctr"/>
            <a:r>
              <a:rPr lang="en-US" sz="4800" dirty="0">
                <a:latin typeface="+mn-lt"/>
              </a:rPr>
              <a:t>Java variables</a:t>
            </a:r>
          </a:p>
        </p:txBody>
      </p:sp>
      <p:sp>
        <p:nvSpPr>
          <p:cNvPr id="3" name="Content Placeholder 2">
            <a:extLst>
              <a:ext uri="{FF2B5EF4-FFF2-40B4-BE49-F238E27FC236}">
                <a16:creationId xmlns:a16="http://schemas.microsoft.com/office/drawing/2014/main" id="{3C741113-CCFC-409E-B88B-503EE5C18CDA}"/>
              </a:ext>
            </a:extLst>
          </p:cNvPr>
          <p:cNvSpPr>
            <a:spLocks noGrp="1"/>
          </p:cNvSpPr>
          <p:nvPr>
            <p:ph idx="1"/>
          </p:nvPr>
        </p:nvSpPr>
        <p:spPr>
          <a:xfrm>
            <a:off x="556671" y="1059125"/>
            <a:ext cx="10956738" cy="5065381"/>
          </a:xfrm>
        </p:spPr>
        <p:txBody>
          <a:bodyPr>
            <a:normAutofit/>
          </a:bodyPr>
          <a:lstStyle/>
          <a:p>
            <a:pPr marL="45720" indent="0">
              <a:buNone/>
            </a:pPr>
            <a:r>
              <a:rPr lang="en-US" dirty="0">
                <a:solidFill>
                  <a:schemeClr val="accent5"/>
                </a:solidFill>
              </a:rPr>
              <a:t>Java variables are a memory container which hold data.</a:t>
            </a:r>
          </a:p>
          <a:p>
            <a:pPr marL="45720" indent="0">
              <a:buNone/>
            </a:pPr>
            <a:r>
              <a:rPr lang="en-US" dirty="0">
                <a:solidFill>
                  <a:schemeClr val="accent5"/>
                </a:solidFill>
              </a:rPr>
              <a:t>Example: </a:t>
            </a:r>
          </a:p>
          <a:p>
            <a:pPr marL="45720" indent="0">
              <a:buNone/>
            </a:pPr>
            <a:r>
              <a:rPr lang="en-US" dirty="0">
                <a:solidFill>
                  <a:schemeClr val="accent5"/>
                </a:solidFill>
              </a:rPr>
              <a:t>	X = 100;</a:t>
            </a:r>
          </a:p>
          <a:p>
            <a:pPr marL="45720" indent="0">
              <a:buNone/>
            </a:pPr>
            <a:r>
              <a:rPr lang="en-US" dirty="0">
                <a:solidFill>
                  <a:schemeClr val="accent5"/>
                </a:solidFill>
              </a:rPr>
              <a:t>	X – is the container.</a:t>
            </a:r>
          </a:p>
          <a:p>
            <a:pPr marL="45720" indent="0">
              <a:buNone/>
            </a:pPr>
            <a:r>
              <a:rPr lang="en-US" dirty="0">
                <a:solidFill>
                  <a:schemeClr val="accent5"/>
                </a:solidFill>
              </a:rPr>
              <a:t>	100 – is the value.</a:t>
            </a:r>
          </a:p>
          <a:p>
            <a:pPr marL="45720" indent="0">
              <a:buNone/>
            </a:pPr>
            <a:r>
              <a:rPr lang="en-US" dirty="0">
                <a:solidFill>
                  <a:schemeClr val="accent5"/>
                </a:solidFill>
              </a:rPr>
              <a:t>In java we can not directly assign value to a variable first we need to specify what type of data we assign.</a:t>
            </a:r>
          </a:p>
          <a:p>
            <a:pPr marL="45720" indent="0">
              <a:buNone/>
            </a:pPr>
            <a:r>
              <a:rPr lang="en-US" dirty="0">
                <a:solidFill>
                  <a:schemeClr val="accent5"/>
                </a:solidFill>
              </a:rPr>
              <a:t>Example:</a:t>
            </a:r>
          </a:p>
          <a:p>
            <a:pPr marL="45720" indent="0">
              <a:buNone/>
            </a:pPr>
            <a:r>
              <a:rPr lang="en-US" dirty="0">
                <a:solidFill>
                  <a:schemeClr val="accent5"/>
                </a:solidFill>
              </a:rPr>
              <a:t>Int x = 100; This means x has stored the integer value of 100.</a:t>
            </a:r>
          </a:p>
        </p:txBody>
      </p:sp>
    </p:spTree>
    <p:extLst>
      <p:ext uri="{BB962C8B-B14F-4D97-AF65-F5344CB8AC3E}">
        <p14:creationId xmlns:p14="http://schemas.microsoft.com/office/powerpoint/2010/main" val="232354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75694"/>
            <a:ext cx="10972800" cy="1050878"/>
          </a:xfrm>
        </p:spPr>
        <p:txBody>
          <a:bodyPr>
            <a:normAutofit/>
          </a:bodyPr>
          <a:lstStyle/>
          <a:p>
            <a:pPr algn="ctr"/>
            <a:r>
              <a:rPr lang="en-US" sz="4800" i="0" dirty="0">
                <a:solidFill>
                  <a:srgbClr val="222222"/>
                </a:solidFill>
                <a:effectLst/>
                <a:latin typeface="+mn-lt"/>
              </a:rPr>
              <a:t>Arrays</a:t>
            </a:r>
            <a:endParaRPr lang="en-US" sz="48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64007" y="1388046"/>
            <a:ext cx="11218393" cy="4637784"/>
          </a:xfrm>
        </p:spPr>
        <p:txBody>
          <a:bodyPr>
            <a:normAutofit fontScale="92500" lnSpcReduction="10000"/>
          </a:bodyPr>
          <a:lstStyle/>
          <a:p>
            <a:pPr marL="45720" indent="0">
              <a:buNone/>
            </a:pPr>
            <a:r>
              <a:rPr lang="en-US" dirty="0">
                <a:solidFill>
                  <a:schemeClr val="accent5"/>
                </a:solidFill>
              </a:rPr>
              <a:t>When we store data using variables, we can only store one data in that memory Allocation</a:t>
            </a:r>
            <a:r>
              <a:rPr lang="en-US" dirty="0">
                <a:solidFill>
                  <a:srgbClr val="0070C0"/>
                </a:solidFill>
              </a:rPr>
              <a:t>.</a:t>
            </a:r>
            <a:r>
              <a:rPr lang="en-US" dirty="0">
                <a:solidFill>
                  <a:schemeClr val="accent5"/>
                </a:solidFill>
              </a:rPr>
              <a:t> When ever we change the data the previous one will be deleted.</a:t>
            </a:r>
          </a:p>
          <a:p>
            <a:pPr marL="45720" indent="0">
              <a:buNone/>
            </a:pPr>
            <a:r>
              <a:rPr lang="en-US" dirty="0">
                <a:solidFill>
                  <a:schemeClr val="accent5"/>
                </a:solidFill>
              </a:rPr>
              <a:t>Ex. Int x = 100;</a:t>
            </a:r>
          </a:p>
          <a:p>
            <a:pPr marL="45720" indent="0">
              <a:buNone/>
            </a:pPr>
            <a:r>
              <a:rPr lang="en-US" dirty="0">
                <a:solidFill>
                  <a:schemeClr val="accent5"/>
                </a:solidFill>
              </a:rPr>
              <a:t>Then if we decide to change it and declare that x = 200; then 100 will be deleted and 200 is stored. As a variable can hold only one value. If we want to hold multiple values we need to create an Array. (Restriction: only the same data type)</a:t>
            </a:r>
          </a:p>
          <a:p>
            <a:pPr marL="45720" indent="0">
              <a:buNone/>
            </a:pPr>
            <a:r>
              <a:rPr lang="en-US" dirty="0">
                <a:solidFill>
                  <a:schemeClr val="accent5"/>
                </a:solidFill>
              </a:rPr>
              <a:t>Array is a collection of elements or values of the same datatype.</a:t>
            </a:r>
          </a:p>
          <a:p>
            <a:pPr marL="45720" indent="0">
              <a:buNone/>
            </a:pPr>
            <a:r>
              <a:rPr lang="en-US" dirty="0">
                <a:solidFill>
                  <a:schemeClr val="accent5"/>
                </a:solidFill>
              </a:rPr>
              <a:t>The advantage of array is we can store multiple value in a single variable.</a:t>
            </a:r>
          </a:p>
          <a:p>
            <a:pPr marL="45720" indent="0">
              <a:buNone/>
            </a:pPr>
            <a:r>
              <a:rPr lang="en-US" b="1" dirty="0">
                <a:solidFill>
                  <a:schemeClr val="accent5"/>
                </a:solidFill>
              </a:rPr>
              <a:t>Types of Arrays:-</a:t>
            </a:r>
          </a:p>
          <a:p>
            <a:r>
              <a:rPr lang="en-US" dirty="0">
                <a:solidFill>
                  <a:schemeClr val="accent5"/>
                </a:solidFill>
              </a:rPr>
              <a:t>Single dimension Array</a:t>
            </a:r>
          </a:p>
          <a:p>
            <a:r>
              <a:rPr lang="en-US" dirty="0">
                <a:solidFill>
                  <a:schemeClr val="accent5"/>
                </a:solidFill>
              </a:rPr>
              <a:t>Two-dimensional Array</a:t>
            </a:r>
          </a:p>
        </p:txBody>
      </p:sp>
    </p:spTree>
    <p:extLst>
      <p:ext uri="{BB962C8B-B14F-4D97-AF65-F5344CB8AC3E}">
        <p14:creationId xmlns:p14="http://schemas.microsoft.com/office/powerpoint/2010/main" val="3546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normAutofit fontScale="92500"/>
          </a:bodyPr>
          <a:lstStyle/>
          <a:p>
            <a:pPr marL="45720" indent="0" algn="l">
              <a:buNone/>
            </a:pPr>
            <a:r>
              <a:rPr lang="en-US" sz="2600" dirty="0">
                <a:solidFill>
                  <a:schemeClr val="accent5"/>
                </a:solidFill>
              </a:rPr>
              <a:t>Java operators are what perform some tasks on operands.</a:t>
            </a:r>
          </a:p>
          <a:p>
            <a:pPr marL="45720" indent="0" algn="l">
              <a:buNone/>
            </a:pPr>
            <a:r>
              <a:rPr lang="en-US" sz="2600" dirty="0">
                <a:solidFill>
                  <a:schemeClr val="accent5"/>
                </a:solidFill>
              </a:rPr>
              <a:t>Example: X + Y = Z; (+ sign and the = sign are operators which perform addition operations on variables X and Y.)</a:t>
            </a:r>
          </a:p>
          <a:p>
            <a:pPr marL="45720" indent="0" algn="l">
              <a:buNone/>
            </a:pPr>
            <a:r>
              <a:rPr lang="en-US" sz="2600" dirty="0">
                <a:solidFill>
                  <a:schemeClr val="accent5"/>
                </a:solidFill>
              </a:rPr>
              <a:t>There are many types of operators. But first we will show the use of basic operators they are:</a:t>
            </a:r>
          </a:p>
          <a:p>
            <a:pPr marL="45720" indent="0" algn="l">
              <a:buNone/>
            </a:pPr>
            <a:endParaRPr lang="en-US" sz="2600" dirty="0">
              <a:solidFill>
                <a:schemeClr val="accent5"/>
              </a:solidFill>
            </a:endParaRPr>
          </a:p>
          <a:p>
            <a:pPr marL="502920" indent="-457200"/>
            <a:r>
              <a:rPr lang="en-US" sz="2600" dirty="0">
                <a:solidFill>
                  <a:schemeClr val="accent5"/>
                </a:solidFill>
              </a:rPr>
              <a:t>arithmetic operators 		(+, - ,* ,/ ,%)</a:t>
            </a:r>
          </a:p>
          <a:p>
            <a:pPr marL="502920" indent="-457200"/>
            <a:r>
              <a:rPr lang="en-US" sz="2600" dirty="0">
                <a:solidFill>
                  <a:schemeClr val="accent5"/>
                </a:solidFill>
              </a:rPr>
              <a:t>assignment 				=</a:t>
            </a:r>
          </a:p>
          <a:p>
            <a:pPr marL="45720" indent="0" algn="l">
              <a:buNone/>
            </a:pPr>
            <a:endParaRPr lang="en-US" sz="2600" dirty="0">
              <a:solidFill>
                <a:schemeClr val="accent5"/>
              </a:solidFill>
            </a:endParaRPr>
          </a:p>
          <a:p>
            <a:pPr marL="45720" indent="0" algn="l">
              <a:buNone/>
            </a:pPr>
            <a:endParaRPr lang="en-US" sz="2600" dirty="0">
              <a:solidFill>
                <a:schemeClr val="accent5"/>
              </a:solidFill>
            </a:endParaRPr>
          </a:p>
          <a:p>
            <a:pPr marL="45720" indent="0" algn="l">
              <a:buNone/>
            </a:pPr>
            <a:r>
              <a:rPr lang="en-US" sz="2600" dirty="0">
                <a:solidFill>
                  <a:schemeClr val="accent5"/>
                </a:solidFill>
              </a:rPr>
              <a:t>			</a:t>
            </a:r>
          </a:p>
          <a:p>
            <a:pPr marL="45720" indent="0" algn="l">
              <a:buNone/>
            </a:pPr>
            <a:endParaRPr lang="en-US" dirty="0"/>
          </a:p>
        </p:txBody>
      </p:sp>
    </p:spTree>
    <p:extLst>
      <p:ext uri="{BB962C8B-B14F-4D97-AF65-F5344CB8AC3E}">
        <p14:creationId xmlns:p14="http://schemas.microsoft.com/office/powerpoint/2010/main" val="13150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lstStyle/>
          <a:p>
            <a:pPr marL="45720" indent="0" algn="l">
              <a:buNone/>
            </a:pPr>
            <a:r>
              <a:rPr lang="en-US" sz="2600" b="1" dirty="0">
                <a:solidFill>
                  <a:schemeClr val="accent5"/>
                </a:solidFill>
              </a:rPr>
              <a:t>The rest are: </a:t>
            </a:r>
          </a:p>
          <a:p>
            <a:pPr marL="502920" indent="-457200"/>
            <a:r>
              <a:rPr lang="en-US" sz="2600" dirty="0">
                <a:solidFill>
                  <a:schemeClr val="accent5"/>
                </a:solidFill>
              </a:rPr>
              <a:t>Relational 				(&lt;, &gt;, &gt;=, &lt;=, !=, ==)</a:t>
            </a:r>
          </a:p>
          <a:p>
            <a:pPr marL="502920" indent="-457200"/>
            <a:r>
              <a:rPr lang="en-US" sz="2600" dirty="0">
                <a:solidFill>
                  <a:schemeClr val="accent5"/>
                </a:solidFill>
              </a:rPr>
              <a:t>logical 					(&amp;&amp;, ||, !)</a:t>
            </a:r>
          </a:p>
          <a:p>
            <a:pPr marL="45720" indent="0">
              <a:buNone/>
            </a:pPr>
            <a:r>
              <a:rPr lang="en-US" sz="2600" dirty="0">
                <a:solidFill>
                  <a:schemeClr val="accent5"/>
                </a:solidFill>
              </a:rPr>
              <a:t>They are mostly used in if-else statements.</a:t>
            </a:r>
          </a:p>
          <a:p>
            <a:pPr marL="45720" indent="0">
              <a:buNone/>
            </a:pPr>
            <a:endParaRPr lang="en-US" sz="2600" dirty="0">
              <a:solidFill>
                <a:schemeClr val="accent5"/>
              </a:solidFill>
            </a:endParaRPr>
          </a:p>
          <a:p>
            <a:pPr marL="502920" indent="-457200"/>
            <a:r>
              <a:rPr lang="en-US" sz="2600" dirty="0">
                <a:solidFill>
                  <a:schemeClr val="accent5"/>
                </a:solidFill>
              </a:rPr>
              <a:t>increment and decrement		(++, --)</a:t>
            </a:r>
          </a:p>
          <a:p>
            <a:pPr marL="45720" indent="0">
              <a:buNone/>
            </a:pPr>
            <a:r>
              <a:rPr lang="en-US" sz="2600" dirty="0">
                <a:solidFill>
                  <a:schemeClr val="accent5"/>
                </a:solidFill>
              </a:rPr>
              <a:t>They are mostly used in loops</a:t>
            </a:r>
          </a:p>
          <a:p>
            <a:pPr marL="45720" indent="0">
              <a:buNone/>
            </a:pPr>
            <a:endParaRPr lang="en-US" sz="2600" dirty="0">
              <a:solidFill>
                <a:schemeClr val="accent5"/>
              </a:solidFill>
            </a:endParaRPr>
          </a:p>
          <a:p>
            <a:pPr marL="45720" indent="0">
              <a:buNone/>
            </a:pPr>
            <a:r>
              <a:rPr lang="en-US" sz="2600" dirty="0">
                <a:solidFill>
                  <a:schemeClr val="accent5"/>
                </a:solidFill>
              </a:rPr>
              <a:t>All of them are used in control statements which we will discuss shortly</a:t>
            </a:r>
          </a:p>
        </p:txBody>
      </p:sp>
    </p:spTree>
    <p:extLst>
      <p:ext uri="{BB962C8B-B14F-4D97-AF65-F5344CB8AC3E}">
        <p14:creationId xmlns:p14="http://schemas.microsoft.com/office/powerpoint/2010/main" val="26189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539430" y="355234"/>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39430" y="1532771"/>
            <a:ext cx="11065716" cy="4657520"/>
          </a:xfrm>
        </p:spPr>
        <p:txBody>
          <a:bodyPr>
            <a:normAutofit fontScale="70000" lnSpcReduction="20000"/>
          </a:bodyPr>
          <a:lstStyle/>
          <a:p>
            <a:pPr marL="0" indent="0" algn="l">
              <a:buNone/>
            </a:pPr>
            <a:r>
              <a:rPr lang="en-US" dirty="0">
                <a:solidFill>
                  <a:schemeClr val="accent5"/>
                </a:solidFill>
              </a:rPr>
              <a:t>In java execution of  program is performed from top to bottom due to this control statements enable us to execute anywhere we want in the program based on certain conditions.</a:t>
            </a:r>
          </a:p>
          <a:p>
            <a:pPr marL="45720" indent="0" algn="l">
              <a:buNone/>
            </a:pPr>
            <a:r>
              <a:rPr lang="en-US" b="1" dirty="0">
                <a:solidFill>
                  <a:schemeClr val="accent5"/>
                </a:solidFill>
              </a:rPr>
              <a:t>TYPES OF CONTROL STATEMENTS</a:t>
            </a:r>
          </a:p>
          <a:p>
            <a:pPr marL="45720" indent="0">
              <a:buNone/>
            </a:pPr>
            <a:r>
              <a:rPr lang="en-US" dirty="0">
                <a:solidFill>
                  <a:schemeClr val="accent5"/>
                </a:solidFill>
              </a:rPr>
              <a:t>Conditional statements: whenever we want to execute part of program based on certain conditions. </a:t>
            </a:r>
          </a:p>
          <a:p>
            <a:pPr marL="45720" indent="0">
              <a:buNone/>
            </a:pPr>
            <a:r>
              <a:rPr lang="en-US" dirty="0">
                <a:solidFill>
                  <a:schemeClr val="accent5"/>
                </a:solidFill>
              </a:rPr>
              <a:t>Types of conditional statements:</a:t>
            </a:r>
          </a:p>
          <a:p>
            <a:pPr lvl="2">
              <a:buFont typeface="Courier New" panose="02070309020205020404" pitchFamily="49" charset="0"/>
              <a:buChar char="o"/>
            </a:pPr>
            <a:r>
              <a:rPr lang="en-US" dirty="0">
                <a:solidFill>
                  <a:schemeClr val="accent5"/>
                </a:solidFill>
              </a:rPr>
              <a:t>If, if else, switch</a:t>
            </a:r>
          </a:p>
          <a:p>
            <a:pPr marL="685800" lvl="2" indent="0">
              <a:buNone/>
            </a:pPr>
            <a:r>
              <a:rPr lang="en-US" dirty="0">
                <a:solidFill>
                  <a:schemeClr val="accent5"/>
                </a:solidFill>
              </a:rPr>
              <a:t>Syntax:- if(condition)</a:t>
            </a:r>
          </a:p>
          <a:p>
            <a:pPr marL="685800" lvl="2" indent="0">
              <a:buNone/>
            </a:pPr>
            <a:r>
              <a:rPr lang="en-US" dirty="0">
                <a:solidFill>
                  <a:schemeClr val="accent5"/>
                </a:solidFill>
              </a:rPr>
              <a:t>{</a:t>
            </a:r>
          </a:p>
          <a:p>
            <a:pPr marL="685800" lvl="2" indent="0">
              <a:buNone/>
            </a:pPr>
            <a:r>
              <a:rPr lang="en-US" dirty="0">
                <a:solidFill>
                  <a:schemeClr val="accent5"/>
                </a:solidFill>
              </a:rPr>
              <a:t>Statements;</a:t>
            </a:r>
          </a:p>
          <a:p>
            <a:pPr marL="685800" lvl="2" indent="0">
              <a:buNone/>
            </a:pPr>
            <a:r>
              <a:rPr lang="en-US" dirty="0">
                <a:solidFill>
                  <a:schemeClr val="accent5"/>
                </a:solidFill>
              </a:rPr>
              <a:t>}</a:t>
            </a:r>
          </a:p>
          <a:p>
            <a:pPr marL="685800" lvl="2" indent="0">
              <a:buNone/>
            </a:pPr>
            <a:r>
              <a:rPr lang="en-US" dirty="0">
                <a:solidFill>
                  <a:schemeClr val="accent5"/>
                </a:solidFill>
              </a:rPr>
              <a:t>Syntax:- switch(variable)</a:t>
            </a:r>
          </a:p>
          <a:p>
            <a:pPr marL="685800" lvl="2" indent="0">
              <a:buNone/>
            </a:pPr>
            <a:r>
              <a:rPr lang="en-US" dirty="0">
                <a:solidFill>
                  <a:schemeClr val="accent5"/>
                </a:solidFill>
              </a:rPr>
              <a:t>{</a:t>
            </a:r>
          </a:p>
          <a:p>
            <a:pPr marL="685800" lvl="2" indent="0">
              <a:buNone/>
            </a:pPr>
            <a:r>
              <a:rPr lang="en-US" dirty="0">
                <a:solidFill>
                  <a:schemeClr val="accent5"/>
                </a:solidFill>
              </a:rPr>
              <a:t>case value 1: statements;</a:t>
            </a:r>
          </a:p>
          <a:p>
            <a:pPr marL="685800" lvl="2" indent="0">
              <a:buNone/>
            </a:pPr>
            <a:r>
              <a:rPr lang="en-US" dirty="0">
                <a:solidFill>
                  <a:schemeClr val="accent5"/>
                </a:solidFill>
              </a:rPr>
              <a:t>		break;</a:t>
            </a:r>
          </a:p>
          <a:p>
            <a:pPr marL="685800" lvl="2" indent="0">
              <a:buNone/>
            </a:pPr>
            <a:r>
              <a:rPr lang="en-US" dirty="0">
                <a:solidFill>
                  <a:schemeClr val="accent5"/>
                </a:solidFill>
              </a:rPr>
              <a:t>case value 2: statements;</a:t>
            </a:r>
          </a:p>
          <a:p>
            <a:pPr marL="685800" lvl="2" indent="0">
              <a:buNone/>
            </a:pPr>
            <a:r>
              <a:rPr lang="en-US" dirty="0">
                <a:solidFill>
                  <a:schemeClr val="accent5"/>
                </a:solidFill>
              </a:rPr>
              <a:t>		break;</a:t>
            </a:r>
          </a:p>
          <a:p>
            <a:pPr marL="685800" lvl="2" indent="0">
              <a:buNone/>
            </a:pPr>
            <a:r>
              <a:rPr lang="en-US" dirty="0">
                <a:solidFill>
                  <a:schemeClr val="accent5"/>
                </a:solidFill>
              </a:rPr>
              <a:t>}</a:t>
            </a:r>
          </a:p>
          <a:p>
            <a:pPr lvl="2">
              <a:buFont typeface="Courier New" panose="02070309020205020404" pitchFamily="49" charset="0"/>
              <a:buChar char="o"/>
            </a:pPr>
            <a:r>
              <a:rPr lang="en-US" dirty="0">
                <a:solidFill>
                  <a:schemeClr val="accent5"/>
                </a:solidFill>
              </a:rPr>
              <a:t>While , do---while, for</a:t>
            </a:r>
          </a:p>
          <a:p>
            <a:pPr lvl="2">
              <a:buFont typeface="Courier New" panose="02070309020205020404" pitchFamily="49" charset="0"/>
              <a:buChar char="o"/>
            </a:pPr>
            <a:r>
              <a:rPr lang="en-US" dirty="0">
                <a:solidFill>
                  <a:schemeClr val="accent5"/>
                </a:solidFill>
              </a:rPr>
              <a:t>Break, continue.</a:t>
            </a:r>
          </a:p>
        </p:txBody>
      </p:sp>
    </p:spTree>
    <p:extLst>
      <p:ext uri="{BB962C8B-B14F-4D97-AF65-F5344CB8AC3E}">
        <p14:creationId xmlns:p14="http://schemas.microsoft.com/office/powerpoint/2010/main" val="10927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04952"/>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55235" y="1394623"/>
            <a:ext cx="11637219" cy="4808823"/>
          </a:xfrm>
        </p:spPr>
        <p:txBody>
          <a:bodyPr>
            <a:normAutofit fontScale="47500" lnSpcReduction="20000"/>
          </a:bodyPr>
          <a:lstStyle/>
          <a:p>
            <a:pPr marL="45720" indent="0">
              <a:buNone/>
            </a:pPr>
            <a:r>
              <a:rPr lang="en-US" sz="3400" b="1" dirty="0">
                <a:solidFill>
                  <a:schemeClr val="accent5"/>
                </a:solidFill>
              </a:rPr>
              <a:t>Loop statements</a:t>
            </a:r>
            <a:r>
              <a:rPr lang="en-US" sz="3400" dirty="0">
                <a:solidFill>
                  <a:schemeClr val="accent5"/>
                </a:solidFill>
              </a:rPr>
              <a:t>: To execute a group of statements repeatedly.</a:t>
            </a:r>
          </a:p>
          <a:p>
            <a:pPr marL="45720" indent="0">
              <a:buNone/>
            </a:pPr>
            <a:r>
              <a:rPr lang="en-US" sz="3400" dirty="0">
                <a:solidFill>
                  <a:schemeClr val="accent5"/>
                </a:solidFill>
              </a:rPr>
              <a:t>When we write a code if certain number of statements are repeated instead of writing it again and again, we use loop.</a:t>
            </a:r>
          </a:p>
          <a:p>
            <a:pPr marL="45720" indent="0">
              <a:buNone/>
            </a:pPr>
            <a:endParaRPr lang="en-US" sz="3400" b="1" dirty="0">
              <a:solidFill>
                <a:schemeClr val="accent5"/>
              </a:solidFill>
            </a:endParaRPr>
          </a:p>
          <a:p>
            <a:pPr marL="45720" indent="0">
              <a:buNone/>
            </a:pPr>
            <a:r>
              <a:rPr lang="en-US" sz="3400" b="1" dirty="0">
                <a:solidFill>
                  <a:schemeClr val="accent5"/>
                </a:solidFill>
              </a:rPr>
              <a:t>There are 4 different types of looping statements</a:t>
            </a:r>
          </a:p>
          <a:p>
            <a:pPr marL="45720" indent="0">
              <a:buNone/>
            </a:pPr>
            <a:r>
              <a:rPr lang="en-US" sz="3400" b="1" dirty="0">
                <a:solidFill>
                  <a:schemeClr val="accent5"/>
                </a:solidFill>
              </a:rPr>
              <a:t>while loop - While a condition is true and ONLY while the condition is true, loop/continue looping</a:t>
            </a:r>
          </a:p>
          <a:p>
            <a:pPr marL="45720" indent="0">
              <a:buNone/>
            </a:pPr>
            <a:r>
              <a:rPr lang="en-US" sz="3400" dirty="0">
                <a:solidFill>
                  <a:schemeClr val="accent5"/>
                </a:solidFill>
              </a:rPr>
              <a:t>Syntax: while(condition){</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r>
              <a:rPr lang="en-US" sz="3400" b="1" dirty="0">
                <a:solidFill>
                  <a:schemeClr val="accent5"/>
                </a:solidFill>
              </a:rPr>
              <a:t>	do while loop - Executes the loop first ALWAYS, and then checks the condition to see if it should continue looping</a:t>
            </a:r>
          </a:p>
          <a:p>
            <a:pPr marL="45720" indent="0">
              <a:buNone/>
            </a:pPr>
            <a:r>
              <a:rPr lang="en-US" sz="3400" dirty="0">
                <a:solidFill>
                  <a:schemeClr val="accent5"/>
                </a:solidFill>
              </a:rPr>
              <a:t>		Syntax:  do{</a:t>
            </a:r>
          </a:p>
          <a:p>
            <a:pPr marL="45720" indent="0">
              <a:buNone/>
            </a:pPr>
            <a:r>
              <a:rPr lang="en-US" sz="3400" dirty="0">
                <a:solidFill>
                  <a:schemeClr val="accent5"/>
                </a:solidFill>
              </a:rPr>
              <a:t>			statements;</a:t>
            </a:r>
          </a:p>
          <a:p>
            <a:pPr marL="45720" indent="0">
              <a:buNone/>
            </a:pPr>
            <a:r>
              <a:rPr lang="en-US" sz="3400" dirty="0">
                <a:solidFill>
                  <a:schemeClr val="accent5"/>
                </a:solidFill>
              </a:rPr>
              <a:t>			} while (condition);</a:t>
            </a:r>
          </a:p>
          <a:p>
            <a:pPr marL="45720" indent="0">
              <a:buNone/>
            </a:pPr>
            <a:r>
              <a:rPr lang="en-US" sz="3400" b="1" dirty="0">
                <a:solidFill>
                  <a:schemeClr val="accent5"/>
                </a:solidFill>
              </a:rPr>
              <a:t>				for loop - Used when we know EXACTLY how many iterations we need to loop</a:t>
            </a:r>
          </a:p>
          <a:p>
            <a:pPr marL="45720" indent="0">
              <a:buNone/>
            </a:pPr>
            <a:r>
              <a:rPr lang="en-US" sz="3400" dirty="0">
                <a:solidFill>
                  <a:schemeClr val="accent5"/>
                </a:solidFill>
              </a:rPr>
              <a:t>					Syntax: for(initialization; condition; Inc/dec){</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endParaRPr lang="en-US" dirty="0"/>
          </a:p>
        </p:txBody>
      </p:sp>
    </p:spTree>
    <p:extLst>
      <p:ext uri="{BB962C8B-B14F-4D97-AF65-F5344CB8AC3E}">
        <p14:creationId xmlns:p14="http://schemas.microsoft.com/office/powerpoint/2010/main" val="30844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746250" y="136713"/>
            <a:ext cx="10972800" cy="1050878"/>
          </a:xfrm>
        </p:spPr>
        <p:txBody>
          <a:bodyPr>
            <a:normAutofit/>
          </a:bodyPr>
          <a:lstStyle/>
          <a:p>
            <a:pPr algn="ctr"/>
            <a:r>
              <a:rPr lang="en-US" sz="3200" dirty="0">
                <a:solidFill>
                  <a:srgbClr val="222222"/>
                </a:solidFill>
                <a:effectLst/>
                <a:latin typeface="+mn-lt"/>
              </a:rPr>
              <a:t>Operations On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t>
            </a:r>
            <a:r>
              <a:rPr lang="en-US" sz="3200" dirty="0">
                <a:solidFill>
                  <a:srgbClr val="222222"/>
                </a:solidFill>
                <a:latin typeface="+mn-lt"/>
              </a:rPr>
              <a:t>A</a:t>
            </a:r>
            <a:r>
              <a:rPr lang="en-US" sz="3200" dirty="0">
                <a:solidFill>
                  <a:srgbClr val="222222"/>
                </a:solidFill>
                <a:effectLst/>
                <a:latin typeface="+mn-lt"/>
              </a:rPr>
              <a:t>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54658" y="1394625"/>
            <a:ext cx="11036514" cy="4486480"/>
          </a:xfrm>
        </p:spPr>
        <p:txBody>
          <a:bodyPr>
            <a:normAutofit fontScale="70000" lnSpcReduction="20000"/>
          </a:bodyPr>
          <a:lstStyle/>
          <a:p>
            <a:pPr marL="0" indent="0">
              <a:buNone/>
            </a:pPr>
            <a:r>
              <a:rPr lang="en-US" dirty="0">
                <a:solidFill>
                  <a:schemeClr val="accent5"/>
                </a:solidFill>
              </a:rPr>
              <a:t>Declare an array</a:t>
            </a:r>
          </a:p>
          <a:p>
            <a:pPr marL="0" indent="0">
              <a:buNone/>
            </a:pPr>
            <a:r>
              <a:rPr lang="en-US" dirty="0">
                <a:solidFill>
                  <a:schemeClr val="accent5"/>
                </a:solidFill>
              </a:rPr>
              <a:t>Int[] a= new int [5];</a:t>
            </a:r>
          </a:p>
          <a:p>
            <a:pPr marL="0" indent="0">
              <a:buNone/>
            </a:pPr>
            <a:r>
              <a:rPr lang="en-US" dirty="0">
                <a:solidFill>
                  <a:schemeClr val="accent5"/>
                </a:solidFill>
              </a:rPr>
              <a:t>Index is the location of the data in array, index starts from 0;</a:t>
            </a:r>
          </a:p>
          <a:p>
            <a:pPr marL="0" indent="0">
              <a:buNone/>
            </a:pPr>
            <a:r>
              <a:rPr lang="en-US" dirty="0">
                <a:solidFill>
                  <a:schemeClr val="accent5"/>
                </a:solidFill>
              </a:rPr>
              <a:t>To access data in the array we need to mention array name and index.</a:t>
            </a:r>
          </a:p>
          <a:p>
            <a:pPr marL="0" indent="0">
              <a:buNone/>
            </a:pPr>
            <a:r>
              <a:rPr lang="en-US" dirty="0">
                <a:solidFill>
                  <a:schemeClr val="accent5"/>
                </a:solidFill>
              </a:rPr>
              <a:t>Int[] myArray;</a:t>
            </a:r>
          </a:p>
          <a:p>
            <a:pPr marL="0" indent="0">
              <a:buNone/>
            </a:pPr>
            <a:r>
              <a:rPr lang="en-US" dirty="0">
                <a:solidFill>
                  <a:schemeClr val="accent5"/>
                </a:solidFill>
              </a:rPr>
              <a:t>myArray = int [3];</a:t>
            </a:r>
          </a:p>
          <a:p>
            <a:pPr marL="45720" indent="0">
              <a:buNone/>
            </a:pPr>
            <a:r>
              <a:rPr lang="en-US" dirty="0">
                <a:solidFill>
                  <a:schemeClr val="accent5"/>
                </a:solidFill>
              </a:rPr>
              <a:t>	int a[0]=100;</a:t>
            </a:r>
          </a:p>
          <a:p>
            <a:pPr marL="45720" indent="0">
              <a:buNone/>
            </a:pPr>
            <a:r>
              <a:rPr lang="en-US" dirty="0">
                <a:solidFill>
                  <a:schemeClr val="accent5"/>
                </a:solidFill>
              </a:rPr>
              <a:t>	int a[1]=200;</a:t>
            </a:r>
          </a:p>
          <a:p>
            <a:pPr marL="45720" indent="0">
              <a:buNone/>
            </a:pPr>
            <a:r>
              <a:rPr lang="en-US" dirty="0">
                <a:solidFill>
                  <a:schemeClr val="accent5"/>
                </a:solidFill>
              </a:rPr>
              <a:t>	int a[2]=300;</a:t>
            </a:r>
          </a:p>
          <a:p>
            <a:pPr marL="45720" indent="0">
              <a:buNone/>
            </a:pPr>
            <a:r>
              <a:rPr lang="en-US" dirty="0">
                <a:solidFill>
                  <a:schemeClr val="accent5"/>
                </a:solidFill>
              </a:rPr>
              <a:t>int[] a = {100,200,300}; </a:t>
            </a:r>
          </a:p>
          <a:p>
            <a:r>
              <a:rPr lang="en-US" dirty="0">
                <a:solidFill>
                  <a:schemeClr val="accent5"/>
                </a:solidFill>
              </a:rPr>
              <a:t>Find size of an array.</a:t>
            </a:r>
          </a:p>
          <a:p>
            <a:pPr marL="45720" indent="0">
              <a:buNone/>
            </a:pPr>
            <a:r>
              <a:rPr lang="en-US" dirty="0">
                <a:solidFill>
                  <a:schemeClr val="accent5"/>
                </a:solidFill>
              </a:rPr>
              <a:t>	myArray.length;</a:t>
            </a:r>
          </a:p>
          <a:p>
            <a:pPr marL="45720" indent="0">
              <a:buNone/>
            </a:pPr>
            <a:r>
              <a:rPr lang="en-US" dirty="0">
                <a:solidFill>
                  <a:schemeClr val="accent5"/>
                </a:solidFill>
              </a:rPr>
              <a:t>	System.out.println(myArray.length()); the output will be array length (3);</a:t>
            </a:r>
          </a:p>
        </p:txBody>
      </p:sp>
    </p:spTree>
    <p:extLst>
      <p:ext uri="{BB962C8B-B14F-4D97-AF65-F5344CB8AC3E}">
        <p14:creationId xmlns:p14="http://schemas.microsoft.com/office/powerpoint/2010/main" val="37620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2C8-640A-4C80-B484-BEB3AEEE1A8D}"/>
              </a:ext>
            </a:extLst>
          </p:cNvPr>
          <p:cNvSpPr>
            <a:spLocks noGrp="1"/>
          </p:cNvSpPr>
          <p:nvPr>
            <p:ph type="title"/>
          </p:nvPr>
        </p:nvSpPr>
        <p:spPr>
          <a:xfrm>
            <a:off x="1219200" y="235324"/>
            <a:ext cx="9601200" cy="1143000"/>
          </a:xfrm>
        </p:spPr>
        <p:txBody>
          <a:bodyPr>
            <a:normAutofit/>
          </a:bodyPr>
          <a:lstStyle/>
          <a:p>
            <a:pPr algn="ctr"/>
            <a:r>
              <a:rPr lang="en-US" sz="4000" dirty="0"/>
              <a:t>Objectives</a:t>
            </a:r>
          </a:p>
        </p:txBody>
      </p:sp>
      <p:sp>
        <p:nvSpPr>
          <p:cNvPr id="3" name="Content Placeholder 2">
            <a:extLst>
              <a:ext uri="{FF2B5EF4-FFF2-40B4-BE49-F238E27FC236}">
                <a16:creationId xmlns:a16="http://schemas.microsoft.com/office/drawing/2014/main" id="{7F6E84E8-F19F-4156-8A66-BF5262875CD8}"/>
              </a:ext>
            </a:extLst>
          </p:cNvPr>
          <p:cNvSpPr>
            <a:spLocks noGrp="1"/>
          </p:cNvSpPr>
          <p:nvPr>
            <p:ph sz="half" idx="1"/>
          </p:nvPr>
        </p:nvSpPr>
        <p:spPr>
          <a:xfrm>
            <a:off x="12954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Introduction to java</a:t>
            </a:r>
          </a:p>
          <a:p>
            <a:pPr>
              <a:buFont typeface="Wingdings" panose="05000000000000000000" pitchFamily="2" charset="2"/>
              <a:buChar char="Ø"/>
            </a:pPr>
            <a:r>
              <a:rPr lang="en-US" sz="2400" b="1" dirty="0">
                <a:solidFill>
                  <a:schemeClr val="accent5"/>
                </a:solidFill>
              </a:rPr>
              <a:t>Java installation</a:t>
            </a:r>
          </a:p>
          <a:p>
            <a:pPr>
              <a:buFont typeface="Wingdings" panose="05000000000000000000" pitchFamily="2" charset="2"/>
              <a:buChar char="Ø"/>
            </a:pPr>
            <a:r>
              <a:rPr lang="en-US" sz="2400" b="1" dirty="0">
                <a:solidFill>
                  <a:schemeClr val="accent5"/>
                </a:solidFill>
              </a:rPr>
              <a:t>Two important features of java</a:t>
            </a:r>
          </a:p>
          <a:p>
            <a:pPr>
              <a:buFont typeface="Wingdings" panose="05000000000000000000" pitchFamily="2" charset="2"/>
              <a:buChar char="Ø"/>
            </a:pPr>
            <a:r>
              <a:rPr lang="en-US" sz="2400" b="1" dirty="0">
                <a:solidFill>
                  <a:schemeClr val="accent5"/>
                </a:solidFill>
              </a:rPr>
              <a:t>Creating java project</a:t>
            </a:r>
          </a:p>
          <a:p>
            <a:pPr>
              <a:buFont typeface="Wingdings" panose="05000000000000000000" pitchFamily="2" charset="2"/>
              <a:buChar char="Ø"/>
            </a:pPr>
            <a:r>
              <a:rPr lang="en-US" sz="2400" b="1" dirty="0">
                <a:solidFill>
                  <a:schemeClr val="accent5"/>
                </a:solidFill>
              </a:rPr>
              <a:t>Creating java class</a:t>
            </a:r>
          </a:p>
          <a:p>
            <a:pPr>
              <a:buFont typeface="Wingdings" panose="05000000000000000000" pitchFamily="2" charset="2"/>
              <a:buChar char="Ø"/>
            </a:pPr>
            <a:r>
              <a:rPr lang="en-US" sz="2400" b="1" dirty="0">
                <a:solidFill>
                  <a:schemeClr val="accent5"/>
                </a:solidFill>
              </a:rPr>
              <a:t>Java variables</a:t>
            </a:r>
          </a:p>
          <a:p>
            <a:pPr>
              <a:buFont typeface="Wingdings" panose="05000000000000000000" pitchFamily="2" charset="2"/>
              <a:buChar char="Ø"/>
            </a:pPr>
            <a:r>
              <a:rPr lang="en-US" sz="2400" b="1" dirty="0">
                <a:solidFill>
                  <a:schemeClr val="accent5"/>
                </a:solidFill>
              </a:rPr>
              <a:t>Java data types</a:t>
            </a:r>
          </a:p>
          <a:p>
            <a:pPr>
              <a:buFont typeface="Wingdings" panose="05000000000000000000" pitchFamily="2" charset="2"/>
              <a:buChar char="Ø"/>
            </a:pPr>
            <a:r>
              <a:rPr lang="en-US" sz="2400" b="1" dirty="0">
                <a:solidFill>
                  <a:schemeClr val="accent5"/>
                </a:solidFill>
              </a:rPr>
              <a:t>Java operator</a:t>
            </a:r>
          </a:p>
          <a:p>
            <a:pPr>
              <a:buFont typeface="Wingdings" panose="05000000000000000000" pitchFamily="2" charset="2"/>
              <a:buChar char="Ø"/>
            </a:pPr>
            <a:r>
              <a:rPr lang="en-US" sz="2400" b="1" dirty="0">
                <a:solidFill>
                  <a:schemeClr val="accent5"/>
                </a:solidFill>
              </a:rPr>
              <a:t>Control statements</a:t>
            </a:r>
          </a:p>
          <a:p>
            <a:pPr>
              <a:buFont typeface="Wingdings" panose="05000000000000000000" pitchFamily="2" charset="2"/>
              <a:buChar char="Ø"/>
            </a:pPr>
            <a:r>
              <a:rPr lang="en-US" sz="2400" b="1" dirty="0">
                <a:solidFill>
                  <a:schemeClr val="accent5"/>
                </a:solidFill>
              </a:rPr>
              <a:t>Arrays </a:t>
            </a:r>
          </a:p>
          <a:p>
            <a:pPr marL="45720" indent="0">
              <a:buNone/>
            </a:pPr>
            <a:endParaRPr lang="en-US" dirty="0"/>
          </a:p>
          <a:p>
            <a:endParaRPr lang="en-US" dirty="0"/>
          </a:p>
        </p:txBody>
      </p:sp>
      <p:sp>
        <p:nvSpPr>
          <p:cNvPr id="4" name="Content Placeholder 3">
            <a:extLst>
              <a:ext uri="{FF2B5EF4-FFF2-40B4-BE49-F238E27FC236}">
                <a16:creationId xmlns:a16="http://schemas.microsoft.com/office/drawing/2014/main" id="{5FFFB35B-D4CB-4F80-9F74-EB30CD22378B}"/>
              </a:ext>
            </a:extLst>
          </p:cNvPr>
          <p:cNvSpPr>
            <a:spLocks noGrp="1"/>
          </p:cNvSpPr>
          <p:nvPr>
            <p:ph sz="half" idx="2"/>
          </p:nvPr>
        </p:nvSpPr>
        <p:spPr>
          <a:xfrm>
            <a:off x="61722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Object oriented programming</a:t>
            </a:r>
          </a:p>
          <a:p>
            <a:pPr>
              <a:buFont typeface="Wingdings" panose="05000000000000000000" pitchFamily="2" charset="2"/>
              <a:buChar char="Ø"/>
            </a:pPr>
            <a:r>
              <a:rPr lang="en-US" sz="2400" b="1" dirty="0">
                <a:solidFill>
                  <a:schemeClr val="accent5"/>
                </a:solidFill>
              </a:rPr>
              <a:t>Class</a:t>
            </a:r>
          </a:p>
          <a:p>
            <a:pPr>
              <a:buFont typeface="Wingdings" panose="05000000000000000000" pitchFamily="2" charset="2"/>
              <a:buChar char="Ø"/>
            </a:pPr>
            <a:r>
              <a:rPr lang="en-US" sz="2400" b="1" dirty="0">
                <a:solidFill>
                  <a:schemeClr val="accent5"/>
                </a:solidFill>
              </a:rPr>
              <a:t>Object</a:t>
            </a:r>
          </a:p>
          <a:p>
            <a:pPr>
              <a:buFont typeface="Wingdings" panose="05000000000000000000" pitchFamily="2" charset="2"/>
              <a:buChar char="Ø"/>
            </a:pPr>
            <a:r>
              <a:rPr lang="en-US" sz="2400" b="1" dirty="0">
                <a:solidFill>
                  <a:schemeClr val="accent5"/>
                </a:solidFill>
              </a:rPr>
              <a:t>Inheritance</a:t>
            </a:r>
          </a:p>
          <a:p>
            <a:pPr>
              <a:buFont typeface="Wingdings" panose="05000000000000000000" pitchFamily="2" charset="2"/>
              <a:buChar char="Ø"/>
            </a:pPr>
            <a:r>
              <a:rPr lang="en-US" sz="2400" b="1" dirty="0">
                <a:solidFill>
                  <a:schemeClr val="accent5"/>
                </a:solidFill>
              </a:rPr>
              <a:t>Polymorphism</a:t>
            </a:r>
          </a:p>
          <a:p>
            <a:pPr>
              <a:buFont typeface="Wingdings" panose="05000000000000000000" pitchFamily="2" charset="2"/>
              <a:buChar char="Ø"/>
            </a:pPr>
            <a:r>
              <a:rPr lang="en-US" sz="2400" b="1" dirty="0">
                <a:solidFill>
                  <a:schemeClr val="accent5"/>
                </a:solidFill>
              </a:rPr>
              <a:t>Abstraction</a:t>
            </a:r>
          </a:p>
          <a:p>
            <a:pPr>
              <a:buFont typeface="Wingdings" panose="05000000000000000000" pitchFamily="2" charset="2"/>
              <a:buChar char="Ø"/>
            </a:pPr>
            <a:r>
              <a:rPr lang="en-US" sz="2400" b="1" dirty="0">
                <a:solidFill>
                  <a:schemeClr val="accent5"/>
                </a:solidFill>
              </a:rPr>
              <a:t>Encapsulation</a:t>
            </a:r>
          </a:p>
          <a:p>
            <a:pPr>
              <a:buFont typeface="Wingdings" panose="05000000000000000000" pitchFamily="2" charset="2"/>
              <a:buChar char="Ø"/>
            </a:pPr>
            <a:r>
              <a:rPr lang="en-US" sz="2400" b="1" dirty="0">
                <a:solidFill>
                  <a:schemeClr val="accent5"/>
                </a:solidFill>
              </a:rPr>
              <a:t>Types of java variables</a:t>
            </a:r>
          </a:p>
          <a:p>
            <a:pPr>
              <a:buFont typeface="Wingdings" panose="05000000000000000000" pitchFamily="2" charset="2"/>
              <a:buChar char="Ø"/>
            </a:pPr>
            <a:r>
              <a:rPr lang="en-US" sz="2400" b="1" dirty="0">
                <a:solidFill>
                  <a:schemeClr val="accent5"/>
                </a:solidFill>
              </a:rPr>
              <a:t>Java interface</a:t>
            </a:r>
          </a:p>
          <a:p>
            <a:endParaRPr lang="en-US" dirty="0"/>
          </a:p>
        </p:txBody>
      </p:sp>
    </p:spTree>
    <p:extLst>
      <p:ext uri="{BB962C8B-B14F-4D97-AF65-F5344CB8AC3E}">
        <p14:creationId xmlns:p14="http://schemas.microsoft.com/office/powerpoint/2010/main" val="53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347223"/>
            <a:ext cx="10972800" cy="1050878"/>
          </a:xfrm>
        </p:spPr>
        <p:txBody>
          <a:bodyPr>
            <a:normAutofit/>
          </a:bodyPr>
          <a:lstStyle/>
          <a:p>
            <a:pPr algn="ctr"/>
            <a:r>
              <a:rPr lang="en-US" sz="3200" dirty="0">
                <a:solidFill>
                  <a:srgbClr val="222222"/>
                </a:solidFill>
                <a:effectLst/>
                <a:latin typeface="+mn-lt"/>
              </a:rPr>
              <a:t>Operations </a:t>
            </a:r>
            <a:r>
              <a:rPr lang="en-US" sz="3200" dirty="0">
                <a:solidFill>
                  <a:srgbClr val="222222"/>
                </a:solidFill>
                <a:latin typeface="+mn-lt"/>
              </a:rPr>
              <a:t>O</a:t>
            </a:r>
            <a:r>
              <a:rPr lang="en-US" sz="3200" dirty="0">
                <a:solidFill>
                  <a:srgbClr val="222222"/>
                </a:solidFill>
                <a:effectLst/>
                <a:latin typeface="+mn-lt"/>
              </a:rPr>
              <a:t>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1344885" y="1593621"/>
            <a:ext cx="9377935" cy="3670757"/>
          </a:xfrm>
        </p:spPr>
        <p:txBody>
          <a:bodyPr>
            <a:normAutofit/>
          </a:bodyPr>
          <a:lstStyle/>
          <a:p>
            <a:pPr marL="0" indent="0">
              <a:buNone/>
            </a:pPr>
            <a:r>
              <a:rPr lang="en-US" sz="2400" dirty="0">
                <a:solidFill>
                  <a:schemeClr val="accent5"/>
                </a:solidFill>
              </a:rPr>
              <a:t>Read single value from array</a:t>
            </a:r>
          </a:p>
          <a:p>
            <a:pPr marL="0" indent="0">
              <a:buNone/>
            </a:pPr>
            <a:r>
              <a:rPr lang="en-US" sz="2400" dirty="0">
                <a:solidFill>
                  <a:schemeClr val="accent5"/>
                </a:solidFill>
              </a:rPr>
              <a:t>- Example:  myArray[0] = 10;</a:t>
            </a:r>
          </a:p>
          <a:p>
            <a:pPr marL="0" indent="0">
              <a:buNone/>
            </a:pPr>
            <a:r>
              <a:rPr lang="en-US" sz="2400" dirty="0">
                <a:solidFill>
                  <a:schemeClr val="accent5"/>
                </a:solidFill>
              </a:rPr>
              <a:t>Read multiple value from array</a:t>
            </a:r>
          </a:p>
          <a:p>
            <a:pPr marL="0" indent="0">
              <a:buNone/>
            </a:pPr>
            <a:r>
              <a:rPr lang="en-US" sz="2400" dirty="0">
                <a:solidFill>
                  <a:schemeClr val="accent5"/>
                </a:solidFill>
              </a:rPr>
              <a:t>To read multiple value from array we need a looping statement.</a:t>
            </a:r>
          </a:p>
          <a:p>
            <a:pPr marL="365760" lvl="1" indent="0">
              <a:buNone/>
            </a:pPr>
            <a:r>
              <a:rPr lang="en-US" dirty="0">
                <a:solidFill>
                  <a:schemeClr val="accent5"/>
                </a:solidFill>
              </a:rPr>
              <a:t>for(I = 0; I &lt; myArray.length(); i++)</a:t>
            </a:r>
          </a:p>
          <a:p>
            <a:pPr marL="365760" lvl="1" indent="0">
              <a:buNone/>
            </a:pPr>
            <a:r>
              <a:rPr lang="en-US" dirty="0">
                <a:solidFill>
                  <a:schemeClr val="accent5"/>
                </a:solidFill>
              </a:rPr>
              <a:t>{</a:t>
            </a:r>
          </a:p>
          <a:p>
            <a:pPr marL="365760" lvl="1" indent="0">
              <a:buNone/>
            </a:pPr>
            <a:r>
              <a:rPr lang="en-US" dirty="0">
                <a:solidFill>
                  <a:schemeClr val="accent5"/>
                </a:solidFill>
              </a:rPr>
              <a:t>	System.out.println(myArray[i]);</a:t>
            </a:r>
          </a:p>
          <a:p>
            <a:pPr marL="365760" lvl="1" indent="0">
              <a:buNone/>
            </a:pPr>
            <a:r>
              <a:rPr lang="en-US" dirty="0">
                <a:solidFill>
                  <a:schemeClr val="accent5"/>
                </a:solidFill>
              </a:rPr>
              <a:t>}</a:t>
            </a:r>
          </a:p>
        </p:txBody>
      </p:sp>
    </p:spTree>
    <p:extLst>
      <p:ext uri="{BB962C8B-B14F-4D97-AF65-F5344CB8AC3E}">
        <p14:creationId xmlns:p14="http://schemas.microsoft.com/office/powerpoint/2010/main" val="3031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C74-5CF2-1612-4F0A-754D76E83CD7}"/>
              </a:ext>
            </a:extLst>
          </p:cNvPr>
          <p:cNvSpPr>
            <a:spLocks noGrp="1"/>
          </p:cNvSpPr>
          <p:nvPr>
            <p:ph type="title"/>
          </p:nvPr>
        </p:nvSpPr>
        <p:spPr/>
        <p:txBody>
          <a:bodyPr/>
          <a:lstStyle/>
          <a:p>
            <a:r>
              <a:rPr lang="en-US" dirty="0"/>
              <a:t>				Java Methods </a:t>
            </a:r>
          </a:p>
        </p:txBody>
      </p:sp>
      <p:sp>
        <p:nvSpPr>
          <p:cNvPr id="3" name="Content Placeholder 2">
            <a:extLst>
              <a:ext uri="{FF2B5EF4-FFF2-40B4-BE49-F238E27FC236}">
                <a16:creationId xmlns:a16="http://schemas.microsoft.com/office/drawing/2014/main" id="{9425EE9F-A447-62C9-0E10-8DC18D324A03}"/>
              </a:ext>
            </a:extLst>
          </p:cNvPr>
          <p:cNvSpPr>
            <a:spLocks noGrp="1"/>
          </p:cNvSpPr>
          <p:nvPr>
            <p:ph idx="1"/>
          </p:nvPr>
        </p:nvSpPr>
        <p:spPr/>
        <p:txBody>
          <a:bodyPr/>
          <a:lstStyle/>
          <a:p>
            <a:pPr algn="l"/>
            <a:r>
              <a:rPr lang="en-US" sz="1050" b="0" i="0" dirty="0">
                <a:solidFill>
                  <a:schemeClr val="accent5"/>
                </a:solidFill>
                <a:effectLst/>
                <a:latin typeface="Verdana" panose="020B0604030504040204" pitchFamily="34" charset="0"/>
              </a:rPr>
              <a:t>A </a:t>
            </a:r>
            <a:r>
              <a:rPr lang="en-US" sz="1050" b="1" i="0" dirty="0">
                <a:solidFill>
                  <a:schemeClr val="accent5"/>
                </a:solidFill>
                <a:effectLst/>
                <a:latin typeface="Verdana" panose="020B0604030504040204" pitchFamily="34" charset="0"/>
              </a:rPr>
              <a:t>method</a:t>
            </a:r>
            <a:r>
              <a:rPr lang="en-US" sz="1050" b="0" i="0" dirty="0">
                <a:solidFill>
                  <a:schemeClr val="accent5"/>
                </a:solidFill>
                <a:effectLst/>
                <a:latin typeface="Verdana" panose="020B0604030504040204" pitchFamily="34" charset="0"/>
              </a:rPr>
              <a:t> is a block of code which only runs when it is called.</a:t>
            </a:r>
          </a:p>
          <a:p>
            <a:pPr algn="l"/>
            <a:r>
              <a:rPr lang="en-US" sz="1050" b="0" i="0" dirty="0">
                <a:solidFill>
                  <a:schemeClr val="accent5"/>
                </a:solidFill>
                <a:effectLst/>
                <a:latin typeface="Verdana" panose="020B0604030504040204" pitchFamily="34" charset="0"/>
              </a:rPr>
              <a:t>You can pass data, known as parameters, into a method.</a:t>
            </a:r>
          </a:p>
          <a:p>
            <a:pPr algn="l"/>
            <a:r>
              <a:rPr lang="en-US" sz="1050" b="0" i="0" dirty="0">
                <a:solidFill>
                  <a:schemeClr val="accent5"/>
                </a:solidFill>
                <a:effectLst/>
                <a:latin typeface="Verdana" panose="020B0604030504040204" pitchFamily="34" charset="0"/>
              </a:rPr>
              <a:t>Methods are used to perform certain actions, and they are also known as </a:t>
            </a:r>
            <a:r>
              <a:rPr lang="en-US" sz="1050" b="1" i="0" dirty="0">
                <a:solidFill>
                  <a:schemeClr val="accent5"/>
                </a:solidFill>
                <a:effectLst/>
                <a:latin typeface="Verdana" panose="020B0604030504040204" pitchFamily="34" charset="0"/>
              </a:rPr>
              <a:t>functions</a:t>
            </a:r>
            <a:r>
              <a:rPr lang="en-US" sz="1050" b="0" i="0" dirty="0">
                <a:solidFill>
                  <a:schemeClr val="accent5"/>
                </a:solidFill>
                <a:effectLst/>
                <a:latin typeface="Verdana" panose="020B0604030504040204" pitchFamily="34" charset="0"/>
              </a:rPr>
              <a:t>.</a:t>
            </a:r>
          </a:p>
          <a:p>
            <a:pPr algn="l"/>
            <a:r>
              <a:rPr lang="en-US" sz="1050" b="0" i="0" dirty="0">
                <a:solidFill>
                  <a:schemeClr val="accent5"/>
                </a:solidFill>
                <a:effectLst/>
                <a:latin typeface="Verdana" panose="020B0604030504040204" pitchFamily="34" charset="0"/>
              </a:rPr>
              <a:t>Why use methods? To reuse code: define the code once, and use it many times.</a:t>
            </a:r>
            <a:endParaRPr lang="en-US" sz="1050" dirty="0">
              <a:solidFill>
                <a:schemeClr val="accent5"/>
              </a:solidFill>
              <a:latin typeface="Verdana" panose="020B0604030504040204" pitchFamily="34" charset="0"/>
            </a:endParaRPr>
          </a:p>
          <a:p>
            <a:pPr marL="0" indent="0" algn="l">
              <a:buNone/>
            </a:pPr>
            <a:r>
              <a:rPr lang="en-US" sz="2400" b="0" i="0" dirty="0">
                <a:solidFill>
                  <a:schemeClr val="accent5"/>
                </a:solidFill>
                <a:effectLst/>
                <a:latin typeface="Segoe UI" panose="020B0502040204020203" pitchFamily="34" charset="0"/>
              </a:rPr>
              <a:t>Parameters and Arguments</a:t>
            </a:r>
          </a:p>
          <a:p>
            <a:pPr algn="l"/>
            <a:r>
              <a:rPr lang="en-US" sz="1050" b="0" i="0" dirty="0">
                <a:solidFill>
                  <a:schemeClr val="accent5"/>
                </a:solidFill>
                <a:effectLst/>
                <a:latin typeface="Verdana" panose="020B0604030504040204" pitchFamily="34" charset="0"/>
              </a:rPr>
              <a:t>Information can be passed to methods as parameter. Parameters act as variables inside the method.</a:t>
            </a:r>
          </a:p>
          <a:p>
            <a:pPr algn="l"/>
            <a:r>
              <a:rPr lang="en-US" sz="1050" b="0" i="0" dirty="0">
                <a:solidFill>
                  <a:schemeClr val="accent5"/>
                </a:solidFill>
                <a:effectLst/>
                <a:latin typeface="Verdana" panose="020B0604030504040204" pitchFamily="34" charset="0"/>
              </a:rPr>
              <a:t>Parameters are specified after the method name, inside the parentheses. You can add as many parameters as you want, just separate them with a comma.</a:t>
            </a:r>
          </a:p>
          <a:p>
            <a:pPr marL="0" indent="0" algn="l">
              <a:buNone/>
            </a:pPr>
            <a:r>
              <a:rPr lang="en-US" sz="2000" b="0" i="0" dirty="0">
                <a:solidFill>
                  <a:schemeClr val="accent5"/>
                </a:solidFill>
                <a:effectLst/>
                <a:latin typeface="Verdana" panose="020B0604030504040204" pitchFamily="34" charset="0"/>
              </a:rPr>
              <a:t>Return Values</a:t>
            </a:r>
          </a:p>
          <a:p>
            <a:pPr algn="l"/>
            <a:r>
              <a:rPr lang="en-US" sz="1050" b="0" i="0" dirty="0">
                <a:solidFill>
                  <a:schemeClr val="accent5"/>
                </a:solidFill>
                <a:effectLst/>
                <a:latin typeface="Verdana" panose="020B0604030504040204" pitchFamily="34" charset="0"/>
              </a:rPr>
              <a:t>The void keyword, used in the examples above, indicates that the method should not return a value. If you want the method to return a value, you can use a primitive data type (such as int, char, etc.) instead of void, and use the return keyword inside the method</a:t>
            </a:r>
            <a:endParaRPr lang="en-US" sz="800" b="0" i="0" dirty="0">
              <a:solidFill>
                <a:schemeClr val="accent5"/>
              </a:solidFill>
              <a:effectLst/>
              <a:latin typeface="Segoe UI" panose="020B0502040204020203" pitchFamily="34" charset="0"/>
            </a:endParaRPr>
          </a:p>
          <a:p>
            <a:pPr marL="0" indent="0" algn="l">
              <a:buNone/>
            </a:pPr>
            <a:r>
              <a:rPr lang="en-US" sz="2000" b="0" i="0" dirty="0">
                <a:solidFill>
                  <a:schemeClr val="accent5"/>
                </a:solidFill>
                <a:effectLst/>
                <a:latin typeface="Segoe UI" panose="020B0502040204020203" pitchFamily="34" charset="0"/>
              </a:rPr>
              <a:t>Method Overloading</a:t>
            </a:r>
          </a:p>
          <a:p>
            <a:pPr algn="l"/>
            <a:r>
              <a:rPr lang="en-US" sz="800" b="0" i="0" dirty="0">
                <a:solidFill>
                  <a:schemeClr val="accent5"/>
                </a:solidFill>
                <a:effectLst/>
                <a:latin typeface="Verdana" panose="020B0604030504040204" pitchFamily="34" charset="0"/>
              </a:rPr>
              <a:t>With</a:t>
            </a:r>
            <a:r>
              <a:rPr lang="en-US" sz="800" b="1" i="0" dirty="0">
                <a:solidFill>
                  <a:schemeClr val="accent5"/>
                </a:solidFill>
                <a:effectLst/>
                <a:latin typeface="Verdana" panose="020B0604030504040204" pitchFamily="34" charset="0"/>
              </a:rPr>
              <a:t> method overloading</a:t>
            </a:r>
            <a:r>
              <a:rPr lang="en-US" sz="800" b="0" i="0" dirty="0">
                <a:solidFill>
                  <a:schemeClr val="accent5"/>
                </a:solidFill>
                <a:effectLst/>
                <a:latin typeface="Verdana" panose="020B0604030504040204" pitchFamily="34" charset="0"/>
              </a:rPr>
              <a:t>, multiple methods can have the same name with different parameters</a:t>
            </a:r>
          </a:p>
          <a:p>
            <a:pPr marL="0" indent="0" algn="l">
              <a:buNone/>
            </a:pPr>
            <a:endParaRPr lang="en-US" sz="1050" dirty="0">
              <a:solidFill>
                <a:srgbClr val="000000"/>
              </a:solidFill>
              <a:latin typeface="Verdana" panose="020B0604030504040204" pitchFamily="34" charset="0"/>
            </a:endParaRPr>
          </a:p>
          <a:p>
            <a:pPr algn="l"/>
            <a:endParaRPr lang="en-US" sz="105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7725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7BA4-8184-4548-9FB1-3EC17802E068}"/>
              </a:ext>
            </a:extLst>
          </p:cNvPr>
          <p:cNvSpPr>
            <a:spLocks noGrp="1"/>
          </p:cNvSpPr>
          <p:nvPr>
            <p:ph type="title"/>
          </p:nvPr>
        </p:nvSpPr>
        <p:spPr>
          <a:xfrm>
            <a:off x="1267167" y="346495"/>
            <a:ext cx="9657665" cy="689605"/>
          </a:xfrm>
        </p:spPr>
        <p:txBody>
          <a:bodyPr>
            <a:noAutofit/>
          </a:bodyPr>
          <a:lstStyle/>
          <a:p>
            <a:pPr algn="ctr"/>
            <a:r>
              <a:rPr lang="en-US" dirty="0">
                <a:latin typeface="+mn-lt"/>
              </a:rPr>
              <a:t>Creating a Java Class</a:t>
            </a:r>
            <a:endParaRPr lang="en-US" dirty="0"/>
          </a:p>
        </p:txBody>
      </p:sp>
      <p:sp>
        <p:nvSpPr>
          <p:cNvPr id="3" name="Content Placeholder 2">
            <a:extLst>
              <a:ext uri="{FF2B5EF4-FFF2-40B4-BE49-F238E27FC236}">
                <a16:creationId xmlns:a16="http://schemas.microsoft.com/office/drawing/2014/main" id="{4AD3B87F-A7B8-4AFF-8546-9D185C1E1FC7}"/>
              </a:ext>
            </a:extLst>
          </p:cNvPr>
          <p:cNvSpPr>
            <a:spLocks noGrp="1"/>
          </p:cNvSpPr>
          <p:nvPr>
            <p:ph idx="1"/>
          </p:nvPr>
        </p:nvSpPr>
        <p:spPr>
          <a:xfrm>
            <a:off x="1267167" y="1281147"/>
            <a:ext cx="7624385" cy="4295706"/>
          </a:xfrm>
        </p:spPr>
        <p:txBody>
          <a:bodyPr>
            <a:normAutofit fontScale="77500" lnSpcReduction="20000"/>
          </a:bodyPr>
          <a:lstStyle/>
          <a:p>
            <a:pPr marL="45720" indent="0">
              <a:buNone/>
            </a:pPr>
            <a:r>
              <a:rPr lang="en-US" b="0" i="0" dirty="0">
                <a:solidFill>
                  <a:schemeClr val="accent5"/>
                </a:solidFill>
                <a:effectLst/>
              </a:rPr>
              <a:t>To write </a:t>
            </a:r>
            <a:r>
              <a:rPr lang="en-US" dirty="0">
                <a:solidFill>
                  <a:schemeClr val="accent5"/>
                </a:solidFill>
              </a:rPr>
              <a:t>a J</a:t>
            </a:r>
            <a:r>
              <a:rPr lang="en-US" b="0" i="0" dirty="0">
                <a:solidFill>
                  <a:schemeClr val="accent5"/>
                </a:solidFill>
                <a:effectLst/>
              </a:rPr>
              <a:t>ava program we must first create a </a:t>
            </a:r>
            <a:r>
              <a:rPr lang="en-US" dirty="0">
                <a:solidFill>
                  <a:schemeClr val="accent5"/>
                </a:solidFill>
              </a:rPr>
              <a:t>J</a:t>
            </a:r>
            <a:r>
              <a:rPr lang="en-US" b="0" i="0" dirty="0">
                <a:solidFill>
                  <a:schemeClr val="accent5"/>
                </a:solidFill>
                <a:effectLst/>
              </a:rPr>
              <a:t>ava class. </a:t>
            </a:r>
          </a:p>
          <a:p>
            <a:pPr marL="45720" indent="0" algn="just">
              <a:buNone/>
            </a:pPr>
            <a:r>
              <a:rPr lang="en-US" sz="2400" b="1" dirty="0">
                <a:solidFill>
                  <a:schemeClr val="accent5"/>
                </a:solidFill>
              </a:rPr>
              <a:t>Steps:-</a:t>
            </a:r>
          </a:p>
          <a:p>
            <a:pPr>
              <a:buFont typeface="Wingdings" panose="05000000000000000000" pitchFamily="2" charset="2"/>
              <a:buChar char="Ø"/>
            </a:pPr>
            <a:r>
              <a:rPr lang="en-US" dirty="0">
                <a:solidFill>
                  <a:schemeClr val="accent5"/>
                </a:solidFill>
              </a:rPr>
              <a:t>Right click on the created package. </a:t>
            </a:r>
          </a:p>
          <a:p>
            <a:pPr>
              <a:buFont typeface="Wingdings" panose="05000000000000000000" pitchFamily="2" charset="2"/>
              <a:buChar char="Ø"/>
            </a:pPr>
            <a:r>
              <a:rPr lang="en-US" dirty="0">
                <a:solidFill>
                  <a:schemeClr val="accent5"/>
                </a:solidFill>
              </a:rPr>
              <a:t>Click on new then new class</a:t>
            </a:r>
          </a:p>
          <a:p>
            <a:pPr>
              <a:buFont typeface="Wingdings" panose="05000000000000000000" pitchFamily="2" charset="2"/>
              <a:buChar char="Ø"/>
            </a:pPr>
            <a:r>
              <a:rPr lang="en-US" dirty="0">
                <a:solidFill>
                  <a:schemeClr val="accent5"/>
                </a:solidFill>
              </a:rPr>
              <a:t>Enter class name</a:t>
            </a:r>
          </a:p>
          <a:p>
            <a:pPr marL="0" indent="0">
              <a:buNone/>
            </a:pPr>
            <a:endParaRPr lang="en-US" dirty="0">
              <a:solidFill>
                <a:schemeClr val="accent5"/>
              </a:solidFill>
            </a:endParaRPr>
          </a:p>
          <a:p>
            <a:pPr marL="45720" indent="0">
              <a:buNone/>
            </a:pPr>
            <a:r>
              <a:rPr lang="en-US" sz="2800" b="1" dirty="0">
                <a:solidFill>
                  <a:schemeClr val="accent5"/>
                </a:solidFill>
              </a:rPr>
              <a:t>Class Naming convention</a:t>
            </a:r>
          </a:p>
          <a:p>
            <a:pPr>
              <a:buFont typeface="Wingdings" panose="05000000000000000000" pitchFamily="2" charset="2"/>
              <a:buChar char="Ø"/>
            </a:pPr>
            <a:r>
              <a:rPr lang="en-US" dirty="0">
                <a:solidFill>
                  <a:schemeClr val="accent5"/>
                </a:solidFill>
              </a:rPr>
              <a:t>Start with upper case</a:t>
            </a:r>
          </a:p>
          <a:p>
            <a:pPr>
              <a:buFont typeface="Wingdings" panose="05000000000000000000" pitchFamily="2" charset="2"/>
              <a:buChar char="Ø"/>
            </a:pPr>
            <a:r>
              <a:rPr lang="en-US" dirty="0">
                <a:solidFill>
                  <a:schemeClr val="accent5"/>
                </a:solidFill>
              </a:rPr>
              <a:t>No number to start with</a:t>
            </a:r>
          </a:p>
          <a:p>
            <a:pPr>
              <a:buFont typeface="Wingdings" panose="05000000000000000000" pitchFamily="2" charset="2"/>
              <a:buChar char="Ø"/>
            </a:pPr>
            <a:r>
              <a:rPr lang="en-US" dirty="0">
                <a:solidFill>
                  <a:schemeClr val="accent5"/>
                </a:solidFill>
              </a:rPr>
              <a:t>No special character</a:t>
            </a:r>
          </a:p>
          <a:p>
            <a:pPr>
              <a:buFont typeface="Wingdings" panose="05000000000000000000" pitchFamily="2" charset="2"/>
              <a:buChar char="Ø"/>
            </a:pPr>
            <a:r>
              <a:rPr lang="en-US" dirty="0">
                <a:solidFill>
                  <a:schemeClr val="accent5"/>
                </a:solidFill>
              </a:rPr>
              <a:t>No space</a:t>
            </a:r>
            <a:br>
              <a:rPr lang="en-US" dirty="0">
                <a:solidFill>
                  <a:srgbClr val="333333"/>
                </a:solidFill>
              </a:rPr>
            </a:br>
            <a:endParaRPr lang="en-US" dirty="0">
              <a:solidFill>
                <a:srgbClr val="333333"/>
              </a:solidFill>
            </a:endParaRPr>
          </a:p>
          <a:p>
            <a:pPr algn="just"/>
            <a:endParaRPr lang="en-US" dirty="0"/>
          </a:p>
        </p:txBody>
      </p:sp>
    </p:spTree>
    <p:extLst>
      <p:ext uri="{BB962C8B-B14F-4D97-AF65-F5344CB8AC3E}">
        <p14:creationId xmlns:p14="http://schemas.microsoft.com/office/powerpoint/2010/main" val="24015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C7-E58D-48C6-86CB-3044D28C91FC}"/>
              </a:ext>
            </a:extLst>
          </p:cNvPr>
          <p:cNvSpPr>
            <a:spLocks noGrp="1"/>
          </p:cNvSpPr>
          <p:nvPr>
            <p:ph type="title"/>
          </p:nvPr>
        </p:nvSpPr>
        <p:spPr>
          <a:xfrm>
            <a:off x="677839" y="524113"/>
            <a:ext cx="10836322" cy="736979"/>
          </a:xfrm>
        </p:spPr>
        <p:txBody>
          <a:bodyPr>
            <a:normAutofit/>
          </a:bodyPr>
          <a:lstStyle/>
          <a:p>
            <a:pPr algn="ctr"/>
            <a:r>
              <a:rPr lang="en-US" sz="4400" dirty="0">
                <a:effectLst/>
                <a:latin typeface="+mn-lt"/>
              </a:rPr>
              <a:t>Types Of Java Variables</a:t>
            </a:r>
          </a:p>
        </p:txBody>
      </p:sp>
      <p:sp>
        <p:nvSpPr>
          <p:cNvPr id="3" name="Content Placeholder 2">
            <a:extLst>
              <a:ext uri="{FF2B5EF4-FFF2-40B4-BE49-F238E27FC236}">
                <a16:creationId xmlns:a16="http://schemas.microsoft.com/office/drawing/2014/main" id="{618D0D2C-921C-455A-A509-4C97F13DF35B}"/>
              </a:ext>
            </a:extLst>
          </p:cNvPr>
          <p:cNvSpPr>
            <a:spLocks noGrp="1"/>
          </p:cNvSpPr>
          <p:nvPr>
            <p:ph idx="1"/>
          </p:nvPr>
        </p:nvSpPr>
        <p:spPr>
          <a:xfrm>
            <a:off x="186520" y="1592442"/>
            <a:ext cx="11818960" cy="4150516"/>
          </a:xfrm>
        </p:spPr>
        <p:txBody>
          <a:bodyPr>
            <a:normAutofit/>
          </a:bodyPr>
          <a:lstStyle/>
          <a:p>
            <a:pPr marL="45720" indent="0">
              <a:buNone/>
            </a:pPr>
            <a:r>
              <a:rPr lang="en-US" sz="2000" b="0" i="0" dirty="0">
                <a:solidFill>
                  <a:schemeClr val="accent5"/>
                </a:solidFill>
                <a:effectLst/>
              </a:rPr>
              <a:t> A variable is a container which holds the value while the  Java Program is executed. A variable is assigned with a data type. Variable is a name of memory location. There are three types of variables in java: local, instance and static.</a:t>
            </a:r>
          </a:p>
          <a:p>
            <a:pPr marL="45720" indent="0">
              <a:buNone/>
            </a:pPr>
            <a:r>
              <a:rPr lang="en-US" sz="2000" b="1" i="0" u="sng" dirty="0">
                <a:solidFill>
                  <a:schemeClr val="accent5"/>
                </a:solidFill>
                <a:effectLst/>
              </a:rPr>
              <a:t>Local Variable:</a:t>
            </a:r>
            <a:r>
              <a:rPr lang="en-US" sz="2000" b="1" i="0" dirty="0">
                <a:solidFill>
                  <a:schemeClr val="accent5"/>
                </a:solidFill>
                <a:effectLst/>
              </a:rPr>
              <a:t> </a:t>
            </a:r>
            <a:r>
              <a:rPr lang="en-US" sz="2000" b="0" i="0" dirty="0">
                <a:solidFill>
                  <a:schemeClr val="accent5"/>
                </a:solidFill>
                <a:effectLst/>
              </a:rPr>
              <a:t>A variable declared inside the body of the method is called local variable. You can use this variable only within that method and the other methods in the class aren't even aware that the variable exists. A local variable cannot be defined with "static" keyword.</a:t>
            </a:r>
          </a:p>
          <a:p>
            <a:pPr marL="45720" indent="0">
              <a:buNone/>
            </a:pPr>
            <a:r>
              <a:rPr lang="en-US" sz="2000" b="1" i="0" u="sng" dirty="0">
                <a:solidFill>
                  <a:schemeClr val="accent5"/>
                </a:solidFill>
                <a:effectLst/>
              </a:rPr>
              <a:t>Instance Variable: </a:t>
            </a:r>
            <a:r>
              <a:rPr lang="en-US" sz="2000" b="0" i="0" dirty="0">
                <a:solidFill>
                  <a:schemeClr val="accent5"/>
                </a:solidFill>
                <a:effectLst/>
              </a:rPr>
              <a:t>A variable declared inside the class but outside the body of the method, is called an instance variable. It is not declared as </a:t>
            </a:r>
            <a:r>
              <a:rPr lang="en-US" sz="2000" b="0" i="0" u="none" strike="noStrike" dirty="0">
                <a:solidFill>
                  <a:schemeClr val="accent5"/>
                </a:solidFill>
                <a:effectLst/>
                <a:hlinkClick r:id="rId2">
                  <a:extLst>
                    <a:ext uri="{A12FA001-AC4F-418D-AE19-62706E023703}">
                      <ahyp:hlinkClr xmlns:ahyp="http://schemas.microsoft.com/office/drawing/2018/hyperlinkcolor" val="tx"/>
                    </a:ext>
                  </a:extLst>
                </a:hlinkClick>
              </a:rPr>
              <a:t>static</a:t>
            </a:r>
            <a:r>
              <a:rPr lang="en-US" sz="2000" b="0" i="0" dirty="0">
                <a:solidFill>
                  <a:schemeClr val="accent5"/>
                </a:solidFill>
                <a:effectLst/>
              </a:rPr>
              <a:t>.  It is called an instance variable because its value is instance-specific and is not shared among instances.</a:t>
            </a:r>
          </a:p>
          <a:p>
            <a:pPr marL="45720" indent="0">
              <a:buNone/>
            </a:pPr>
            <a:r>
              <a:rPr lang="en-US" sz="2000" b="1" i="0" u="sng" dirty="0">
                <a:solidFill>
                  <a:schemeClr val="accent5"/>
                </a:solidFill>
                <a:effectLst/>
              </a:rPr>
              <a:t>Static </a:t>
            </a:r>
            <a:r>
              <a:rPr lang="en-US" sz="2000" b="1" u="sng" dirty="0">
                <a:solidFill>
                  <a:schemeClr val="accent5"/>
                </a:solidFill>
              </a:rPr>
              <a:t>V</a:t>
            </a:r>
            <a:r>
              <a:rPr lang="en-US" sz="2000" b="1" i="0" u="sng" dirty="0">
                <a:solidFill>
                  <a:schemeClr val="accent5"/>
                </a:solidFill>
                <a:effectLst/>
              </a:rPr>
              <a:t>ariable:</a:t>
            </a:r>
            <a:r>
              <a:rPr lang="en-US" sz="2000" i="0" dirty="0">
                <a:solidFill>
                  <a:schemeClr val="accent5"/>
                </a:solidFill>
                <a:effectLst/>
              </a:rPr>
              <a:t> </a:t>
            </a:r>
            <a:r>
              <a:rPr lang="en-US" sz="2000" b="0" i="0" dirty="0">
                <a:solidFill>
                  <a:schemeClr val="accent5"/>
                </a:solidFill>
                <a:effectLst/>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r>
              <a:rPr lang="en-US" sz="2000" dirty="0">
                <a:solidFill>
                  <a:schemeClr val="accent5"/>
                </a:solidFill>
              </a:rPr>
              <a:t>.</a:t>
            </a:r>
          </a:p>
        </p:txBody>
      </p:sp>
    </p:spTree>
    <p:extLst>
      <p:ext uri="{BB962C8B-B14F-4D97-AF65-F5344CB8AC3E}">
        <p14:creationId xmlns:p14="http://schemas.microsoft.com/office/powerpoint/2010/main" val="2753165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effectLst/>
                <a:latin typeface="+mn-lt"/>
              </a:rPr>
              <a:t>Non-Primitive</a:t>
            </a:r>
            <a:r>
              <a:rPr lang="en-US" sz="2000" dirty="0">
                <a:effectLst/>
                <a:latin typeface="+mn-lt"/>
              </a:rPr>
              <a:t> </a:t>
            </a:r>
            <a:r>
              <a:rPr lang="en-US" sz="4000" dirty="0">
                <a:effectLst/>
                <a:latin typeface="+mn-lt"/>
              </a:rPr>
              <a:t>data types</a:t>
            </a: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a:bodyPr>
          <a:lstStyle/>
          <a:p>
            <a:pPr marL="45720" indent="0">
              <a:buNone/>
            </a:pPr>
            <a:r>
              <a:rPr lang="en-US" sz="2000" dirty="0">
                <a:solidFill>
                  <a:schemeClr val="accent5"/>
                </a:solidFill>
              </a:rPr>
              <a:t>Non primitive data types are predefined Java classes, which have many types of methods.</a:t>
            </a:r>
          </a:p>
          <a:p>
            <a:pPr>
              <a:buFont typeface="Wingdings" panose="05000000000000000000" pitchFamily="2" charset="2"/>
              <a:buChar char="Ø"/>
            </a:pPr>
            <a:r>
              <a:rPr lang="en-US" sz="2000" b="1" dirty="0">
                <a:solidFill>
                  <a:schemeClr val="accent5"/>
                </a:solidFill>
              </a:rPr>
              <a:t>array list</a:t>
            </a:r>
            <a:r>
              <a:rPr lang="en-US" sz="2000" dirty="0">
                <a:solidFill>
                  <a:schemeClr val="accent5"/>
                </a:solidFill>
              </a:rPr>
              <a:t>: </a:t>
            </a:r>
            <a:r>
              <a:rPr lang="en-US" sz="2000" b="0" i="0" dirty="0">
                <a:solidFill>
                  <a:schemeClr val="accent5"/>
                </a:solidFill>
                <a:effectLst/>
              </a:rPr>
              <a:t>An Array List class is a </a:t>
            </a:r>
            <a:r>
              <a:rPr lang="en-US" sz="2000" b="1" i="0" dirty="0">
                <a:solidFill>
                  <a:schemeClr val="accent5"/>
                </a:solidFill>
                <a:effectLst/>
              </a:rPr>
              <a:t>resizable array</a:t>
            </a:r>
            <a:r>
              <a:rPr lang="en-US" sz="2000" b="0" i="0" dirty="0">
                <a:solidFill>
                  <a:schemeClr val="accent5"/>
                </a:solidFill>
                <a:effectLst/>
              </a:rPr>
              <a:t>, which is present in the Java. util package. While built-in arrays have a fixed size, Array Lists can change their size dynamically. Elements can be added and removed from an Array List whenever there is a need, helping the user with memory management.</a:t>
            </a:r>
            <a:endParaRPr lang="en-US" sz="2000" dirty="0">
              <a:solidFill>
                <a:schemeClr val="accent5"/>
              </a:solidFill>
            </a:endParaRPr>
          </a:p>
          <a:p>
            <a:pPr>
              <a:buFont typeface="Wingdings" panose="05000000000000000000" pitchFamily="2" charset="2"/>
              <a:buChar char="Ø"/>
            </a:pPr>
            <a:r>
              <a:rPr lang="en-US" sz="2000" b="1" dirty="0">
                <a:solidFill>
                  <a:schemeClr val="accent5"/>
                </a:solidFill>
              </a:rPr>
              <a:t>HashMap</a:t>
            </a:r>
            <a:r>
              <a:rPr lang="en-US" sz="2000" dirty="0">
                <a:solidFill>
                  <a:schemeClr val="accent5"/>
                </a:solidFill>
              </a:rPr>
              <a:t>: </a:t>
            </a:r>
            <a:r>
              <a:rPr lang="en-US" sz="2000" b="0" i="0" dirty="0">
                <a:solidFill>
                  <a:schemeClr val="accent5"/>
                </a:solidFill>
                <a:effectLst/>
              </a:rPr>
              <a:t>Java HashMap is </a:t>
            </a:r>
            <a:r>
              <a:rPr lang="en-US" sz="2000" b="1" i="0" dirty="0">
                <a:solidFill>
                  <a:schemeClr val="accent5"/>
                </a:solidFill>
                <a:effectLst/>
              </a:rPr>
              <a:t>a hash table-based implementation of Java's Map interface</a:t>
            </a:r>
            <a:r>
              <a:rPr lang="en-US" sz="2000" b="0" i="0" dirty="0">
                <a:solidFill>
                  <a:schemeClr val="accent5"/>
                </a:solidFill>
                <a:effectLst/>
              </a:rPr>
              <a:t>. A Map, as you might know, is a collection of key-value pairs. It maps keys to values. Java HashMap allows null values and the null key. HashMap is an unordered collection</a:t>
            </a:r>
            <a:endParaRPr lang="en-US" sz="2000" dirty="0">
              <a:solidFill>
                <a:schemeClr val="accent5"/>
              </a:solidFill>
            </a:endParaRPr>
          </a:p>
          <a:p>
            <a:pPr>
              <a:buFont typeface="Wingdings" panose="05000000000000000000" pitchFamily="2" charset="2"/>
              <a:buChar char="Ø"/>
            </a:pPr>
            <a:r>
              <a:rPr lang="en-US" sz="2000" b="1" dirty="0">
                <a:solidFill>
                  <a:schemeClr val="accent5"/>
                </a:solidFill>
              </a:rPr>
              <a:t>List</a:t>
            </a:r>
            <a:r>
              <a:rPr lang="en-US" sz="2000" dirty="0">
                <a:solidFill>
                  <a:schemeClr val="accent5"/>
                </a:solidFill>
              </a:rPr>
              <a:t>:</a:t>
            </a:r>
            <a:r>
              <a:rPr lang="en-US" sz="2000" b="0" i="0" dirty="0">
                <a:solidFill>
                  <a:schemeClr val="accent5"/>
                </a:solidFill>
                <a:effectLst/>
              </a:rPr>
              <a:t> List is </a:t>
            </a:r>
            <a:r>
              <a:rPr lang="en-US" sz="2000" b="1" i="0" dirty="0">
                <a:solidFill>
                  <a:schemeClr val="accent5"/>
                </a:solidFill>
                <a:effectLst/>
              </a:rPr>
              <a:t>a child interface of Collection</a:t>
            </a:r>
            <a:r>
              <a:rPr lang="en-US" sz="2000" b="0" i="0" dirty="0">
                <a:solidFill>
                  <a:schemeClr val="accent5"/>
                </a:solidFill>
                <a:effectLst/>
              </a:rPr>
              <a:t>. It is an ordered collection of objects in which duplicate values can be stored. Since List preserves the insertion order, it allows positional access and insertion of elements</a:t>
            </a:r>
            <a:endParaRPr lang="en-US" sz="19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2027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4454" y="319200"/>
            <a:ext cx="11455021" cy="982639"/>
          </a:xfrm>
        </p:spPr>
        <p:txBody>
          <a:bodyPr>
            <a:normAutofit/>
          </a:bodyPr>
          <a:lstStyle/>
          <a:p>
            <a:pPr algn="ctr"/>
            <a:r>
              <a:rPr lang="en-US" sz="4400" i="0" dirty="0">
                <a:effectLst/>
                <a:latin typeface="+mn-lt"/>
              </a:rPr>
              <a:t>What is OOPS?</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403167"/>
            <a:ext cx="11723427" cy="4458203"/>
          </a:xfrm>
        </p:spPr>
        <p:txBody>
          <a:bodyPr>
            <a:noAutofit/>
          </a:bodyPr>
          <a:lstStyle/>
          <a:p>
            <a:pPr marL="0" indent="0">
              <a:buNone/>
            </a:pPr>
            <a:r>
              <a:rPr lang="en-US" sz="1800" b="0" i="0" dirty="0">
                <a:solidFill>
                  <a:schemeClr val="accent5"/>
                </a:solidFill>
                <a:effectLst/>
              </a:rPr>
              <a:t>OOP “Object Oriented Programming” is a popularly known and widely used concept in modern programming languages like Java. It is a programming concept that works on the principles of abstraction, encapsulation, inheritance, and polymorphism and that’s why it’s called OOPs (Object Oriented Programming System). The following are general OOPs concepts in Java:</a:t>
            </a:r>
          </a:p>
          <a:p>
            <a:pPr marL="0" indent="0">
              <a:buNone/>
            </a:pPr>
            <a:r>
              <a:rPr lang="en-US" sz="1800" b="1" u="sng" dirty="0">
                <a:solidFill>
                  <a:schemeClr val="accent5"/>
                </a:solidFill>
              </a:rPr>
              <a:t>CLASS: </a:t>
            </a:r>
            <a:r>
              <a:rPr lang="en-US" sz="1800" dirty="0">
                <a:solidFill>
                  <a:schemeClr val="accent5"/>
                </a:solidFill>
              </a:rPr>
              <a:t>The class is one of the Basic concepts of OOPs which is a group of similar entities. It is only a logical component and not the physical entity. In oops the first important thing is class. What is class? Class is a collection of variables (attributes) and methods (Behaviors). Object is an instance of the class. Class is a category and object is a single occurrence of the class.</a:t>
            </a:r>
          </a:p>
          <a:p>
            <a:pPr marL="0" indent="0">
              <a:buNone/>
            </a:pPr>
            <a:r>
              <a:rPr lang="en-US" sz="1800" dirty="0">
                <a:solidFill>
                  <a:schemeClr val="accent5"/>
                </a:solidFill>
              </a:rPr>
              <a:t>Example: Student, class ------ logical entity</a:t>
            </a:r>
          </a:p>
          <a:p>
            <a:pPr marL="45720" indent="0">
              <a:buNone/>
            </a:pPr>
            <a:r>
              <a:rPr lang="en-US" sz="1800" dirty="0">
                <a:solidFill>
                  <a:schemeClr val="accent5"/>
                </a:solidFill>
              </a:rPr>
              <a:t>	</a:t>
            </a:r>
            <a:r>
              <a:rPr lang="en-US" sz="1800" i="0" dirty="0">
                <a:solidFill>
                  <a:schemeClr val="accent5"/>
                </a:solidFill>
                <a:effectLst/>
              </a:rPr>
              <a:t>john, object ------ physical entity.       </a:t>
            </a:r>
            <a:r>
              <a:rPr lang="en-US" sz="1800" dirty="0">
                <a:solidFill>
                  <a:schemeClr val="accent5"/>
                </a:solidFill>
              </a:rPr>
              <a:t>                                                                                                                </a:t>
            </a:r>
            <a:endParaRPr lang="en-US" sz="1800" i="0" dirty="0">
              <a:solidFill>
                <a:schemeClr val="accent5"/>
              </a:solidFill>
              <a:effectLst/>
            </a:endParaRPr>
          </a:p>
          <a:p>
            <a:pPr marL="45720" indent="0">
              <a:buNone/>
            </a:pPr>
            <a:r>
              <a:rPr lang="en-US" sz="1800" b="1" i="0" dirty="0">
                <a:solidFill>
                  <a:schemeClr val="accent5"/>
                </a:solidFill>
                <a:effectLst/>
              </a:rPr>
              <a:t>Syntax :  class Student{</a:t>
            </a:r>
          </a:p>
          <a:p>
            <a:pPr marL="45720" indent="0">
              <a:buNone/>
            </a:pPr>
            <a:r>
              <a:rPr lang="en-US" sz="1800" b="1" dirty="0">
                <a:solidFill>
                  <a:schemeClr val="accent5"/>
                </a:solidFill>
              </a:rPr>
              <a:t>		variables;</a:t>
            </a:r>
          </a:p>
          <a:p>
            <a:pPr marL="45720" indent="0">
              <a:buNone/>
            </a:pPr>
            <a:r>
              <a:rPr lang="en-US" sz="1800" b="1" i="0" dirty="0">
                <a:solidFill>
                  <a:schemeClr val="accent5"/>
                </a:solidFill>
                <a:effectLst/>
              </a:rPr>
              <a:t>		methods;</a:t>
            </a:r>
          </a:p>
          <a:p>
            <a:pPr marL="45720" indent="0">
              <a:buNone/>
            </a:pPr>
            <a:r>
              <a:rPr lang="en-US" sz="1800" b="1" dirty="0">
                <a:solidFill>
                  <a:schemeClr val="accent5"/>
                </a:solidFill>
              </a:rPr>
              <a:t>		}</a:t>
            </a:r>
            <a:endParaRPr lang="en-US" sz="1800" b="1" i="0" dirty="0">
              <a:solidFill>
                <a:schemeClr val="accent5"/>
              </a:solidFill>
              <a:effectLst/>
            </a:endParaRPr>
          </a:p>
          <a:p>
            <a:pPr marL="45720" indent="0">
              <a:buNone/>
            </a:pPr>
            <a:r>
              <a:rPr lang="en-US" sz="1800" b="0" i="0" dirty="0">
                <a:solidFill>
                  <a:srgbClr val="222222"/>
                </a:solidFill>
                <a:effectLst/>
              </a:rPr>
              <a:t>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2395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567265"/>
            <a:ext cx="11455021" cy="982639"/>
          </a:xfrm>
        </p:spPr>
        <p:txBody>
          <a:bodyPr>
            <a:normAutofit/>
          </a:bodyPr>
          <a:lstStyle/>
          <a:p>
            <a:pPr algn="ctr"/>
            <a:r>
              <a:rPr lang="en-US" dirty="0">
                <a:solidFill>
                  <a:srgbClr val="222222"/>
                </a:solidFill>
                <a:effectLst/>
                <a:latin typeface="+mn-lt"/>
              </a:rPr>
              <a:t>Object</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70763" y="1938179"/>
            <a:ext cx="11586950" cy="3861236"/>
          </a:xfrm>
        </p:spPr>
        <p:txBody>
          <a:bodyPr>
            <a:noAutofit/>
          </a:bodyPr>
          <a:lstStyle/>
          <a:p>
            <a:pPr marL="45720" indent="0">
              <a:buNone/>
            </a:pPr>
            <a:r>
              <a:rPr lang="en-US" sz="2200" b="1" u="sng" dirty="0">
                <a:solidFill>
                  <a:schemeClr val="accent5"/>
                </a:solidFill>
              </a:rPr>
              <a:t>OBJECT:</a:t>
            </a:r>
            <a:r>
              <a:rPr lang="en-US" sz="2200" b="1" dirty="0">
                <a:solidFill>
                  <a:schemeClr val="accent5"/>
                </a:solidFill>
              </a:rPr>
              <a:t> </a:t>
            </a:r>
            <a:r>
              <a:rPr lang="en-US" sz="2200" b="0" i="0" dirty="0">
                <a:solidFill>
                  <a:schemeClr val="accent5"/>
                </a:solidFill>
                <a:effectLst/>
              </a:rPr>
              <a:t>An object can be defined as an instance of a class, there can be multiple instances of a class in a program. An Object is one of the Java OOPs concepts which contains both the data and the function, which operates on the data. For example – chair, bike, marker, pen, table, car, etc. to use class level variables and methods we need to create object. </a:t>
            </a:r>
          </a:p>
          <a:p>
            <a:pPr marL="45720" indent="0">
              <a:buNone/>
            </a:pPr>
            <a:r>
              <a:rPr lang="en-US" sz="2200" dirty="0">
                <a:solidFill>
                  <a:schemeClr val="accent5"/>
                </a:solidFill>
              </a:rPr>
              <a:t>Where do we create object?</a:t>
            </a:r>
          </a:p>
          <a:p>
            <a:pPr marL="45720" indent="0">
              <a:buNone/>
            </a:pPr>
            <a:r>
              <a:rPr lang="en-US" sz="2200" dirty="0">
                <a:solidFill>
                  <a:schemeClr val="accent5"/>
                </a:solidFill>
              </a:rPr>
              <a:t>W</a:t>
            </a:r>
            <a:r>
              <a:rPr lang="en-US" sz="2200" b="0" i="0" dirty="0">
                <a:solidFill>
                  <a:schemeClr val="accent5"/>
                </a:solidFill>
                <a:effectLst/>
              </a:rPr>
              <a:t>e create object only inside a main method and we create main method only inside a class.</a:t>
            </a:r>
          </a:p>
          <a:p>
            <a:pPr marL="45720" indent="0">
              <a:buNone/>
            </a:pPr>
            <a:r>
              <a:rPr lang="en-US" sz="2200" dirty="0">
                <a:solidFill>
                  <a:schemeClr val="accent5"/>
                </a:solidFill>
              </a:rPr>
              <a:t>Example:- public Static void main(string args[]){</a:t>
            </a:r>
          </a:p>
          <a:p>
            <a:pPr marL="45720" indent="0">
              <a:buNone/>
            </a:pPr>
            <a:r>
              <a:rPr lang="en-US" sz="2200" b="0" i="0" dirty="0">
                <a:solidFill>
                  <a:schemeClr val="accent5"/>
                </a:solidFill>
                <a:effectLst/>
              </a:rPr>
              <a:t>					Employee emp= new Employee();</a:t>
            </a:r>
          </a:p>
          <a:p>
            <a:pPr marL="45720" indent="0">
              <a:buNone/>
            </a:pPr>
            <a:r>
              <a:rPr lang="en-US" sz="2200" dirty="0">
                <a:solidFill>
                  <a:schemeClr val="accent5"/>
                </a:solidFill>
              </a:rPr>
              <a:t>					}</a:t>
            </a:r>
            <a:endParaRPr lang="en-US" sz="2200" b="0" i="0" dirty="0">
              <a:solidFill>
                <a:schemeClr val="accent5"/>
              </a:solidFill>
              <a:effectLst/>
            </a:endParaRPr>
          </a:p>
          <a:p>
            <a:pPr marL="45720" indent="0">
              <a:buNone/>
            </a:pPr>
            <a:r>
              <a:rPr lang="en-US" sz="2200" b="0" i="0" dirty="0">
                <a:solidFill>
                  <a:srgbClr val="222222"/>
                </a:solidFill>
                <a:effectLst/>
              </a:rPr>
              <a:t>	</a:t>
            </a:r>
          </a:p>
        </p:txBody>
      </p:sp>
    </p:spTree>
    <p:extLst>
      <p:ext uri="{BB962C8B-B14F-4D97-AF65-F5344CB8AC3E}">
        <p14:creationId xmlns:p14="http://schemas.microsoft.com/office/powerpoint/2010/main" val="16641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49884" y="345514"/>
            <a:ext cx="11455021" cy="982639"/>
          </a:xfrm>
        </p:spPr>
        <p:txBody>
          <a:bodyPr>
            <a:normAutofit/>
          </a:bodyPr>
          <a:lstStyle/>
          <a:p>
            <a:pPr algn="ctr"/>
            <a:r>
              <a:rPr lang="en-US" i="0" dirty="0">
                <a:solidFill>
                  <a:srgbClr val="222222"/>
                </a:solidFill>
                <a:effectLst/>
                <a:latin typeface="+mn-lt"/>
              </a:rPr>
              <a:t>Assigning data </a:t>
            </a:r>
            <a:r>
              <a:rPr lang="en-US" dirty="0">
                <a:solidFill>
                  <a:srgbClr val="222222"/>
                </a:solidFill>
                <a:effectLst/>
                <a:latin typeface="+mn-lt"/>
              </a:rPr>
              <a:t>to class variables</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234286" y="2468870"/>
            <a:ext cx="11723427" cy="2497835"/>
          </a:xfrm>
        </p:spPr>
        <p:txBody>
          <a:bodyPr>
            <a:noAutofit/>
          </a:bodyPr>
          <a:lstStyle/>
          <a:p>
            <a:pPr marL="45720" indent="0">
              <a:buNone/>
            </a:pPr>
            <a:r>
              <a:rPr lang="en-US" sz="2200" b="1" dirty="0">
                <a:solidFill>
                  <a:schemeClr val="accent5"/>
                </a:solidFill>
              </a:rPr>
              <a:t>By using object reference variable</a:t>
            </a:r>
            <a:r>
              <a:rPr lang="en-US" sz="2200" dirty="0">
                <a:solidFill>
                  <a:schemeClr val="accent5"/>
                </a:solidFill>
              </a:rPr>
              <a:t>: creating object in the main method and assigning data to the class member variables.</a:t>
            </a:r>
          </a:p>
          <a:p>
            <a:pPr marL="45720" indent="0">
              <a:buNone/>
            </a:pPr>
            <a:r>
              <a:rPr lang="en-US" sz="2200" b="1" i="0" dirty="0">
                <a:solidFill>
                  <a:schemeClr val="accent5"/>
                </a:solidFill>
                <a:effectLst/>
              </a:rPr>
              <a:t>By using methods</a:t>
            </a:r>
            <a:r>
              <a:rPr lang="en-US" sz="2200" b="0" i="0" dirty="0">
                <a:solidFill>
                  <a:schemeClr val="accent5"/>
                </a:solidFill>
                <a:effectLst/>
              </a:rPr>
              <a:t>: creating method in the main class which can take arguments and assign the data.</a:t>
            </a:r>
          </a:p>
          <a:p>
            <a:pPr marL="45720" indent="0">
              <a:buNone/>
            </a:pPr>
            <a:r>
              <a:rPr lang="en-US" sz="2200" b="1" dirty="0">
                <a:solidFill>
                  <a:schemeClr val="accent5"/>
                </a:solidFill>
              </a:rPr>
              <a:t>By using constructors</a:t>
            </a:r>
            <a:r>
              <a:rPr lang="en-US" sz="2200" dirty="0">
                <a:solidFill>
                  <a:schemeClr val="accent5"/>
                </a:solidFill>
              </a:rPr>
              <a:t>: constructor is a method  with same name with class and no return type even void.</a:t>
            </a:r>
          </a:p>
          <a:p>
            <a:pPr marL="45720" indent="0">
              <a:buNone/>
            </a:pPr>
            <a:endParaRPr lang="en-US" sz="2200" b="0" i="0" dirty="0">
              <a:solidFill>
                <a:srgbClr val="222222"/>
              </a:solidFill>
              <a:effectLst/>
            </a:endParaRPr>
          </a:p>
        </p:txBody>
      </p:sp>
    </p:spTree>
    <p:extLst>
      <p:ext uri="{BB962C8B-B14F-4D97-AF65-F5344CB8AC3E}">
        <p14:creationId xmlns:p14="http://schemas.microsoft.com/office/powerpoint/2010/main" val="18843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496817"/>
            <a:ext cx="11455021" cy="982639"/>
          </a:xfrm>
        </p:spPr>
        <p:txBody>
          <a:bodyPr>
            <a:normAutofit/>
          </a:bodyPr>
          <a:lstStyle/>
          <a:p>
            <a:pPr algn="ctr"/>
            <a:r>
              <a:rPr lang="en-US" sz="4400" i="0" dirty="0">
                <a:effectLst/>
                <a:latin typeface="+mn-lt"/>
              </a:rPr>
              <a:t>What is </a:t>
            </a:r>
            <a:r>
              <a:rPr lang="en-US" i="0" dirty="0">
                <a:latin typeface="+mn-lt"/>
              </a:rPr>
              <a:t>I</a:t>
            </a:r>
            <a:r>
              <a:rPr lang="en-US" sz="4400" dirty="0">
                <a:effectLst/>
                <a:latin typeface="+mn-lt"/>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801789"/>
            <a:ext cx="11723427" cy="3980640"/>
          </a:xfrm>
        </p:spPr>
        <p:txBody>
          <a:bodyPr>
            <a:noAutofit/>
          </a:bodyPr>
          <a:lstStyle/>
          <a:p>
            <a:pPr marL="45720" indent="0">
              <a:buNone/>
            </a:pPr>
            <a:r>
              <a:rPr lang="en-US" sz="2400" b="1" u="sng" dirty="0">
                <a:solidFill>
                  <a:schemeClr val="accent5"/>
                </a:solidFill>
              </a:rPr>
              <a:t>INHERITANCE:</a:t>
            </a:r>
            <a:r>
              <a:rPr lang="en-US" sz="2400" dirty="0">
                <a:solidFill>
                  <a:schemeClr val="accent5"/>
                </a:solidFill>
              </a:rPr>
              <a:t> </a:t>
            </a:r>
            <a:r>
              <a:rPr lang="en-US" sz="2400" b="0" i="0" dirty="0">
                <a:solidFill>
                  <a:schemeClr val="accent5"/>
                </a:solidFill>
                <a:effectLst/>
              </a:rPr>
              <a:t>Inheritance is one of the Basic Concepts of OOPs in which one object acquires the properties and behaviors of the parent object. It’s creating a parent-child relationship between two classes. It offers robust and natural mechanism for organizing and structure of any software. we use the key word extends to </a:t>
            </a:r>
            <a:r>
              <a:rPr lang="en-US" sz="2400" dirty="0">
                <a:solidFill>
                  <a:schemeClr val="accent5"/>
                </a:solidFill>
              </a:rPr>
              <a:t>establish parent –child relationship</a:t>
            </a:r>
          </a:p>
          <a:p>
            <a:pPr marL="45720" indent="0">
              <a:buNone/>
            </a:pPr>
            <a:r>
              <a:rPr lang="en-US" sz="2400" b="0" i="0" dirty="0">
                <a:solidFill>
                  <a:schemeClr val="accent5"/>
                </a:solidFill>
                <a:effectLst/>
              </a:rPr>
              <a:t>With inheritance, we can reuse the fields and methods of the existing class. Hence, inheritance facilitates Reusability and is an important concept of OOPs.</a:t>
            </a:r>
          </a:p>
          <a:p>
            <a:pPr marL="45720" indent="0">
              <a:buNone/>
            </a:pPr>
            <a:r>
              <a:rPr lang="en-US" sz="2400" b="0" i="0" dirty="0">
                <a:solidFill>
                  <a:schemeClr val="accent5"/>
                </a:solidFill>
                <a:effectLst/>
              </a:rPr>
              <a:t>The idea behind inheritance in Java is that </a:t>
            </a:r>
            <a:r>
              <a:rPr lang="en-US" sz="2400" b="1" i="0" dirty="0">
                <a:solidFill>
                  <a:schemeClr val="accent5"/>
                </a:solidFill>
                <a:effectLst/>
              </a:rPr>
              <a:t>you can create new classes that are built upon existing classes</a:t>
            </a:r>
            <a:r>
              <a:rPr lang="en-US" sz="2400" b="0" i="0" dirty="0">
                <a:solidFill>
                  <a:schemeClr val="accent5"/>
                </a:solidFill>
                <a:effectLst/>
              </a:rPr>
              <a:t>. When you inherit from an existing class, you can reuse methods and fields of the parent class. Moreover, you can add new methods and fields in your current class also.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81347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368489" y="450769"/>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157882" y="1771117"/>
            <a:ext cx="12100560" cy="2886550"/>
          </a:xfrm>
        </p:spPr>
        <p:txBody>
          <a:bodyPr>
            <a:noAutofit/>
          </a:bodyPr>
          <a:lstStyle/>
          <a:p>
            <a:pPr marL="45720" indent="0">
              <a:lnSpc>
                <a:spcPct val="70000"/>
              </a:lnSpc>
              <a:buNone/>
            </a:pPr>
            <a:r>
              <a:rPr lang="en-US" sz="2400" b="1" dirty="0">
                <a:solidFill>
                  <a:schemeClr val="accent5"/>
                </a:solidFill>
              </a:rPr>
              <a:t>Single Inheritance</a:t>
            </a:r>
            <a:r>
              <a:rPr lang="en-US" sz="2400" dirty="0">
                <a:solidFill>
                  <a:schemeClr val="accent5"/>
                </a:solidFill>
              </a:rPr>
              <a:t>:  When a Derived Class to inherit properties and behavior from a    single Base Class, it is called as single inheritance.</a:t>
            </a:r>
          </a:p>
        </p:txBody>
      </p:sp>
      <p:pic>
        <p:nvPicPr>
          <p:cNvPr id="10" name="Picture 9" descr="Single Inheritance in C# VB.Net">
            <a:extLst>
              <a:ext uri="{FF2B5EF4-FFF2-40B4-BE49-F238E27FC236}">
                <a16:creationId xmlns:a16="http://schemas.microsoft.com/office/drawing/2014/main" id="{EB4ECDD6-F063-4B09-BD34-1F50E5C7A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24" y="2584450"/>
            <a:ext cx="2695575" cy="2515870"/>
          </a:xfrm>
          <a:prstGeom prst="rect">
            <a:avLst/>
          </a:prstGeom>
          <a:noFill/>
          <a:ln>
            <a:noFill/>
          </a:ln>
        </p:spPr>
      </p:pic>
    </p:spTree>
    <p:extLst>
      <p:ext uri="{BB962C8B-B14F-4D97-AF65-F5344CB8AC3E}">
        <p14:creationId xmlns:p14="http://schemas.microsoft.com/office/powerpoint/2010/main" val="207086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03182"/>
          </a:xfrm>
        </p:spPr>
        <p:txBody>
          <a:bodyPr anchor="b">
            <a:normAutofit/>
          </a:bodyPr>
          <a:lstStyle/>
          <a:p>
            <a:pPr algn="ctr"/>
            <a:r>
              <a:rPr lang="en-US" sz="4400" dirty="0"/>
              <a:t>Introduction to Java</a:t>
            </a:r>
          </a:p>
        </p:txBody>
      </p:sp>
      <p:sp>
        <p:nvSpPr>
          <p:cNvPr id="3" name="Content Placeholder 2"/>
          <p:cNvSpPr>
            <a:spLocks noGrp="1"/>
          </p:cNvSpPr>
          <p:nvPr>
            <p:ph idx="1"/>
          </p:nvPr>
        </p:nvSpPr>
        <p:spPr>
          <a:xfrm>
            <a:off x="838200" y="1502896"/>
            <a:ext cx="10515600" cy="4351338"/>
          </a:xfrm>
        </p:spPr>
        <p:txBody>
          <a:bodyPr>
            <a:normAutofit/>
          </a:bodyPr>
          <a:lstStyle/>
          <a:p>
            <a:pPr marL="285750" indent="-285750">
              <a:buFont typeface="Wingdings" panose="05000000000000000000" pitchFamily="2" charset="2"/>
              <a:buChar char="Ø"/>
            </a:pPr>
            <a:r>
              <a:rPr lang="en-US" b="0" i="0" dirty="0">
                <a:solidFill>
                  <a:schemeClr val="accent5"/>
                </a:solidFill>
                <a:effectLst/>
              </a:rPr>
              <a:t>Java is a multi-platform, object-oriented, programming language.</a:t>
            </a:r>
          </a:p>
          <a:p>
            <a:pPr marL="285750" indent="-285750">
              <a:buFont typeface="Wingdings" panose="05000000000000000000" pitchFamily="2" charset="2"/>
              <a:buChar char="Ø"/>
            </a:pPr>
            <a:r>
              <a:rPr lang="en-US" dirty="0">
                <a:solidFill>
                  <a:schemeClr val="accent5"/>
                </a:solidFill>
              </a:rPr>
              <a:t>To work with Java, we need JDK(java development kit) &amp; JRE(java runtime environment);</a:t>
            </a:r>
          </a:p>
          <a:p>
            <a:pPr marL="0" indent="0">
              <a:buNone/>
            </a:pPr>
            <a:r>
              <a:rPr lang="en-US" sz="1300" b="0" i="0" dirty="0">
                <a:solidFill>
                  <a:schemeClr val="accent5"/>
                </a:solidFill>
                <a:effectLst/>
              </a:rPr>
              <a:t>	 </a:t>
            </a:r>
            <a:r>
              <a:rPr lang="en-US" dirty="0">
                <a:solidFill>
                  <a:schemeClr val="accent5"/>
                </a:solidFill>
              </a:rPr>
              <a:t>JDK means a complete java software.</a:t>
            </a:r>
          </a:p>
          <a:p>
            <a:pPr marL="0" indent="0">
              <a:buNone/>
            </a:pPr>
            <a:r>
              <a:rPr lang="en-US" dirty="0">
                <a:solidFill>
                  <a:schemeClr val="accent5"/>
                </a:solidFill>
              </a:rPr>
              <a:t>	JRE enables java programs to run on any computer.</a:t>
            </a:r>
          </a:p>
          <a:p>
            <a:pPr marL="285750" indent="-285750">
              <a:buFont typeface="Wingdings" panose="05000000000000000000" pitchFamily="2" charset="2"/>
              <a:buChar char="Ø"/>
            </a:pPr>
            <a:r>
              <a:rPr lang="en-US" dirty="0">
                <a:solidFill>
                  <a:schemeClr val="accent5"/>
                </a:solidFill>
              </a:rPr>
              <a:t> Another important component of JDK is JVM. JVM is responsible for compiling and executing java programs.</a:t>
            </a:r>
          </a:p>
          <a:p>
            <a:pPr marL="285750" indent="-285750">
              <a:buFont typeface="Wingdings" panose="05000000000000000000" pitchFamily="2" charset="2"/>
              <a:buChar char="Ø"/>
            </a:pPr>
            <a:r>
              <a:rPr lang="en-US" dirty="0">
                <a:solidFill>
                  <a:schemeClr val="accent5"/>
                </a:solidFill>
              </a:rPr>
              <a:t>JVM is not hardware it is not physical software too, it is a virtual software available in JRE.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23570" y="327841"/>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45720" y="1535791"/>
            <a:ext cx="12100560" cy="1893209"/>
          </a:xfrm>
        </p:spPr>
        <p:txBody>
          <a:bodyPr>
            <a:noAutofit/>
          </a:bodyPr>
          <a:lstStyle/>
          <a:p>
            <a:pPr marL="45720" marR="0" lvl="0" indent="0">
              <a:spcAft>
                <a:spcPts val="0"/>
              </a:spcAft>
              <a:buSzPts val="1000"/>
              <a:buNone/>
              <a:tabLst>
                <a:tab pos="685800" algn="l"/>
              </a:tabLst>
            </a:pPr>
            <a:r>
              <a:rPr lang="en-US" sz="2400" b="1" dirty="0">
                <a:solidFill>
                  <a:schemeClr val="accent5"/>
                </a:solidFill>
              </a:rPr>
              <a:t>Multi-Level Inheritance</a:t>
            </a:r>
            <a:r>
              <a:rPr lang="en-US" sz="2400" dirty="0">
                <a:solidFill>
                  <a:schemeClr val="accent5"/>
                </a:solidFill>
              </a:rPr>
              <a:t>: A derived class is created from another derived class</a:t>
            </a:r>
          </a:p>
          <a:p>
            <a:pPr marL="45720" marR="0" indent="0">
              <a:spcAft>
                <a:spcPts val="0"/>
              </a:spcAft>
              <a:buNone/>
            </a:pPr>
            <a:r>
              <a:rPr lang="en-US" sz="2400" dirty="0">
                <a:solidFill>
                  <a:schemeClr val="accent5"/>
                </a:solidFill>
              </a:rPr>
              <a:t>Example of Multi-Level Inheritance</a:t>
            </a:r>
          </a:p>
          <a:p>
            <a:pPr marL="45720" indent="0">
              <a:lnSpc>
                <a:spcPct val="70000"/>
              </a:lnSpc>
              <a:buNone/>
            </a:pPr>
            <a:endParaRPr lang="en-US" sz="2200" dirty="0">
              <a:solidFill>
                <a:srgbClr val="222222"/>
              </a:solidFill>
            </a:endParaRPr>
          </a:p>
        </p:txBody>
      </p:sp>
      <p:pic>
        <p:nvPicPr>
          <p:cNvPr id="5" name="Picture 4" descr="Multi Level Inheritance in C# VB.Net">
            <a:extLst>
              <a:ext uri="{FF2B5EF4-FFF2-40B4-BE49-F238E27FC236}">
                <a16:creationId xmlns:a16="http://schemas.microsoft.com/office/drawing/2014/main" id="{642DE444-A3FA-447C-ACEB-049CBE92A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775" y="2034352"/>
            <a:ext cx="3541552" cy="3591084"/>
          </a:xfrm>
          <a:prstGeom prst="rect">
            <a:avLst/>
          </a:prstGeom>
          <a:noFill/>
          <a:ln>
            <a:noFill/>
          </a:ln>
        </p:spPr>
      </p:pic>
    </p:spTree>
    <p:extLst>
      <p:ext uri="{BB962C8B-B14F-4D97-AF65-F5344CB8AC3E}">
        <p14:creationId xmlns:p14="http://schemas.microsoft.com/office/powerpoint/2010/main" val="32406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222-EA76-4B59-83C1-D1F70BE18371}"/>
              </a:ext>
            </a:extLst>
          </p:cNvPr>
          <p:cNvSpPr>
            <a:spLocks noGrp="1"/>
          </p:cNvSpPr>
          <p:nvPr>
            <p:ph type="title"/>
          </p:nvPr>
        </p:nvSpPr>
        <p:spPr/>
        <p:txBody>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14D09B4-35DC-4F26-8EB6-975301D4239D}"/>
              </a:ext>
            </a:extLst>
          </p:cNvPr>
          <p:cNvSpPr>
            <a:spLocks noGrp="1"/>
          </p:cNvSpPr>
          <p:nvPr>
            <p:ph idx="1"/>
          </p:nvPr>
        </p:nvSpPr>
        <p:spPr/>
        <p:txBody>
          <a:bodyPr/>
          <a:lstStyle/>
          <a:p>
            <a:pPr marL="0" indent="0">
              <a:buNone/>
            </a:pPr>
            <a:r>
              <a:rPr lang="en-US" b="1" i="0" dirty="0">
                <a:solidFill>
                  <a:schemeClr val="accent5"/>
                </a:solidFill>
                <a:effectLst/>
                <a:latin typeface="Quicksand"/>
              </a:rPr>
              <a:t>Hierarchical Inheritance: </a:t>
            </a:r>
            <a:r>
              <a:rPr lang="en-US" i="0" dirty="0">
                <a:solidFill>
                  <a:schemeClr val="accent5"/>
                </a:solidFill>
                <a:effectLst/>
                <a:latin typeface="Quicksand"/>
              </a:rPr>
              <a:t>The type of inheritance in which more than one derived class inherits the properties of the same base class is called hierarchical inheritance. There are multiple child classes and a single parent class.</a:t>
            </a:r>
          </a:p>
          <a:p>
            <a:pPr marL="0" indent="0">
              <a:buNone/>
            </a:pPr>
            <a:endParaRPr lang="en-US" dirty="0"/>
          </a:p>
        </p:txBody>
      </p:sp>
      <p:pic>
        <p:nvPicPr>
          <p:cNvPr id="4" name="Picture 3">
            <a:extLst>
              <a:ext uri="{FF2B5EF4-FFF2-40B4-BE49-F238E27FC236}">
                <a16:creationId xmlns:a16="http://schemas.microsoft.com/office/drawing/2014/main" id="{BA69DCA8-305A-481B-851C-D67E10501EEE}"/>
              </a:ext>
            </a:extLst>
          </p:cNvPr>
          <p:cNvPicPr>
            <a:picLocks noChangeAspect="1"/>
          </p:cNvPicPr>
          <p:nvPr/>
        </p:nvPicPr>
        <p:blipFill>
          <a:blip r:embed="rId2"/>
          <a:stretch>
            <a:fillRect/>
          </a:stretch>
        </p:blipFill>
        <p:spPr>
          <a:xfrm>
            <a:off x="4183872" y="3311574"/>
            <a:ext cx="4434127" cy="1995357"/>
          </a:xfrm>
          <a:prstGeom prst="rect">
            <a:avLst/>
          </a:prstGeom>
        </p:spPr>
      </p:pic>
    </p:spTree>
    <p:extLst>
      <p:ext uri="{BB962C8B-B14F-4D97-AF65-F5344CB8AC3E}">
        <p14:creationId xmlns:p14="http://schemas.microsoft.com/office/powerpoint/2010/main" val="31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335499"/>
            <a:ext cx="9601200" cy="914400"/>
          </a:xfrm>
        </p:spPr>
        <p:txBody>
          <a:bodyPr>
            <a:normAutofit/>
          </a:bodyPr>
          <a:lstStyle/>
          <a:p>
            <a:pPr algn="ctr"/>
            <a:r>
              <a:rPr lang="en-US" dirty="0">
                <a:latin typeface="+mn-lt"/>
              </a:rPr>
              <a:t>P</a:t>
            </a:r>
            <a:r>
              <a:rPr lang="en-US" sz="4400" dirty="0">
                <a:effectLst/>
                <a:latin typeface="+mn-lt"/>
              </a:rPr>
              <a:t>olymorphism</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464631"/>
            <a:ext cx="11750722" cy="4087553"/>
          </a:xfrm>
        </p:spPr>
        <p:txBody>
          <a:bodyPr>
            <a:normAutofit fontScale="85000" lnSpcReduction="10000"/>
          </a:bodyPr>
          <a:lstStyle/>
          <a:p>
            <a:pPr marL="45720" indent="0">
              <a:buNone/>
            </a:pPr>
            <a:r>
              <a:rPr lang="en-US" sz="3200" b="1" i="0" u="sng" dirty="0">
                <a:solidFill>
                  <a:schemeClr val="accent5"/>
                </a:solidFill>
                <a:effectLst/>
              </a:rPr>
              <a:t>Polymorphism:</a:t>
            </a:r>
            <a:r>
              <a:rPr lang="en-US" sz="3200" i="0" dirty="0">
                <a:solidFill>
                  <a:schemeClr val="accent5"/>
                </a:solidFill>
                <a:effectLst/>
              </a:rPr>
              <a:t> </a:t>
            </a:r>
            <a:r>
              <a:rPr lang="en-US" sz="3200" b="0" i="0" dirty="0">
                <a:solidFill>
                  <a:schemeClr val="accent5"/>
                </a:solidFill>
                <a:effectLst/>
              </a:rPr>
              <a:t>Polymorphism refers to one of the OOPs concepts in Java which is the ability of a variable, object or function to take on multiple forms. </a:t>
            </a:r>
          </a:p>
          <a:p>
            <a:pPr marL="45720" indent="0">
              <a:buNone/>
            </a:pPr>
            <a:r>
              <a:rPr lang="en-US" sz="3200" dirty="0">
                <a:solidFill>
                  <a:schemeClr val="accent5"/>
                </a:solidFill>
              </a:rPr>
              <a:t>Polymorphism is possible because of overloading. </a:t>
            </a:r>
            <a:r>
              <a:rPr lang="en-US" sz="3200" b="0" i="0" dirty="0">
                <a:solidFill>
                  <a:schemeClr val="accent5"/>
                </a:solidFill>
                <a:effectLst/>
              </a:rPr>
              <a:t>Overloading is writing multiple methods with same name by differentiating th</a:t>
            </a:r>
            <a:r>
              <a:rPr lang="en-US" sz="3200" dirty="0">
                <a:solidFill>
                  <a:schemeClr val="accent5"/>
                </a:solidFill>
              </a:rPr>
              <a:t>e parameter. </a:t>
            </a:r>
            <a:r>
              <a:rPr lang="en-US" sz="3200" b="0" i="0" dirty="0">
                <a:solidFill>
                  <a:schemeClr val="accent5"/>
                </a:solidFill>
                <a:effectLst/>
              </a:rPr>
              <a:t>Polymorphism is theoretical concept which implemented using overloading</a:t>
            </a:r>
          </a:p>
          <a:p>
            <a:pPr marL="45720" indent="0">
              <a:buNone/>
            </a:pPr>
            <a:r>
              <a:rPr lang="en-US" sz="3200" b="1" dirty="0">
                <a:solidFill>
                  <a:schemeClr val="accent5"/>
                </a:solidFill>
              </a:rPr>
              <a:t>R</a:t>
            </a:r>
            <a:r>
              <a:rPr lang="en-US" sz="3200" b="1" i="0" dirty="0">
                <a:solidFill>
                  <a:schemeClr val="accent5"/>
                </a:solidFill>
                <a:effectLst/>
              </a:rPr>
              <a:t>ules during method overloading</a:t>
            </a:r>
          </a:p>
          <a:p>
            <a:pPr marL="560070" indent="-514350">
              <a:buAutoNum type="arabicPeriod"/>
            </a:pPr>
            <a:r>
              <a:rPr lang="en-US" sz="3200" i="0" dirty="0">
                <a:solidFill>
                  <a:schemeClr val="accent5"/>
                </a:solidFill>
                <a:effectLst/>
              </a:rPr>
              <a:t>Method name must be the same</a:t>
            </a:r>
          </a:p>
          <a:p>
            <a:pPr marL="560070" indent="-514350">
              <a:buAutoNum type="arabicPeriod"/>
            </a:pPr>
            <a:r>
              <a:rPr lang="en-US" sz="3200" i="0" dirty="0">
                <a:solidFill>
                  <a:schemeClr val="accent5"/>
                </a:solidFill>
                <a:effectLst/>
              </a:rPr>
              <a:t>Parameters should be different or if parameters are the same then data type should be different.</a:t>
            </a:r>
            <a:endParaRPr lang="en-US" b="1"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2339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39430"/>
            <a:ext cx="9601200" cy="914400"/>
          </a:xfrm>
        </p:spPr>
        <p:txBody>
          <a:bodyPr>
            <a:normAutofit/>
          </a:bodyPr>
          <a:lstStyle/>
          <a:p>
            <a:pPr algn="ctr"/>
            <a:r>
              <a:rPr lang="en-US" dirty="0">
                <a:latin typeface="+mn-lt"/>
              </a:rPr>
              <a:t>A</a:t>
            </a:r>
            <a:r>
              <a:rPr lang="en-US" sz="4400" i="0" dirty="0">
                <a:effectLst/>
                <a:latin typeface="+mn-lt"/>
              </a:rPr>
              <a:t>bstraction </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96520" y="2021385"/>
            <a:ext cx="11998960" cy="3557114"/>
          </a:xfrm>
        </p:spPr>
        <p:txBody>
          <a:bodyPr>
            <a:normAutofit/>
          </a:bodyPr>
          <a:lstStyle/>
          <a:p>
            <a:pPr marL="45720" indent="0">
              <a:buNone/>
            </a:pPr>
            <a:r>
              <a:rPr lang="en-US" sz="3200" b="1" i="0" u="sng" dirty="0">
                <a:solidFill>
                  <a:schemeClr val="accent5"/>
                </a:solidFill>
                <a:effectLst/>
              </a:rPr>
              <a:t>Abstraction:</a:t>
            </a:r>
            <a:r>
              <a:rPr lang="en-US" sz="3200" i="0" dirty="0">
                <a:solidFill>
                  <a:schemeClr val="accent5"/>
                </a:solidFill>
                <a:effectLst/>
              </a:rPr>
              <a:t> </a:t>
            </a:r>
            <a:r>
              <a:rPr lang="en-US" sz="3200" b="0" i="0" dirty="0">
                <a:solidFill>
                  <a:schemeClr val="accent5"/>
                </a:solidFill>
                <a:effectLst/>
              </a:rPr>
              <a:t>Abstraction is one of the OOP Concepts in Java which is an act of representing essential features without including background details. It is a technique of creating a new data type that is suited for a specific application.</a:t>
            </a:r>
          </a:p>
          <a:p>
            <a:pPr marL="45720" indent="0">
              <a:buNone/>
            </a:pPr>
            <a:r>
              <a:rPr lang="en-US" sz="3200" dirty="0">
                <a:solidFill>
                  <a:schemeClr val="accent5"/>
                </a:solidFill>
              </a:rPr>
              <a:t>We can implement abstraction on classes and methods. Abstract method means incomplete method. The child class is responsible to implement the incomplete methods.</a:t>
            </a:r>
            <a:endParaRPr lang="en-US" dirty="0">
              <a:solidFill>
                <a:schemeClr val="accent5"/>
              </a:solidFill>
            </a:endParaRPr>
          </a:p>
        </p:txBody>
      </p:sp>
    </p:spTree>
    <p:extLst>
      <p:ext uri="{BB962C8B-B14F-4D97-AF65-F5344CB8AC3E}">
        <p14:creationId xmlns:p14="http://schemas.microsoft.com/office/powerpoint/2010/main" val="34125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FCA-67DC-4A1B-98CF-C82F01E63ED5}"/>
              </a:ext>
            </a:extLst>
          </p:cNvPr>
          <p:cNvSpPr>
            <a:spLocks noGrp="1"/>
          </p:cNvSpPr>
          <p:nvPr>
            <p:ph type="title"/>
          </p:nvPr>
        </p:nvSpPr>
        <p:spPr>
          <a:xfrm>
            <a:off x="563880" y="391963"/>
            <a:ext cx="11216640" cy="1002989"/>
          </a:xfrm>
        </p:spPr>
        <p:txBody>
          <a:bodyPr>
            <a:normAutofit/>
          </a:bodyPr>
          <a:lstStyle/>
          <a:p>
            <a:pPr algn="ctr"/>
            <a:r>
              <a:rPr lang="en-US" sz="4900" i="0" dirty="0">
                <a:effectLst/>
                <a:latin typeface="+mn-lt"/>
              </a:rPr>
              <a:t>What is Interface in Java</a:t>
            </a:r>
            <a:endParaRPr lang="en-US" sz="4900" dirty="0"/>
          </a:p>
        </p:txBody>
      </p:sp>
      <p:sp>
        <p:nvSpPr>
          <p:cNvPr id="3" name="Content Placeholder 2">
            <a:extLst>
              <a:ext uri="{FF2B5EF4-FFF2-40B4-BE49-F238E27FC236}">
                <a16:creationId xmlns:a16="http://schemas.microsoft.com/office/drawing/2014/main" id="{D2DF0558-7A41-4104-879B-F5A0A8EA359C}"/>
              </a:ext>
            </a:extLst>
          </p:cNvPr>
          <p:cNvSpPr>
            <a:spLocks noGrp="1"/>
          </p:cNvSpPr>
          <p:nvPr>
            <p:ph idx="1"/>
          </p:nvPr>
        </p:nvSpPr>
        <p:spPr>
          <a:xfrm>
            <a:off x="411480" y="1394953"/>
            <a:ext cx="11369040" cy="4690083"/>
          </a:xfrm>
        </p:spPr>
        <p:txBody>
          <a:bodyPr>
            <a:normAutofit/>
          </a:bodyPr>
          <a:lstStyle/>
          <a:p>
            <a:pPr>
              <a:buFont typeface="Wingdings" panose="05000000000000000000" pitchFamily="2" charset="2"/>
              <a:buChar char="Ø"/>
            </a:pPr>
            <a:r>
              <a:rPr lang="en-US" sz="2000" b="0" i="0" dirty="0">
                <a:solidFill>
                  <a:schemeClr val="accent5"/>
                </a:solidFill>
                <a:effectLst/>
              </a:rPr>
              <a:t> An </a:t>
            </a:r>
            <a:r>
              <a:rPr lang="en-US" sz="2000" b="1" i="0" dirty="0">
                <a:solidFill>
                  <a:schemeClr val="accent5"/>
                </a:solidFill>
                <a:effectLst/>
              </a:rPr>
              <a:t>Interface in Java</a:t>
            </a:r>
            <a:r>
              <a:rPr lang="en-US" sz="2000" b="0" i="0" dirty="0">
                <a:solidFill>
                  <a:schemeClr val="accent5"/>
                </a:solidFill>
                <a:effectLst/>
              </a:rPr>
              <a:t> programming language is defined as an abstract type used to specify the behavior of a class. A Java interface contains static constants and abstract methods. </a:t>
            </a:r>
            <a:r>
              <a:rPr lang="en-US" sz="2000" dirty="0">
                <a:solidFill>
                  <a:schemeClr val="accent5"/>
                </a:solidFill>
                <a:effectLst/>
                <a:ea typeface="Calibri" panose="020F0502020204030204" pitchFamily="34" charset="0"/>
                <a:cs typeface="Times New Roman" panose="02020603050405020304" pitchFamily="18" charset="0"/>
              </a:rPr>
              <a:t>An </a:t>
            </a:r>
            <a:r>
              <a:rPr lang="en-US" sz="2000" b="1" dirty="0">
                <a:solidFill>
                  <a:schemeClr val="accent5"/>
                </a:solidFill>
                <a:effectLst/>
                <a:cs typeface="Times New Roman" panose="02020603050405020304" pitchFamily="18" charset="0"/>
              </a:rPr>
              <a:t>Interface in Java</a:t>
            </a:r>
            <a:r>
              <a:rPr lang="en-US" sz="2000" dirty="0">
                <a:solidFill>
                  <a:schemeClr val="accent5"/>
                </a:solidFill>
                <a:effectLst/>
              </a:rPr>
              <a:t> programming language is defined as an abstract type used to specify the behavior of a class. A Java interface contains static constants and abstract methods.</a:t>
            </a:r>
          </a:p>
          <a:p>
            <a:pPr>
              <a:buFont typeface="Wingdings" panose="05000000000000000000" pitchFamily="2" charset="2"/>
              <a:buChar char="Ø"/>
            </a:pPr>
            <a:r>
              <a:rPr lang="en-US" sz="2000" b="0" i="0" dirty="0">
                <a:solidFill>
                  <a:schemeClr val="accent5"/>
                </a:solidFill>
                <a:effectLst/>
              </a:rPr>
              <a:t> Writing an interface is like writing a class. But a class describes the attributes and behaviors of an object </a:t>
            </a:r>
            <a:r>
              <a:rPr lang="en-US" sz="2000" dirty="0">
                <a:solidFill>
                  <a:schemeClr val="accent5"/>
                </a:solidFill>
              </a:rPr>
              <a:t>a</a:t>
            </a:r>
            <a:r>
              <a:rPr lang="en-US" sz="2000" b="0" i="0" dirty="0">
                <a:solidFill>
                  <a:schemeClr val="accent5"/>
                </a:solidFill>
                <a:effectLst/>
              </a:rPr>
              <a:t>nd an interface contains behaviors that a class implements. Unless the class that implements the interface is abstract, all the methods of the interface need to be defined in the class.</a:t>
            </a:r>
          </a:p>
          <a:p>
            <a:pPr>
              <a:buFont typeface="Wingdings" panose="05000000000000000000" pitchFamily="2" charset="2"/>
              <a:buChar char="Ø"/>
            </a:pPr>
            <a:r>
              <a:rPr lang="en-US" sz="2000" b="0" i="0" dirty="0">
                <a:solidFill>
                  <a:schemeClr val="accent5"/>
                </a:solidFill>
                <a:effectLst/>
              </a:rPr>
              <a:t> An interface can contain any number of methods.</a:t>
            </a:r>
          </a:p>
          <a:p>
            <a:pPr>
              <a:buFont typeface="Wingdings" panose="05000000000000000000" pitchFamily="2" charset="2"/>
              <a:buChar char="Ø"/>
            </a:pPr>
            <a:r>
              <a:rPr lang="en-US" sz="2000" b="0" i="0" dirty="0">
                <a:solidFill>
                  <a:schemeClr val="accent5"/>
                </a:solidFill>
                <a:effectLst/>
              </a:rPr>
              <a:t> An interface is written in a file with a </a:t>
            </a:r>
            <a:r>
              <a:rPr lang="en-US" sz="2000" b="1" i="0" dirty="0">
                <a:solidFill>
                  <a:schemeClr val="accent5"/>
                </a:solidFill>
                <a:effectLst/>
              </a:rPr>
              <a:t>.java</a:t>
            </a:r>
            <a:r>
              <a:rPr lang="en-US" sz="2000" b="0" i="0" dirty="0">
                <a:solidFill>
                  <a:schemeClr val="accent5"/>
                </a:solidFill>
                <a:effectLst/>
              </a:rPr>
              <a:t> extension, with the name of the interface matching the name of the file.</a:t>
            </a:r>
          </a:p>
          <a:p>
            <a:pPr>
              <a:buFont typeface="Wingdings" panose="05000000000000000000" pitchFamily="2" charset="2"/>
              <a:buChar char="Ø"/>
            </a:pPr>
            <a:r>
              <a:rPr lang="en-US" sz="2000" b="0" i="0" dirty="0">
                <a:solidFill>
                  <a:schemeClr val="accent5"/>
                </a:solidFill>
                <a:effectLst/>
              </a:rPr>
              <a:t> The byte code of an interface appears in a </a:t>
            </a:r>
            <a:r>
              <a:rPr lang="en-US" sz="2000" b="1" i="0" dirty="0">
                <a:solidFill>
                  <a:schemeClr val="accent5"/>
                </a:solidFill>
                <a:effectLst/>
              </a:rPr>
              <a:t>.class</a:t>
            </a:r>
            <a:r>
              <a:rPr lang="en-US" sz="2000" b="0" i="0" dirty="0">
                <a:solidFill>
                  <a:schemeClr val="accent5"/>
                </a:solidFill>
                <a:effectLst/>
              </a:rPr>
              <a:t> file.</a:t>
            </a:r>
          </a:p>
          <a:p>
            <a:pPr marL="45720" indent="0">
              <a:buNone/>
            </a:pPr>
            <a:r>
              <a:rPr lang="en-US" sz="2000" dirty="0">
                <a:solidFill>
                  <a:schemeClr val="accent5"/>
                </a:solidFill>
              </a:rPr>
              <a:t>BUT </a:t>
            </a:r>
            <a:r>
              <a:rPr lang="en-US" sz="2000" b="0" i="0" dirty="0">
                <a:solidFill>
                  <a:schemeClr val="accent5"/>
                </a:solidFill>
                <a:effectLst/>
              </a:rPr>
              <a:t>All of the methods in an interface are abstract, also An interface is not extended by a class; it is implemented by a class. An interface can extend multiple interfaces.</a:t>
            </a:r>
            <a:endParaRPr lang="en-US" b="0" i="0" dirty="0">
              <a:solidFill>
                <a:schemeClr val="accent5"/>
              </a:solidFill>
              <a:effectLst/>
            </a:endParaRPr>
          </a:p>
          <a:p>
            <a:pPr marL="45720" indent="0">
              <a:buNone/>
            </a:pPr>
            <a:endParaRPr lang="en-US" dirty="0"/>
          </a:p>
        </p:txBody>
      </p:sp>
    </p:spTree>
    <p:extLst>
      <p:ext uri="{BB962C8B-B14F-4D97-AF65-F5344CB8AC3E}">
        <p14:creationId xmlns:p14="http://schemas.microsoft.com/office/powerpoint/2010/main" val="37664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FD87FE4-9B70-4385-8755-E42BAD536E27}"/>
              </a:ext>
            </a:extLst>
          </p:cNvPr>
          <p:cNvSpPr>
            <a:spLocks noGrp="1"/>
          </p:cNvSpPr>
          <p:nvPr>
            <p:ph type="title"/>
          </p:nvPr>
        </p:nvSpPr>
        <p:spPr>
          <a:xfrm>
            <a:off x="450621" y="276293"/>
            <a:ext cx="11476038" cy="1082040"/>
          </a:xfrm>
        </p:spPr>
        <p:txBody>
          <a:bodyPr>
            <a:normAutofit/>
          </a:bodyPr>
          <a:lstStyle/>
          <a:p>
            <a:pPr algn="ctr"/>
            <a:r>
              <a:rPr lang="en-US" sz="4900" i="0" dirty="0">
                <a:effectLst/>
                <a:latin typeface="+mn-lt"/>
              </a:rPr>
              <a:t>Implementing Interfaces</a:t>
            </a:r>
            <a:endParaRPr lang="en-US" dirty="0"/>
          </a:p>
        </p:txBody>
      </p:sp>
      <p:sp>
        <p:nvSpPr>
          <p:cNvPr id="16" name="Content Placeholder 2">
            <a:extLst>
              <a:ext uri="{FF2B5EF4-FFF2-40B4-BE49-F238E27FC236}">
                <a16:creationId xmlns:a16="http://schemas.microsoft.com/office/drawing/2014/main" id="{5CEEFE7A-44A5-4279-B13B-572BD29EC1E4}"/>
              </a:ext>
            </a:extLst>
          </p:cNvPr>
          <p:cNvSpPr>
            <a:spLocks noGrp="1"/>
          </p:cNvSpPr>
          <p:nvPr>
            <p:ph sz="half" idx="1"/>
          </p:nvPr>
        </p:nvSpPr>
        <p:spPr>
          <a:xfrm>
            <a:off x="219291" y="1358333"/>
            <a:ext cx="6797040" cy="4499636"/>
          </a:xfrm>
        </p:spPr>
        <p:txBody>
          <a:bodyPr>
            <a:normAutofit/>
          </a:bodyPr>
          <a:lstStyle/>
          <a:p>
            <a:pPr>
              <a:buFont typeface="Wingdings" panose="05000000000000000000" pitchFamily="2" charset="2"/>
              <a:buChar char="§"/>
            </a:pPr>
            <a:r>
              <a:rPr lang="en-US" sz="2200" b="0" i="0" dirty="0">
                <a:solidFill>
                  <a:schemeClr val="accent5"/>
                </a:solidFill>
                <a:effectLst/>
              </a:rPr>
              <a:t>An interface is implicitly abstract. Each method in an interface is also implicitly abstract, so the abstract keyword is not needed. Methods in an interface are implicitly public.</a:t>
            </a:r>
          </a:p>
          <a:p>
            <a:pPr>
              <a:buFont typeface="Wingdings" panose="05000000000000000000" pitchFamily="2" charset="2"/>
              <a:buChar char="§"/>
            </a:pPr>
            <a:r>
              <a:rPr lang="en-US" sz="2200" b="0" i="0" dirty="0">
                <a:solidFill>
                  <a:schemeClr val="accent5"/>
                </a:solidFill>
                <a:effectLst/>
              </a:rPr>
              <a:t>When a class implements an interface, you can think of the class as signing a contract, agreeing to perform the specific behaviors of the interface. If a class does not perform all the behaviors of the interface, the class must declare itself as abstract.</a:t>
            </a:r>
          </a:p>
          <a:p>
            <a:pPr>
              <a:buFont typeface="Wingdings" panose="05000000000000000000" pitchFamily="2" charset="2"/>
              <a:buChar char="§"/>
            </a:pPr>
            <a:r>
              <a:rPr lang="en-US" sz="2200" b="0" i="0" dirty="0">
                <a:solidFill>
                  <a:schemeClr val="accent5"/>
                </a:solidFill>
                <a:effectLst/>
              </a:rPr>
              <a:t>A class uses the </a:t>
            </a:r>
            <a:r>
              <a:rPr lang="en-US" sz="2200" b="1" i="0" dirty="0">
                <a:solidFill>
                  <a:schemeClr val="accent5"/>
                </a:solidFill>
                <a:effectLst/>
              </a:rPr>
              <a:t>implements</a:t>
            </a:r>
            <a:r>
              <a:rPr lang="en-US" sz="2200" b="0" i="0" dirty="0">
                <a:solidFill>
                  <a:schemeClr val="accent5"/>
                </a:solidFill>
                <a:effectLst/>
              </a:rPr>
              <a:t> keyword to implement an interface. The implements keyword appears in the class declaration following the extends portion of the declaration. </a:t>
            </a:r>
          </a:p>
        </p:txBody>
      </p:sp>
      <p:pic>
        <p:nvPicPr>
          <p:cNvPr id="5" name="Content Placeholder 4" descr="Diagram&#10;&#10;Description automatically generated">
            <a:extLst>
              <a:ext uri="{FF2B5EF4-FFF2-40B4-BE49-F238E27FC236}">
                <a16:creationId xmlns:a16="http://schemas.microsoft.com/office/drawing/2014/main" id="{F66A361C-7D22-4A48-B885-AE0719E4190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5120" y="2393228"/>
            <a:ext cx="4541957" cy="2071544"/>
          </a:xfrm>
          <a:noFill/>
        </p:spPr>
      </p:pic>
    </p:spTree>
    <p:extLst>
      <p:ext uri="{BB962C8B-B14F-4D97-AF65-F5344CB8AC3E}">
        <p14:creationId xmlns:p14="http://schemas.microsoft.com/office/powerpoint/2010/main" val="22067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14857"/>
            <a:ext cx="9601200" cy="914400"/>
          </a:xfrm>
        </p:spPr>
        <p:txBody>
          <a:bodyPr>
            <a:normAutofit/>
          </a:bodyPr>
          <a:lstStyle/>
          <a:p>
            <a:pPr algn="ctr"/>
            <a:r>
              <a:rPr lang="en-US" dirty="0">
                <a:latin typeface="+mn-lt"/>
              </a:rPr>
              <a:t>E</a:t>
            </a:r>
            <a:r>
              <a:rPr lang="en-US" sz="4400" dirty="0">
                <a:effectLst/>
                <a:latin typeface="+mn-lt"/>
              </a:rPr>
              <a:t>ncapsulation</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546579"/>
            <a:ext cx="11750722" cy="3764841"/>
          </a:xfrm>
        </p:spPr>
        <p:txBody>
          <a:bodyPr>
            <a:normAutofit/>
          </a:bodyPr>
          <a:lstStyle/>
          <a:p>
            <a:pPr marL="45720" indent="0">
              <a:buNone/>
            </a:pPr>
            <a:endParaRPr lang="en-US" b="1" i="0" dirty="0">
              <a:solidFill>
                <a:srgbClr val="222222"/>
              </a:solidFill>
              <a:effectLst/>
              <a:latin typeface="Source Sans Pro" panose="020B0503030403020204" pitchFamily="34" charset="0"/>
            </a:endParaRPr>
          </a:p>
          <a:p>
            <a:pPr marL="45720" indent="0">
              <a:buNone/>
            </a:pPr>
            <a:r>
              <a:rPr lang="en-US" sz="2400" b="1" i="0" u="sng" dirty="0">
                <a:solidFill>
                  <a:schemeClr val="accent5"/>
                </a:solidFill>
                <a:effectLst/>
              </a:rPr>
              <a:t>Encapsulation:</a:t>
            </a:r>
            <a:r>
              <a:rPr lang="en-US" sz="2400" i="0" dirty="0">
                <a:solidFill>
                  <a:schemeClr val="accent5"/>
                </a:solidFill>
                <a:effectLst/>
              </a:rPr>
              <a:t> </a:t>
            </a:r>
            <a:r>
              <a:rPr lang="en-US" sz="2400" b="0" i="0" dirty="0">
                <a:solidFill>
                  <a:schemeClr val="accent5"/>
                </a:solidFill>
                <a:effectLst/>
              </a:rPr>
              <a:t>Encapsulation is one of the best Java OOPs concepts of wrapping the data and code. In this OOPs concept, the variables of a class are always hidden from other classes.</a:t>
            </a:r>
            <a:endParaRPr lang="en-US" sz="2400" i="0" dirty="0">
              <a:solidFill>
                <a:schemeClr val="accent5"/>
              </a:solidFill>
              <a:effectLst/>
            </a:endParaRPr>
          </a:p>
          <a:p>
            <a:pPr marL="45720" indent="0">
              <a:buNone/>
            </a:pPr>
            <a:r>
              <a:rPr lang="en-US" sz="2400" i="0" dirty="0">
                <a:solidFill>
                  <a:schemeClr val="accent5"/>
                </a:solidFill>
                <a:effectLst/>
              </a:rPr>
              <a:t>For every variables we need to create setters and getters. If we have 10 </a:t>
            </a:r>
            <a:r>
              <a:rPr lang="en-US" sz="2400" dirty="0">
                <a:solidFill>
                  <a:schemeClr val="accent5"/>
                </a:solidFill>
              </a:rPr>
              <a:t>v</a:t>
            </a:r>
            <a:r>
              <a:rPr lang="en-US" sz="2400" i="0" dirty="0">
                <a:solidFill>
                  <a:schemeClr val="accent5"/>
                </a:solidFill>
                <a:effectLst/>
              </a:rPr>
              <a:t>ariables then, we need to create setter and getter for each variables. IntelliJ has a feature to create getter and setter.</a:t>
            </a:r>
          </a:p>
          <a:p>
            <a:pPr marL="45720" indent="0">
              <a:buNone/>
            </a:pPr>
            <a:r>
              <a:rPr lang="en-US" sz="2400" b="1" i="0" dirty="0">
                <a:solidFill>
                  <a:schemeClr val="accent5"/>
                </a:solidFill>
                <a:effectLst/>
                <a:sym typeface="Wingdings" panose="05000000000000000000" pitchFamily="2" charset="2"/>
              </a:rPr>
              <a:t>Note : </a:t>
            </a:r>
            <a:r>
              <a:rPr lang="en-US" sz="2400" b="1" i="0" u="sng" dirty="0">
                <a:solidFill>
                  <a:schemeClr val="accent5"/>
                </a:solidFill>
                <a:effectLst/>
                <a:sym typeface="Wingdings" panose="05000000000000000000" pitchFamily="2" charset="2"/>
              </a:rPr>
              <a:t>This</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key</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word in setter method is used to separate between the class variable and local parameters variable</a:t>
            </a:r>
          </a:p>
        </p:txBody>
      </p:sp>
    </p:spTree>
    <p:extLst>
      <p:ext uri="{BB962C8B-B14F-4D97-AF65-F5344CB8AC3E}">
        <p14:creationId xmlns:p14="http://schemas.microsoft.com/office/powerpoint/2010/main" val="20684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249610"/>
            <a:ext cx="9601200" cy="914400"/>
          </a:xfrm>
        </p:spPr>
        <p:txBody>
          <a:bodyPr>
            <a:normAutofit/>
          </a:bodyPr>
          <a:lstStyle/>
          <a:p>
            <a:pPr algn="ctr"/>
            <a:r>
              <a:rPr lang="en-US" sz="4400" dirty="0">
                <a:effectLst/>
                <a:latin typeface="+mn-lt"/>
              </a:rPr>
              <a:t>Encapsulation</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365955"/>
            <a:ext cx="11750722" cy="4580935"/>
          </a:xfrm>
        </p:spPr>
        <p:txBody>
          <a:bodyPr>
            <a:normAutofit/>
          </a:bodyPr>
          <a:lstStyle/>
          <a:p>
            <a:pPr marL="45720" indent="0">
              <a:buNone/>
            </a:pPr>
            <a:r>
              <a:rPr lang="en-US" sz="2400" i="0" dirty="0">
                <a:solidFill>
                  <a:schemeClr val="accent5"/>
                </a:solidFill>
                <a:effectLst/>
              </a:rPr>
              <a:t>Encapsulation is rapping of data and methods into a single unit.</a:t>
            </a:r>
          </a:p>
          <a:p>
            <a:pPr marL="45720" indent="0">
              <a:buNone/>
            </a:pPr>
            <a:r>
              <a:rPr lang="en-US" sz="2400" dirty="0">
                <a:solidFill>
                  <a:schemeClr val="accent5"/>
                </a:solidFill>
              </a:rPr>
              <a:t>T</a:t>
            </a:r>
            <a:r>
              <a:rPr lang="en-US" sz="2400" i="0" dirty="0">
                <a:solidFill>
                  <a:schemeClr val="accent5"/>
                </a:solidFill>
                <a:effectLst/>
              </a:rPr>
              <a:t>he purpose of encapsulation is security we can only access the variables using the method within the class.</a:t>
            </a:r>
          </a:p>
          <a:p>
            <a:pPr marL="45720" indent="0">
              <a:buNone/>
            </a:pPr>
            <a:r>
              <a:rPr lang="en-US" sz="2400" dirty="0">
                <a:solidFill>
                  <a:schemeClr val="accent5"/>
                </a:solidFill>
              </a:rPr>
              <a:t>Since we use methods to access the variables there are two concepts to know.</a:t>
            </a:r>
          </a:p>
          <a:p>
            <a:pPr marL="45720" indent="0">
              <a:buNone/>
            </a:pPr>
            <a:r>
              <a:rPr lang="en-US" sz="2400" i="0" dirty="0">
                <a:solidFill>
                  <a:schemeClr val="accent5"/>
                </a:solidFill>
                <a:effectLst/>
              </a:rPr>
              <a:t>	1</a:t>
            </a:r>
            <a:r>
              <a:rPr lang="en-US" sz="2400" b="1" i="0" dirty="0">
                <a:solidFill>
                  <a:schemeClr val="accent5"/>
                </a:solidFill>
                <a:effectLst/>
              </a:rPr>
              <a:t>. setters</a:t>
            </a:r>
            <a:r>
              <a:rPr lang="en-US" sz="2400" i="0" dirty="0">
                <a:solidFill>
                  <a:schemeClr val="accent5"/>
                </a:solidFill>
                <a:effectLst/>
              </a:rPr>
              <a:t>:-methods used to assign data to the variables.</a:t>
            </a:r>
          </a:p>
          <a:p>
            <a:pPr marL="45720" indent="0">
              <a:buNone/>
            </a:pPr>
            <a:r>
              <a:rPr lang="en-US" sz="2400" dirty="0">
                <a:solidFill>
                  <a:schemeClr val="accent5"/>
                </a:solidFill>
              </a:rPr>
              <a:t>	2. </a:t>
            </a:r>
            <a:r>
              <a:rPr lang="en-US" sz="2400" b="1" dirty="0">
                <a:solidFill>
                  <a:schemeClr val="accent5"/>
                </a:solidFill>
              </a:rPr>
              <a:t>getters</a:t>
            </a:r>
            <a:r>
              <a:rPr lang="en-US" sz="2400" dirty="0">
                <a:solidFill>
                  <a:schemeClr val="accent5"/>
                </a:solidFill>
              </a:rPr>
              <a:t>:- methods used to return the data.</a:t>
            </a:r>
            <a:endParaRPr lang="en-US" sz="2400" i="0" dirty="0">
              <a:solidFill>
                <a:schemeClr val="accent5"/>
              </a:solidFill>
              <a:effectLst/>
            </a:endParaRPr>
          </a:p>
          <a:p>
            <a:pPr marL="45720" indent="0">
              <a:buNone/>
            </a:pPr>
            <a:r>
              <a:rPr lang="en-US" sz="2400" dirty="0">
                <a:solidFill>
                  <a:schemeClr val="accent5"/>
                </a:solidFill>
              </a:rPr>
              <a:t>During encapsulation, the variables and methods are in a single class and the variables should be private.</a:t>
            </a:r>
            <a:endParaRPr lang="en-US" sz="2400" i="0" dirty="0">
              <a:solidFill>
                <a:schemeClr val="accent5"/>
              </a:solidFill>
              <a:effectLst/>
            </a:endParaRPr>
          </a:p>
          <a:p>
            <a:pPr marL="45720" indent="0">
              <a:buNone/>
            </a:pPr>
            <a:r>
              <a:rPr lang="en-US" sz="2400" b="1" dirty="0">
                <a:solidFill>
                  <a:schemeClr val="accent5"/>
                </a:solidFill>
              </a:rPr>
              <a:t>	syntax: private int x; </a:t>
            </a:r>
          </a:p>
          <a:p>
            <a:pPr marL="45720" indent="0">
              <a:buNone/>
            </a:pPr>
            <a:r>
              <a:rPr lang="en-US" sz="2400" b="1" i="1" dirty="0">
                <a:solidFill>
                  <a:schemeClr val="accent5"/>
                </a:solidFill>
                <a:effectLst/>
              </a:rPr>
              <a:t>Note we can not access private variables from other classes.</a:t>
            </a:r>
          </a:p>
        </p:txBody>
      </p:sp>
    </p:spTree>
    <p:extLst>
      <p:ext uri="{BB962C8B-B14F-4D97-AF65-F5344CB8AC3E}">
        <p14:creationId xmlns:p14="http://schemas.microsoft.com/office/powerpoint/2010/main" val="3922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16C4-AA87-4BBB-8581-2E43F43BF11C}"/>
              </a:ext>
            </a:extLst>
          </p:cNvPr>
          <p:cNvSpPr>
            <a:spLocks noGrp="1"/>
          </p:cNvSpPr>
          <p:nvPr>
            <p:ph type="title"/>
          </p:nvPr>
        </p:nvSpPr>
        <p:spPr/>
        <p:txBody>
          <a:bodyPr/>
          <a:lstStyle/>
          <a:p>
            <a:pPr algn="ctr"/>
            <a:r>
              <a:rPr lang="en-US" dirty="0"/>
              <a:t>Sorting in Java</a:t>
            </a:r>
          </a:p>
        </p:txBody>
      </p:sp>
      <p:sp>
        <p:nvSpPr>
          <p:cNvPr id="3" name="Content Placeholder 2">
            <a:extLst>
              <a:ext uri="{FF2B5EF4-FFF2-40B4-BE49-F238E27FC236}">
                <a16:creationId xmlns:a16="http://schemas.microsoft.com/office/drawing/2014/main" id="{FE46D9F7-C90A-4681-A2B6-55AF576291C0}"/>
              </a:ext>
            </a:extLst>
          </p:cNvPr>
          <p:cNvSpPr>
            <a:spLocks noGrp="1"/>
          </p:cNvSpPr>
          <p:nvPr>
            <p:ph idx="1"/>
          </p:nvPr>
        </p:nvSpPr>
        <p:spPr>
          <a:xfrm>
            <a:off x="838200" y="1536175"/>
            <a:ext cx="10515600" cy="4351338"/>
          </a:xfrm>
        </p:spPr>
        <p:txBody>
          <a:bodyPr/>
          <a:lstStyle/>
          <a:p>
            <a:pPr marL="0" indent="0">
              <a:buNone/>
            </a:pPr>
            <a:r>
              <a:rPr lang="en-US" dirty="0">
                <a:solidFill>
                  <a:schemeClr val="accent5"/>
                </a:solidFill>
              </a:rPr>
              <a:t>What is sorting? Well its exactly what you would expect it to be. Arranging data. You can use various ordering criteria, common ones being sorting numbers from least to greatest or vice-versa.</a:t>
            </a:r>
          </a:p>
          <a:p>
            <a:pPr marL="0" indent="0">
              <a:buNone/>
            </a:pPr>
            <a:r>
              <a:rPr lang="en-US" dirty="0">
                <a:solidFill>
                  <a:schemeClr val="accent5"/>
                </a:solidFill>
              </a:rPr>
              <a:t>There are 5 main sorting methods in Java:</a:t>
            </a:r>
          </a:p>
          <a:p>
            <a:pPr algn="l">
              <a:buFont typeface="+mj-lt"/>
              <a:buAutoNum type="arabicPeriod"/>
            </a:pPr>
            <a:r>
              <a:rPr lang="en-US" b="0" i="0" dirty="0">
                <a:solidFill>
                  <a:schemeClr val="accent5"/>
                </a:solidFill>
                <a:effectLst/>
              </a:rPr>
              <a:t>Merge Sort</a:t>
            </a:r>
          </a:p>
          <a:p>
            <a:pPr algn="l">
              <a:buFont typeface="+mj-lt"/>
              <a:buAutoNum type="arabicPeriod"/>
            </a:pPr>
            <a:r>
              <a:rPr lang="en-US" b="0" i="0" dirty="0">
                <a:solidFill>
                  <a:schemeClr val="accent5"/>
                </a:solidFill>
                <a:effectLst/>
              </a:rPr>
              <a:t>Heap Sort</a:t>
            </a:r>
          </a:p>
          <a:p>
            <a:pPr algn="l">
              <a:buFont typeface="+mj-lt"/>
              <a:buAutoNum type="arabicPeriod"/>
            </a:pPr>
            <a:r>
              <a:rPr lang="en-US" b="0" i="0" dirty="0">
                <a:solidFill>
                  <a:schemeClr val="accent5"/>
                </a:solidFill>
                <a:effectLst/>
              </a:rPr>
              <a:t>Insertion Sort</a:t>
            </a:r>
          </a:p>
          <a:p>
            <a:pPr algn="l">
              <a:buFont typeface="+mj-lt"/>
              <a:buAutoNum type="arabicPeriod"/>
            </a:pPr>
            <a:r>
              <a:rPr lang="en-US" b="0" i="0" dirty="0">
                <a:solidFill>
                  <a:schemeClr val="accent5"/>
                </a:solidFill>
                <a:effectLst/>
              </a:rPr>
              <a:t>Selection Sort</a:t>
            </a:r>
          </a:p>
          <a:p>
            <a:pPr algn="l">
              <a:buFont typeface="+mj-lt"/>
              <a:buAutoNum type="arabicPeriod"/>
            </a:pPr>
            <a:r>
              <a:rPr lang="en-US" b="0" i="0" dirty="0">
                <a:solidFill>
                  <a:schemeClr val="accent5"/>
                </a:solidFill>
                <a:effectLst/>
              </a:rPr>
              <a:t>Bubble Sort</a:t>
            </a:r>
          </a:p>
        </p:txBody>
      </p:sp>
    </p:spTree>
    <p:extLst>
      <p:ext uri="{BB962C8B-B14F-4D97-AF65-F5344CB8AC3E}">
        <p14:creationId xmlns:p14="http://schemas.microsoft.com/office/powerpoint/2010/main" val="323309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1257-FA62-4145-9B68-A6F65CE2A13C}"/>
              </a:ext>
            </a:extLst>
          </p:cNvPr>
          <p:cNvSpPr>
            <a:spLocks noGrp="1"/>
          </p:cNvSpPr>
          <p:nvPr>
            <p:ph type="title"/>
          </p:nvPr>
        </p:nvSpPr>
        <p:spPr/>
        <p:txBody>
          <a:bodyPr/>
          <a:lstStyle/>
          <a:p>
            <a:pPr algn="ctr"/>
            <a:r>
              <a:rPr lang="en-US" dirty="0"/>
              <a:t>MergeSort</a:t>
            </a:r>
          </a:p>
        </p:txBody>
      </p:sp>
      <p:sp>
        <p:nvSpPr>
          <p:cNvPr id="3" name="Content Placeholder 2">
            <a:extLst>
              <a:ext uri="{FF2B5EF4-FFF2-40B4-BE49-F238E27FC236}">
                <a16:creationId xmlns:a16="http://schemas.microsoft.com/office/drawing/2014/main" id="{CDA49867-B5BA-48E8-9F46-4345BF7E59E2}"/>
              </a:ext>
            </a:extLst>
          </p:cNvPr>
          <p:cNvSpPr>
            <a:spLocks noGrp="1"/>
          </p:cNvSpPr>
          <p:nvPr>
            <p:ph idx="1"/>
          </p:nvPr>
        </p:nvSpPr>
        <p:spPr>
          <a:xfrm>
            <a:off x="838200" y="1549332"/>
            <a:ext cx="10515600" cy="4351338"/>
          </a:xfrm>
        </p:spPr>
        <p:txBody>
          <a:bodyPr>
            <a:normAutofit fontScale="62500" lnSpcReduction="20000"/>
          </a:bodyPr>
          <a:lstStyle/>
          <a:p>
            <a:pPr marL="0" indent="0">
              <a:buNone/>
            </a:pPr>
            <a:r>
              <a:rPr lang="en-US" dirty="0">
                <a:solidFill>
                  <a:schemeClr val="accent5"/>
                </a:solidFill>
              </a:rPr>
              <a:t>Merge sort is one of the most flexible sorting algorithms in java known to mankind (yes, no kidding). It uses the divide and conquers strategy for sorting elements in an array. It is also a stable sort, meaning that it will not change the order of the original elements in an array concerning each other. The underlying strategy breaks up the array into multiple smaller segments till segments of only two elements (or one element) are obtained. Now, elements in these segments are sorted and the segments are merged to form larger segments. This process continues till the entire array is sorted.</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mergeSort() – This function calculates the middle index for the subarray and then partitions the subarray into two halves. The first half runs from index left to middle, while the second half runs from index middle+1 to right. After the partitioning is done, this function automatically calls the merge() function for sorting the subarray being handled by the mergeSort() call.</a:t>
            </a:r>
          </a:p>
          <a:p>
            <a:pPr marL="0" indent="0">
              <a:buNone/>
            </a:pPr>
            <a:r>
              <a:rPr lang="en-US" dirty="0">
                <a:solidFill>
                  <a:schemeClr val="accent5"/>
                </a:solidFill>
              </a:rPr>
              <a:t>merge() – This function does the actual heavy lifting for the sorting process. It requires the input of four parameters – the array, the starting index (left), the middle index (middle), and the ending index (right). Once received, merge() will split the subarray into two subarrays – one left subarray and one right subarray. The left subarray runs from index left to middle, while the right subarray runs from index middle+1 to right. This function then merges the two subarrays to get the sorted subarray.</a:t>
            </a:r>
          </a:p>
        </p:txBody>
      </p:sp>
    </p:spTree>
    <p:extLst>
      <p:ext uri="{BB962C8B-B14F-4D97-AF65-F5344CB8AC3E}">
        <p14:creationId xmlns:p14="http://schemas.microsoft.com/office/powerpoint/2010/main" val="274646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F87-6A5F-43C9-94B0-FC985179DD3B}"/>
              </a:ext>
            </a:extLst>
          </p:cNvPr>
          <p:cNvSpPr>
            <a:spLocks noGrp="1"/>
          </p:cNvSpPr>
          <p:nvPr>
            <p:ph type="title"/>
          </p:nvPr>
        </p:nvSpPr>
        <p:spPr>
          <a:xfrm>
            <a:off x="1295400" y="396688"/>
            <a:ext cx="9601200" cy="817419"/>
          </a:xfrm>
        </p:spPr>
        <p:txBody>
          <a:bodyPr>
            <a:normAutofit/>
          </a:bodyPr>
          <a:lstStyle/>
          <a:p>
            <a:pPr algn="ctr"/>
            <a:r>
              <a:rPr lang="en-US" sz="3600" dirty="0">
                <a:latin typeface="+mn-lt"/>
              </a:rPr>
              <a:t>How Java Works</a:t>
            </a:r>
          </a:p>
        </p:txBody>
      </p:sp>
      <p:sp>
        <p:nvSpPr>
          <p:cNvPr id="3" name="Content Placeholder 2">
            <a:extLst>
              <a:ext uri="{FF2B5EF4-FFF2-40B4-BE49-F238E27FC236}">
                <a16:creationId xmlns:a16="http://schemas.microsoft.com/office/drawing/2014/main" id="{EBDABC72-5980-41AB-9E7A-4FDA0E988676}"/>
              </a:ext>
            </a:extLst>
          </p:cNvPr>
          <p:cNvSpPr>
            <a:spLocks noGrp="1"/>
          </p:cNvSpPr>
          <p:nvPr>
            <p:ph idx="1"/>
          </p:nvPr>
        </p:nvSpPr>
        <p:spPr>
          <a:xfrm>
            <a:off x="311727" y="1444132"/>
            <a:ext cx="11568546" cy="3941415"/>
          </a:xfrm>
        </p:spPr>
        <p:txBody>
          <a:bodyPr/>
          <a:lstStyle/>
          <a:p>
            <a:pPr>
              <a:buFont typeface="Wingdings" panose="05000000000000000000" pitchFamily="2" charset="2"/>
              <a:buChar char="Ø"/>
            </a:pPr>
            <a:r>
              <a:rPr lang="en-US" sz="2400" b="0" i="0" dirty="0">
                <a:solidFill>
                  <a:schemeClr val="accent5"/>
                </a:solidFill>
                <a:effectLst/>
              </a:rPr>
              <a:t>Java is called platform independent because of Java Virtual Machine. As different computers with the different operating system have their JVM, when we submit a </a:t>
            </a:r>
            <a:r>
              <a:rPr lang="en-US" sz="2400" b="1" i="0" dirty="0">
                <a:solidFill>
                  <a:schemeClr val="accent5"/>
                </a:solidFill>
                <a:effectLst/>
              </a:rPr>
              <a:t>.class</a:t>
            </a:r>
            <a:r>
              <a:rPr lang="en-US" sz="2400" b="0" i="0" dirty="0">
                <a:solidFill>
                  <a:schemeClr val="accent5"/>
                </a:solidFill>
                <a:effectLst/>
              </a:rPr>
              <a:t> file to any operating system, JVM interprets the bytecode into machine level language.</a:t>
            </a:r>
          </a:p>
          <a:p>
            <a:pPr algn="l">
              <a:buFont typeface="Wingdings" panose="05000000000000000000" pitchFamily="2" charset="2"/>
              <a:buChar char="Ø"/>
            </a:pPr>
            <a:r>
              <a:rPr lang="en-US" sz="2400" b="0" i="0" dirty="0">
                <a:solidFill>
                  <a:schemeClr val="accent5"/>
                </a:solidFill>
                <a:effectLst/>
              </a:rPr>
              <a:t>JVM is the main component of Java architecture, and it is the part of the JRE (Java Runtime Environment).</a:t>
            </a:r>
            <a:endParaRPr lang="en-US" sz="2400" b="0" i="0" u="sng" dirty="0">
              <a:solidFill>
                <a:schemeClr val="accent5"/>
              </a:solidFill>
              <a:effectLst/>
            </a:endParaRPr>
          </a:p>
          <a:p>
            <a:pPr algn="l">
              <a:buFont typeface="Wingdings" panose="05000000000000000000" pitchFamily="2" charset="2"/>
              <a:buChar char="Ø"/>
            </a:pPr>
            <a:r>
              <a:rPr lang="en-US" sz="2400" dirty="0">
                <a:solidFill>
                  <a:schemeClr val="accent5"/>
                </a:solidFill>
              </a:rPr>
              <a:t>JVM and JRE are subcomponents of JDK.</a:t>
            </a:r>
            <a:endParaRPr lang="en-US" sz="2400" b="0" i="0" dirty="0">
              <a:solidFill>
                <a:schemeClr val="accent5"/>
              </a:solidFill>
              <a:effectLst/>
            </a:endParaRPr>
          </a:p>
          <a:p>
            <a:pPr algn="l">
              <a:buFont typeface="Wingdings" panose="05000000000000000000" pitchFamily="2" charset="2"/>
              <a:buChar char="Ø"/>
            </a:pPr>
            <a:r>
              <a:rPr lang="en-US" sz="2400" b="0" i="0" dirty="0">
                <a:solidFill>
                  <a:schemeClr val="accent5"/>
                </a:solidFill>
                <a:effectLst/>
              </a:rPr>
              <a:t>JVM is responsible for allocating the necessary memory needed by the Java program.</a:t>
            </a:r>
          </a:p>
          <a:p>
            <a:pPr algn="l">
              <a:buFont typeface="Wingdings" panose="05000000000000000000" pitchFamily="2" charset="2"/>
              <a:buChar char="Ø"/>
            </a:pPr>
            <a:r>
              <a:rPr lang="en-US" sz="2400" b="0" i="0" dirty="0">
                <a:solidFill>
                  <a:schemeClr val="accent5"/>
                </a:solidFill>
                <a:effectLst/>
              </a:rPr>
              <a:t>JVM is responsible for deallocating memory space.</a:t>
            </a:r>
          </a:p>
          <a:p>
            <a:endParaRPr lang="en-US" dirty="0"/>
          </a:p>
        </p:txBody>
      </p:sp>
    </p:spTree>
    <p:extLst>
      <p:ext uri="{BB962C8B-B14F-4D97-AF65-F5344CB8AC3E}">
        <p14:creationId xmlns:p14="http://schemas.microsoft.com/office/powerpoint/2010/main" val="11313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7FC9-B5A7-43D3-BD41-64D241668E66}"/>
              </a:ext>
            </a:extLst>
          </p:cNvPr>
          <p:cNvSpPr>
            <a:spLocks noGrp="1"/>
          </p:cNvSpPr>
          <p:nvPr>
            <p:ph type="title"/>
          </p:nvPr>
        </p:nvSpPr>
        <p:spPr/>
        <p:txBody>
          <a:bodyPr/>
          <a:lstStyle/>
          <a:p>
            <a:pPr algn="ctr"/>
            <a:r>
              <a:rPr lang="en-US" dirty="0"/>
              <a:t>HeapSort</a:t>
            </a:r>
          </a:p>
        </p:txBody>
      </p:sp>
      <p:sp>
        <p:nvSpPr>
          <p:cNvPr id="3" name="Content Placeholder 2">
            <a:extLst>
              <a:ext uri="{FF2B5EF4-FFF2-40B4-BE49-F238E27FC236}">
                <a16:creationId xmlns:a16="http://schemas.microsoft.com/office/drawing/2014/main" id="{1505C56B-697C-43CA-BB82-D5D9BF14F469}"/>
              </a:ext>
            </a:extLst>
          </p:cNvPr>
          <p:cNvSpPr>
            <a:spLocks noGrp="1"/>
          </p:cNvSpPr>
          <p:nvPr>
            <p:ph idx="1"/>
          </p:nvPr>
        </p:nvSpPr>
        <p:spPr>
          <a:xfrm>
            <a:off x="590139" y="1486722"/>
            <a:ext cx="11011722" cy="4538937"/>
          </a:xfrm>
        </p:spPr>
        <p:txBody>
          <a:bodyPr>
            <a:normAutofit fontScale="55000" lnSpcReduction="20000"/>
          </a:bodyPr>
          <a:lstStyle/>
          <a:p>
            <a:pPr marL="0" indent="0">
              <a:buNone/>
            </a:pPr>
            <a:r>
              <a:rPr lang="en-US" dirty="0">
                <a:solidFill>
                  <a:schemeClr val="accent5"/>
                </a:solidFill>
              </a:rPr>
              <a:t>Heap sort is one of the most important sorting methods in java that one needs to learn to get into sorting. It combines the concepts of a tree as well as sorting, properly reinforcing the use of concepts from both. A heap is a complete binary search tree where items are stored in a special order depending on the requirement. A min-heap contains the minimum element at the root, and every child of the root must be greater than the root itself. The children at the level after that must be greater than these children, and so on. Similarly, a max-heap contains the maximum element at the root. For the sorting process, the heap is stored as an array where for every parent node at the index i, the left child is at index 2 * i + 1, and the right child is at index 2 * i + 2.</a:t>
            </a:r>
          </a:p>
          <a:p>
            <a:pPr marL="0" indent="0">
              <a:buNone/>
            </a:pPr>
            <a:endParaRPr lang="en-US" dirty="0">
              <a:solidFill>
                <a:schemeClr val="accent5"/>
              </a:solidFill>
            </a:endParaRPr>
          </a:p>
          <a:p>
            <a:pPr marL="0" indent="0">
              <a:buNone/>
            </a:pPr>
            <a:r>
              <a:rPr lang="en-US" dirty="0">
                <a:solidFill>
                  <a:schemeClr val="accent5"/>
                </a:solidFill>
              </a:rPr>
              <a:t>A max heap is built with the elements of the unsorted array, and then the maximum element is extracted from the root of the array and then exchanged with the last element of the array. Once done, the max heap is rebuilt for getting the next maximum element. This process continues till there is only one node present in the heap.</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heapSort() – This function helps construct the max heap initially for use. Once done, every root element is extracted and sent to the end of the array. Once done, the max heap is reconstructed from the root. The root is again extracted and sent to the end of the array, and hence the process continues.</a:t>
            </a:r>
          </a:p>
          <a:p>
            <a:pPr marL="0" indent="0">
              <a:buNone/>
            </a:pPr>
            <a:r>
              <a:rPr lang="en-US" dirty="0">
                <a:solidFill>
                  <a:schemeClr val="accent5"/>
                </a:solidFill>
              </a:rPr>
              <a:t>heap() – This function is the building block of the heap sort algorithm. This function determines the maximum from the element being examined as the root and its two children. If the maximum is among the children of the root, the root and its child are swapped. This process is then repeated for the new root. When the maximum element in the array is found (such that its children are smaller than it) the function stops. For the node at index i, the left child is at index 2 * i + 1, and the right child is at index 2 * i + 2 (indexing in an array starts from 0, so the root is at 0).</a:t>
            </a:r>
          </a:p>
        </p:txBody>
      </p:sp>
    </p:spTree>
    <p:extLst>
      <p:ext uri="{BB962C8B-B14F-4D97-AF65-F5344CB8AC3E}">
        <p14:creationId xmlns:p14="http://schemas.microsoft.com/office/powerpoint/2010/main" val="205085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D3AF-F71A-40BA-932C-402AAF78E839}"/>
              </a:ext>
            </a:extLst>
          </p:cNvPr>
          <p:cNvSpPr>
            <a:spLocks noGrp="1"/>
          </p:cNvSpPr>
          <p:nvPr>
            <p:ph type="title"/>
          </p:nvPr>
        </p:nvSpPr>
        <p:spPr>
          <a:xfrm>
            <a:off x="838200" y="266449"/>
            <a:ext cx="10515600" cy="1325563"/>
          </a:xfrm>
        </p:spPr>
        <p:txBody>
          <a:bodyPr/>
          <a:lstStyle/>
          <a:p>
            <a:pPr algn="ctr"/>
            <a:r>
              <a:rPr lang="en-US" dirty="0"/>
              <a:t>InsertionSort</a:t>
            </a:r>
          </a:p>
        </p:txBody>
      </p:sp>
      <p:sp>
        <p:nvSpPr>
          <p:cNvPr id="3" name="Content Placeholder 2">
            <a:extLst>
              <a:ext uri="{FF2B5EF4-FFF2-40B4-BE49-F238E27FC236}">
                <a16:creationId xmlns:a16="http://schemas.microsoft.com/office/drawing/2014/main" id="{32DF87AE-72F9-463B-A9C6-4C48463BED13}"/>
              </a:ext>
            </a:extLst>
          </p:cNvPr>
          <p:cNvSpPr>
            <a:spLocks noGrp="1"/>
          </p:cNvSpPr>
          <p:nvPr>
            <p:ph idx="1"/>
          </p:nvPr>
        </p:nvSpPr>
        <p:spPr>
          <a:xfrm>
            <a:off x="838200" y="1444076"/>
            <a:ext cx="10515600" cy="4575175"/>
          </a:xfrm>
        </p:spPr>
        <p:txBody>
          <a:bodyPr>
            <a:normAutofit fontScale="92500" lnSpcReduction="10000"/>
          </a:bodyPr>
          <a:lstStyle/>
          <a:p>
            <a:pPr marL="0" indent="0" algn="l">
              <a:buNone/>
            </a:pPr>
            <a:r>
              <a:rPr lang="en-US" sz="2400" b="0" i="0" dirty="0">
                <a:solidFill>
                  <a:schemeClr val="accent5"/>
                </a:solidFill>
                <a:effectLst/>
              </a:rPr>
              <a:t>While insertion sort isn’t a much-optimized algorithm for sorting an array, it is one of the more easily understood ones. Implementation is pretty easy too. In insertion sort, one picks up an element and considers it to be the key. If the key is smaller than its predecessor, it is shifted to its correct location in the array.</a:t>
            </a:r>
          </a:p>
          <a:p>
            <a:pPr marL="0" indent="0" algn="l">
              <a:buNone/>
            </a:pPr>
            <a:r>
              <a:rPr lang="en-US" sz="2400" b="0" i="0" dirty="0">
                <a:solidFill>
                  <a:schemeClr val="accent5"/>
                </a:solidFill>
                <a:effectLst/>
              </a:rPr>
              <a:t>Algorithm:</a:t>
            </a:r>
          </a:p>
          <a:p>
            <a:pPr algn="l">
              <a:buFont typeface="+mj-lt"/>
              <a:buAutoNum type="arabicPeriod"/>
            </a:pPr>
            <a:r>
              <a:rPr lang="en-US" sz="2400" b="0" i="0" dirty="0">
                <a:solidFill>
                  <a:schemeClr val="accent5"/>
                </a:solidFill>
                <a:effectLst/>
              </a:rPr>
              <a:t>START</a:t>
            </a:r>
          </a:p>
          <a:p>
            <a:pPr algn="l">
              <a:buFont typeface="+mj-lt"/>
              <a:buAutoNum type="arabicPeriod"/>
            </a:pPr>
            <a:r>
              <a:rPr lang="en-US" sz="2400" b="0" i="0" dirty="0">
                <a:solidFill>
                  <a:schemeClr val="accent5"/>
                </a:solidFill>
                <a:effectLst/>
              </a:rPr>
              <a:t>Repeat steps 2 to 4 till the array end is reached.</a:t>
            </a:r>
          </a:p>
          <a:p>
            <a:pPr algn="l">
              <a:buFont typeface="+mj-lt"/>
              <a:buAutoNum type="arabicPeriod"/>
            </a:pPr>
            <a:r>
              <a:rPr lang="en-US" sz="2400" b="0" i="0" dirty="0">
                <a:solidFill>
                  <a:schemeClr val="accent5"/>
                </a:solidFill>
                <a:effectLst/>
              </a:rPr>
              <a:t>Compare the element at current index i with its predecessor. If it is smaller, repeat step 3.</a:t>
            </a:r>
          </a:p>
          <a:p>
            <a:pPr algn="l">
              <a:buFont typeface="+mj-lt"/>
              <a:buAutoNum type="arabicPeriod"/>
            </a:pPr>
            <a:r>
              <a:rPr lang="en-US" sz="2400" b="0" i="0" dirty="0">
                <a:solidFill>
                  <a:schemeClr val="accent5"/>
                </a:solidFill>
                <a:effectLst/>
              </a:rPr>
              <a:t>Keep shifting elements from the “sorted” section of the array till the correct location of the key is found.</a:t>
            </a:r>
          </a:p>
          <a:p>
            <a:pPr algn="l">
              <a:buFont typeface="+mj-lt"/>
              <a:buAutoNum type="arabicPeriod"/>
            </a:pPr>
            <a:r>
              <a:rPr lang="en-US" sz="2400" b="0" i="0" dirty="0">
                <a:solidFill>
                  <a:schemeClr val="accent5"/>
                </a:solidFill>
                <a:effectLst/>
              </a:rPr>
              <a:t>Increment loop variable.</a:t>
            </a:r>
          </a:p>
          <a:p>
            <a:pPr algn="l">
              <a:buFont typeface="+mj-lt"/>
              <a:buAutoNum type="arabicPeriod"/>
            </a:pPr>
            <a:r>
              <a:rPr lang="en-US" sz="2400" b="0" i="0" dirty="0">
                <a:solidFill>
                  <a:schemeClr val="accent5"/>
                </a:solidFill>
                <a:effectLst/>
              </a:rPr>
              <a:t>END</a:t>
            </a:r>
          </a:p>
          <a:p>
            <a:pPr marL="0" indent="0">
              <a:buNone/>
            </a:pPr>
            <a:endParaRPr lang="en-US" dirty="0"/>
          </a:p>
        </p:txBody>
      </p:sp>
    </p:spTree>
    <p:extLst>
      <p:ext uri="{BB962C8B-B14F-4D97-AF65-F5344CB8AC3E}">
        <p14:creationId xmlns:p14="http://schemas.microsoft.com/office/powerpoint/2010/main" val="11460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446E-D1BB-4661-9846-0707E307151B}"/>
              </a:ext>
            </a:extLst>
          </p:cNvPr>
          <p:cNvSpPr>
            <a:spLocks noGrp="1"/>
          </p:cNvSpPr>
          <p:nvPr>
            <p:ph type="title"/>
          </p:nvPr>
        </p:nvSpPr>
        <p:spPr/>
        <p:txBody>
          <a:bodyPr/>
          <a:lstStyle/>
          <a:p>
            <a:pPr algn="ctr"/>
            <a:r>
              <a:rPr lang="en-US" dirty="0"/>
              <a:t>SelectionSort</a:t>
            </a:r>
          </a:p>
        </p:txBody>
      </p:sp>
      <p:sp>
        <p:nvSpPr>
          <p:cNvPr id="3" name="Content Placeholder 2">
            <a:extLst>
              <a:ext uri="{FF2B5EF4-FFF2-40B4-BE49-F238E27FC236}">
                <a16:creationId xmlns:a16="http://schemas.microsoft.com/office/drawing/2014/main" id="{D27E65AD-B43B-4D03-BF8B-87868C279585}"/>
              </a:ext>
            </a:extLst>
          </p:cNvPr>
          <p:cNvSpPr>
            <a:spLocks noGrp="1"/>
          </p:cNvSpPr>
          <p:nvPr>
            <p:ph idx="1"/>
          </p:nvPr>
        </p:nvSpPr>
        <p:spPr/>
        <p:txBody>
          <a:bodyPr>
            <a:normAutofit fontScale="62500" lnSpcReduction="20000"/>
          </a:bodyPr>
          <a:lstStyle/>
          <a:p>
            <a:pPr marL="0" indent="0">
              <a:buNone/>
            </a:pPr>
            <a:r>
              <a:rPr lang="en-US" dirty="0">
                <a:solidFill>
                  <a:schemeClr val="accent5"/>
                </a:solidFill>
              </a:rPr>
              <a:t>In selection sort, two loops are used. The inner loop one picks the minimum element from the array and shifts it to its correct index indicated by the outer loop. In every run of the outer loop, one element is shifted to its correct location in the array. It is a very popular sorting algorithm in python as well.</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an inner loop and an outer loop.</a:t>
            </a:r>
          </a:p>
          <a:p>
            <a:pPr marL="0" indent="0">
              <a:buNone/>
            </a:pPr>
            <a:r>
              <a:rPr lang="en-US" dirty="0">
                <a:solidFill>
                  <a:schemeClr val="accent5"/>
                </a:solidFill>
              </a:rPr>
              <a:t>Repeat steps till the minimum element are found.</a:t>
            </a:r>
          </a:p>
          <a:p>
            <a:pPr marL="0" indent="0">
              <a:buNone/>
            </a:pPr>
            <a:r>
              <a:rPr lang="en-US" dirty="0">
                <a:solidFill>
                  <a:schemeClr val="accent5"/>
                </a:solidFill>
              </a:rPr>
              <a:t>Mark the element marked by the outer loop variable as a minimum.</a:t>
            </a:r>
          </a:p>
          <a:p>
            <a:pPr marL="0" indent="0">
              <a:buNone/>
            </a:pPr>
            <a:r>
              <a:rPr lang="en-US" dirty="0">
                <a:solidFill>
                  <a:schemeClr val="accent5"/>
                </a:solidFill>
              </a:rPr>
              <a:t>If the current element in the inner loop is smaller than the marked minimum element, change the value of the minimum element to the current element.</a:t>
            </a:r>
          </a:p>
          <a:p>
            <a:pPr marL="0" indent="0">
              <a:buNone/>
            </a:pPr>
            <a:r>
              <a:rPr lang="en-US" dirty="0">
                <a:solidFill>
                  <a:schemeClr val="accent5"/>
                </a:solidFill>
              </a:rPr>
              <a:t>Swap the value of the minimum element with the element marked by the outer loop variable.</a:t>
            </a:r>
          </a:p>
          <a:p>
            <a:pPr marL="0" indent="0">
              <a:buNone/>
            </a:pPr>
            <a:r>
              <a:rPr lang="en-US" dirty="0">
                <a:solidFill>
                  <a:schemeClr val="accent5"/>
                </a:solidFill>
              </a:rPr>
              <a:t>END</a:t>
            </a:r>
          </a:p>
        </p:txBody>
      </p:sp>
    </p:spTree>
    <p:extLst>
      <p:ext uri="{BB962C8B-B14F-4D97-AF65-F5344CB8AC3E}">
        <p14:creationId xmlns:p14="http://schemas.microsoft.com/office/powerpoint/2010/main" val="21753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3F80-9F34-400D-A52E-51DAC38AC837}"/>
              </a:ext>
            </a:extLst>
          </p:cNvPr>
          <p:cNvSpPr>
            <a:spLocks noGrp="1"/>
          </p:cNvSpPr>
          <p:nvPr>
            <p:ph type="title"/>
          </p:nvPr>
        </p:nvSpPr>
        <p:spPr/>
        <p:txBody>
          <a:bodyPr/>
          <a:lstStyle/>
          <a:p>
            <a:pPr algn="ctr"/>
            <a:r>
              <a:rPr lang="en-US" dirty="0"/>
              <a:t>BubbleSort</a:t>
            </a:r>
          </a:p>
        </p:txBody>
      </p:sp>
      <p:sp>
        <p:nvSpPr>
          <p:cNvPr id="3" name="Content Placeholder 2">
            <a:extLst>
              <a:ext uri="{FF2B5EF4-FFF2-40B4-BE49-F238E27FC236}">
                <a16:creationId xmlns:a16="http://schemas.microsoft.com/office/drawing/2014/main" id="{136A0165-12F9-41EF-8BE9-7C18ACFF06D1}"/>
              </a:ext>
            </a:extLst>
          </p:cNvPr>
          <p:cNvSpPr>
            <a:spLocks noGrp="1"/>
          </p:cNvSpPr>
          <p:nvPr>
            <p:ph idx="1"/>
          </p:nvPr>
        </p:nvSpPr>
        <p:spPr/>
        <p:txBody>
          <a:bodyPr>
            <a:normAutofit fontScale="70000" lnSpcReduction="20000"/>
          </a:bodyPr>
          <a:lstStyle/>
          <a:p>
            <a:pPr marL="0" indent="0">
              <a:buNone/>
            </a:pPr>
            <a:r>
              <a:rPr lang="en-US" dirty="0">
                <a:solidFill>
                  <a:schemeClr val="accent5"/>
                </a:solidFill>
              </a:rPr>
              <a:t>The two algorithms that most beginners start their sorting career with would be bubble sort and selection sort. These sorting algorithms are not very efficient, but they provide a key insight into what sorting is and how a sorting algorithm works behind the scenes. Bubble sort relies on multiple swaps instead of a single like selection sort. The algorithm continues to go through the array repeatedly, swapping elements that are not in their correct location.</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 an inner loop and an outer loop.</a:t>
            </a:r>
          </a:p>
          <a:p>
            <a:pPr marL="0" indent="0">
              <a:buNone/>
            </a:pPr>
            <a:r>
              <a:rPr lang="en-US" dirty="0">
                <a:solidFill>
                  <a:schemeClr val="accent5"/>
                </a:solidFill>
              </a:rPr>
              <a:t>Repeat steps till the outer loop are exhausted.</a:t>
            </a:r>
          </a:p>
          <a:p>
            <a:pPr marL="0" indent="0">
              <a:buNone/>
            </a:pPr>
            <a:r>
              <a:rPr lang="en-US" dirty="0">
                <a:solidFill>
                  <a:schemeClr val="accent5"/>
                </a:solidFill>
              </a:rPr>
              <a:t>If the current element in the inner loop is smaller than its next element, swap the values of the two elements.</a:t>
            </a:r>
          </a:p>
          <a:p>
            <a:pPr marL="0" indent="0">
              <a:buNone/>
            </a:pPr>
            <a:r>
              <a:rPr lang="en-US" dirty="0">
                <a:solidFill>
                  <a:schemeClr val="accent5"/>
                </a:solidFill>
              </a:rPr>
              <a:t>END</a:t>
            </a:r>
          </a:p>
        </p:txBody>
      </p:sp>
    </p:spTree>
    <p:extLst>
      <p:ext uri="{BB962C8B-B14F-4D97-AF65-F5344CB8AC3E}">
        <p14:creationId xmlns:p14="http://schemas.microsoft.com/office/powerpoint/2010/main" val="96075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FCD3-0A10-478B-8D26-4EC1AF1A4BB1}"/>
              </a:ext>
            </a:extLst>
          </p:cNvPr>
          <p:cNvSpPr>
            <a:spLocks noGrp="1"/>
          </p:cNvSpPr>
          <p:nvPr>
            <p:ph type="title"/>
          </p:nvPr>
        </p:nvSpPr>
        <p:spPr>
          <a:xfrm>
            <a:off x="1295398" y="318515"/>
            <a:ext cx="9601200" cy="883921"/>
          </a:xfrm>
        </p:spPr>
        <p:txBody>
          <a:bodyPr>
            <a:normAutofit/>
          </a:bodyPr>
          <a:lstStyle/>
          <a:p>
            <a:pPr algn="ctr"/>
            <a:r>
              <a:rPr lang="en-US" sz="4800" dirty="0">
                <a:latin typeface="+mn-lt"/>
              </a:rPr>
              <a:t>Conclusion</a:t>
            </a:r>
          </a:p>
        </p:txBody>
      </p:sp>
      <p:sp>
        <p:nvSpPr>
          <p:cNvPr id="4" name="TextBox 3">
            <a:extLst>
              <a:ext uri="{FF2B5EF4-FFF2-40B4-BE49-F238E27FC236}">
                <a16:creationId xmlns:a16="http://schemas.microsoft.com/office/drawing/2014/main" id="{AA7ECE8B-9C07-4D3F-8F41-589A6C1E9A15}"/>
              </a:ext>
            </a:extLst>
          </p:cNvPr>
          <p:cNvSpPr txBox="1"/>
          <p:nvPr/>
        </p:nvSpPr>
        <p:spPr>
          <a:xfrm>
            <a:off x="286701" y="1265432"/>
            <a:ext cx="11618595" cy="4832092"/>
          </a:xfrm>
          <a:prstGeom prst="rect">
            <a:avLst/>
          </a:prstGeom>
          <a:noFill/>
        </p:spPr>
        <p:txBody>
          <a:bodyPr wrap="square">
            <a:spAutoFit/>
          </a:bodyPr>
          <a:lstStyle/>
          <a:p>
            <a:pPr algn="l" fontAlgn="base"/>
            <a:r>
              <a:rPr lang="en-US" sz="2800" b="0" i="0" dirty="0">
                <a:solidFill>
                  <a:schemeClr val="accent5"/>
                </a:solidFill>
                <a:effectLst/>
              </a:rPr>
              <a:t>It's also important to understand that Java is much different from JavaScript. JavaScript does not need to be compiled, while Java code does needs to be compiled. Also, JavaScript only runs on web browsers while Java can be run anywhere. New and improved software development tools are coming to market at a remarkable pace, displacing incumbent products once thought to be indispensable. In light of this continual turnover, Java’s longevity is impressive; more than two decades after its creation, Java is still the most popular language for application software development—developers continue to choose it over languages such as Python, Ruby, PHP, Swift, C++, and others. As a result, Java remains an important requirement for competing in the job market.</a:t>
            </a:r>
          </a:p>
        </p:txBody>
      </p:sp>
    </p:spTree>
    <p:extLst>
      <p:ext uri="{BB962C8B-B14F-4D97-AF65-F5344CB8AC3E}">
        <p14:creationId xmlns:p14="http://schemas.microsoft.com/office/powerpoint/2010/main" val="12365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3D-B7D7-4C0C-AD55-6F4CBBFB3A24}"/>
              </a:ext>
            </a:extLst>
          </p:cNvPr>
          <p:cNvSpPr>
            <a:spLocks noGrp="1"/>
          </p:cNvSpPr>
          <p:nvPr>
            <p:ph type="title"/>
          </p:nvPr>
        </p:nvSpPr>
        <p:spPr/>
        <p:txBody>
          <a:bodyPr/>
          <a:lstStyle/>
          <a:p>
            <a:pPr algn="ctr"/>
            <a:r>
              <a:rPr lang="en-US" dirty="0"/>
              <a:t>Java Interview Q&amp;A</a:t>
            </a:r>
          </a:p>
        </p:txBody>
      </p:sp>
      <p:sp>
        <p:nvSpPr>
          <p:cNvPr id="5" name="Content Placeholder 4">
            <a:extLst>
              <a:ext uri="{FF2B5EF4-FFF2-40B4-BE49-F238E27FC236}">
                <a16:creationId xmlns:a16="http://schemas.microsoft.com/office/drawing/2014/main" id="{42761D7A-4796-45FD-8BC1-CD83E4020497}"/>
              </a:ext>
            </a:extLst>
          </p:cNvPr>
          <p:cNvSpPr>
            <a:spLocks noGrp="1"/>
          </p:cNvSpPr>
          <p:nvPr>
            <p:ph idx="1"/>
          </p:nvPr>
        </p:nvSpPr>
        <p:spPr>
          <a:xfrm>
            <a:off x="838200" y="1753262"/>
            <a:ext cx="10515600" cy="4351338"/>
          </a:xfrm>
        </p:spPr>
        <p:txBody>
          <a:bodyPr/>
          <a:lstStyle/>
          <a:p>
            <a:pPr marL="0" indent="0">
              <a:buNone/>
            </a:pPr>
            <a:r>
              <a:rPr lang="en-US" b="1" i="0" dirty="0">
                <a:solidFill>
                  <a:schemeClr val="accent5"/>
                </a:solidFill>
                <a:effectLst/>
              </a:rPr>
              <a:t>What are the differences between Heap and Stack Memory in Java?</a:t>
            </a:r>
          </a:p>
          <a:p>
            <a:pPr marL="514350" indent="-514350">
              <a:buFont typeface="+mj-lt"/>
              <a:buAutoNum type="alphaUcPeriod"/>
            </a:pPr>
            <a:r>
              <a:rPr lang="en-US" b="0" i="1" dirty="0">
                <a:solidFill>
                  <a:schemeClr val="accent5"/>
                </a:solidFill>
                <a:effectLst/>
              </a:rPr>
              <a:t>Stack is generally used to store the order of method execution and local variables. In contrast, Heap memory is used to store the objects. After storing, they use dynamic memory allocation and deallocation.</a:t>
            </a:r>
          </a:p>
          <a:p>
            <a:pPr marL="0" indent="0">
              <a:buNone/>
            </a:pPr>
            <a:r>
              <a:rPr lang="en-US" b="1" i="0" dirty="0">
                <a:solidFill>
                  <a:schemeClr val="accent5"/>
                </a:solidFill>
                <a:effectLst/>
              </a:rPr>
              <a:t>What is the default value stored in Local Variables?</a:t>
            </a:r>
          </a:p>
          <a:p>
            <a:pPr marL="514350" indent="-514350">
              <a:buFont typeface="+mj-lt"/>
              <a:buAutoNum type="alphaUcPeriod"/>
            </a:pPr>
            <a:r>
              <a:rPr lang="en-US" b="0" i="1" dirty="0">
                <a:solidFill>
                  <a:schemeClr val="accent5"/>
                </a:solidFill>
                <a:effectLst/>
              </a:rPr>
              <a:t>In Java, when you make the constructor of a class private, that particular class can generate only one object. This type of class is popularly known as a Singleton Class.</a:t>
            </a:r>
            <a:endParaRPr lang="en-US" b="1" i="1" dirty="0">
              <a:solidFill>
                <a:schemeClr val="accent5"/>
              </a:solidFill>
              <a:effectLst/>
            </a:endParaRPr>
          </a:p>
          <a:p>
            <a:pPr marL="0" indent="0">
              <a:buNone/>
            </a:pPr>
            <a:endParaRPr lang="en-US" b="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6209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59B7-568B-4D58-86A5-0F5A973CE36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C4430901-1F8B-4919-A893-5D7580B63821}"/>
              </a:ext>
            </a:extLst>
          </p:cNvPr>
          <p:cNvSpPr>
            <a:spLocks noGrp="1"/>
          </p:cNvSpPr>
          <p:nvPr>
            <p:ph idx="1"/>
          </p:nvPr>
        </p:nvSpPr>
        <p:spPr>
          <a:xfrm>
            <a:off x="838200" y="1759841"/>
            <a:ext cx="10515600" cy="4351338"/>
          </a:xfrm>
        </p:spPr>
        <p:txBody>
          <a:bodyPr>
            <a:normAutofit fontScale="92500" lnSpcReduction="10000"/>
          </a:bodyPr>
          <a:lstStyle/>
          <a:p>
            <a:pPr marL="0" indent="0" algn="l">
              <a:buNone/>
            </a:pPr>
            <a:r>
              <a:rPr lang="en-US" sz="1800" b="1" i="0" dirty="0">
                <a:solidFill>
                  <a:schemeClr val="accent5"/>
                </a:solidFill>
                <a:effectLst/>
              </a:rPr>
              <a:t>Explain the expected output of the following code segment?</a:t>
            </a:r>
          </a:p>
          <a:p>
            <a:pPr marL="0" indent="0" algn="l">
              <a:buNone/>
            </a:pPr>
            <a:r>
              <a:rPr lang="en-US" sz="1800" b="1" i="0" dirty="0">
                <a:solidFill>
                  <a:schemeClr val="accent5"/>
                </a:solidFill>
                <a:effectLst/>
              </a:rPr>
              <a:t>public class Simplilearn   </a:t>
            </a:r>
          </a:p>
          <a:p>
            <a:pPr marL="0" indent="0" algn="l">
              <a:buNone/>
            </a:pPr>
            <a:r>
              <a:rPr lang="en-US" sz="1800" b="1" i="0" dirty="0">
                <a:solidFill>
                  <a:schemeClr val="accent5"/>
                </a:solidFill>
                <a:effectLst/>
              </a:rPr>
              <a:t>{  </a:t>
            </a:r>
          </a:p>
          <a:p>
            <a:pPr marL="0" indent="0" algn="l">
              <a:buNone/>
            </a:pPr>
            <a:r>
              <a:rPr lang="en-US" sz="1800" b="1" i="0" dirty="0">
                <a:solidFill>
                  <a:schemeClr val="accent5"/>
                </a:solidFill>
                <a:effectLst/>
              </a:rPr>
              <a:t>    public static void main (String args[])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        System.out.println(100 + 100 +"Simplilearn");   </a:t>
            </a:r>
          </a:p>
          <a:p>
            <a:pPr marL="0" indent="0" algn="l">
              <a:buNone/>
            </a:pPr>
            <a:r>
              <a:rPr lang="en-US" sz="1800" b="1" i="0" dirty="0">
                <a:solidFill>
                  <a:schemeClr val="accent5"/>
                </a:solidFill>
                <a:effectLst/>
              </a:rPr>
              <a:t>        System.out.println("E-Learning Company" + 100 + 100);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a:t>
            </a:r>
          </a:p>
          <a:p>
            <a:pPr marL="514350" indent="-514350" algn="l">
              <a:buFont typeface="+mj-lt"/>
              <a:buAutoNum type="alphaUcPeriod"/>
            </a:pPr>
            <a:r>
              <a:rPr lang="en-US" sz="2200" b="0" i="1" dirty="0">
                <a:solidFill>
                  <a:schemeClr val="accent5"/>
                </a:solidFill>
                <a:effectLst/>
              </a:rPr>
              <a:t>The code will print out</a:t>
            </a:r>
          </a:p>
          <a:p>
            <a:pPr marL="571500" indent="-571500" algn="l">
              <a:buFont typeface="+mj-lt"/>
              <a:buAutoNum type="romanUcPeriod"/>
            </a:pPr>
            <a:r>
              <a:rPr lang="en-US" sz="2200" b="0" i="1" dirty="0">
                <a:solidFill>
                  <a:schemeClr val="accent5"/>
                </a:solidFill>
                <a:effectLst/>
              </a:rPr>
              <a:t>200Simplilearn</a:t>
            </a:r>
          </a:p>
          <a:p>
            <a:pPr marL="571500" indent="-571500" algn="l">
              <a:buFont typeface="+mj-lt"/>
              <a:buAutoNum type="romanUcPeriod"/>
            </a:pPr>
            <a:r>
              <a:rPr lang="en-US" sz="2200" b="0" i="1" dirty="0">
                <a:solidFill>
                  <a:schemeClr val="accent5"/>
                </a:solidFill>
                <a:effectLst/>
              </a:rPr>
              <a:t>E-Learning Company100100</a:t>
            </a:r>
          </a:p>
          <a:p>
            <a:pPr marL="0" indent="0" algn="l">
              <a:buNone/>
            </a:pPr>
            <a:endParaRPr lang="en-US" b="0" i="0"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643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35A-8E0F-42DA-BFD6-2E3E8BA24C95}"/>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D0678A55-C8F5-48AE-9FE7-0F87FD04C138}"/>
              </a:ext>
            </a:extLst>
          </p:cNvPr>
          <p:cNvSpPr>
            <a:spLocks noGrp="1"/>
          </p:cNvSpPr>
          <p:nvPr>
            <p:ph idx="1"/>
          </p:nvPr>
        </p:nvSpPr>
        <p:spPr/>
        <p:txBody>
          <a:bodyPr>
            <a:normAutofit fontScale="92500" lnSpcReduction="20000"/>
          </a:bodyPr>
          <a:lstStyle/>
          <a:p>
            <a:pPr marL="0" indent="0">
              <a:buNone/>
            </a:pPr>
            <a:r>
              <a:rPr lang="en-US" b="1" i="0" dirty="0">
                <a:solidFill>
                  <a:schemeClr val="accent5"/>
                </a:solidFill>
                <a:effectLst/>
              </a:rPr>
              <a:t>Define Wrapper Classes in Java.</a:t>
            </a:r>
          </a:p>
          <a:p>
            <a:pPr marL="514350" indent="-514350">
              <a:buFont typeface="+mj-lt"/>
              <a:buAutoNum type="alphaUcPeriod"/>
            </a:pPr>
            <a:r>
              <a:rPr lang="en-US" b="0" i="1" dirty="0">
                <a:solidFill>
                  <a:schemeClr val="accent5"/>
                </a:solidFill>
                <a:effectLst/>
              </a:rPr>
              <a:t>In Java, when you declare primitive datatypes, then Wrapper classes are responsible for converting them into objects(Reference types)</a:t>
            </a:r>
          </a:p>
          <a:p>
            <a:pPr marL="0" indent="0">
              <a:buNone/>
            </a:pPr>
            <a:r>
              <a:rPr lang="en-US" b="1" i="0" dirty="0">
                <a:solidFill>
                  <a:schemeClr val="accent5"/>
                </a:solidFill>
                <a:effectLst/>
              </a:rPr>
              <a:t>Define package in Java.</a:t>
            </a:r>
          </a:p>
          <a:p>
            <a:pPr marL="514350" indent="-514350">
              <a:buFont typeface="+mj-lt"/>
              <a:buAutoNum type="alphaUcPeriod"/>
            </a:pPr>
            <a:r>
              <a:rPr lang="en-US" b="0" i="1" dirty="0">
                <a:solidFill>
                  <a:schemeClr val="accent5"/>
                </a:solidFill>
                <a:effectLst/>
              </a:rPr>
              <a:t>The package is a collective bundle of classes and interfaces and the necessary libraries and JAR files. The use of packages helps in code reusability.</a:t>
            </a:r>
          </a:p>
          <a:p>
            <a:pPr marL="0" indent="0">
              <a:buNone/>
            </a:pPr>
            <a:r>
              <a:rPr lang="en-US" b="1" i="0" dirty="0">
                <a:solidFill>
                  <a:schemeClr val="accent5"/>
                </a:solidFill>
                <a:effectLst/>
              </a:rPr>
              <a:t>Can you implement pointers in a Java Program?</a:t>
            </a:r>
          </a:p>
          <a:p>
            <a:pPr marL="514350" indent="-514350">
              <a:buFont typeface="+mj-lt"/>
              <a:buAutoNum type="alphaUcPeriod"/>
            </a:pPr>
            <a:r>
              <a:rPr lang="en-US" b="0" i="1" dirty="0">
                <a:solidFill>
                  <a:schemeClr val="accent5"/>
                </a:solidFill>
                <a:effectLst/>
              </a:rPr>
              <a:t>Java Virtual Machine takes care of memory management implicitly. Java's primary motto was to keep programming simple. So, accessing memory directly through pointers is not a recommended action. Hence, pointers are eliminated in Java. </a:t>
            </a:r>
          </a:p>
          <a:p>
            <a:pPr marL="0" indent="0">
              <a:buNone/>
            </a:pPr>
            <a:endParaRPr lang="en-US" dirty="0"/>
          </a:p>
        </p:txBody>
      </p:sp>
    </p:spTree>
    <p:extLst>
      <p:ext uri="{BB962C8B-B14F-4D97-AF65-F5344CB8AC3E}">
        <p14:creationId xmlns:p14="http://schemas.microsoft.com/office/powerpoint/2010/main" val="26313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7FE7-493A-4779-97D0-2CC0D1860EB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F36D5D66-905E-45B0-A425-F6DBD6435755}"/>
              </a:ext>
            </a:extLst>
          </p:cNvPr>
          <p:cNvSpPr>
            <a:spLocks noGrp="1"/>
          </p:cNvSpPr>
          <p:nvPr>
            <p:ph idx="1"/>
          </p:nvPr>
        </p:nvSpPr>
        <p:spPr/>
        <p:txBody>
          <a:bodyPr>
            <a:normAutofit lnSpcReduction="10000"/>
          </a:bodyPr>
          <a:lstStyle/>
          <a:p>
            <a:pPr marL="0" indent="0">
              <a:buNone/>
            </a:pPr>
            <a:r>
              <a:rPr lang="en-US" b="1" i="0" dirty="0">
                <a:solidFill>
                  <a:schemeClr val="accent5"/>
                </a:solidFill>
                <a:effectLst/>
              </a:rPr>
              <a:t>What is the difference between JDK, JRE, and JVM?</a:t>
            </a:r>
          </a:p>
          <a:p>
            <a:pPr marL="514350" indent="-514350" algn="l">
              <a:buFont typeface="+mj-lt"/>
              <a:buAutoNum type="alphaUcPeriod"/>
            </a:pPr>
            <a:r>
              <a:rPr lang="en-US" b="0" i="1" dirty="0">
                <a:solidFill>
                  <a:schemeClr val="accent5"/>
                </a:solidFill>
                <a:effectLst/>
              </a:rPr>
              <a:t>The difference between JDK, JRE &amp; JVM is that;</a:t>
            </a:r>
          </a:p>
          <a:p>
            <a:pPr marL="571500" indent="-571500" algn="l">
              <a:buFont typeface="+mj-lt"/>
              <a:buAutoNum type="romanUcPeriod"/>
            </a:pPr>
            <a:r>
              <a:rPr lang="en-US" b="0" i="1" dirty="0">
                <a:solidFill>
                  <a:schemeClr val="accent5"/>
                </a:solidFill>
                <a:effectLst/>
              </a:rPr>
              <a:t>JVM has a Just in Time (JIT) compiler tool that converts all the Java source code into the low-level compatible machine language. Therefore, it runs faster than the regular application.</a:t>
            </a:r>
          </a:p>
          <a:p>
            <a:pPr marL="571500" indent="-571500" algn="l">
              <a:buFont typeface="+mj-lt"/>
              <a:buAutoNum type="romanUcPeriod"/>
            </a:pPr>
            <a:r>
              <a:rPr lang="en-US" b="0" i="1" dirty="0">
                <a:solidFill>
                  <a:schemeClr val="accent5"/>
                </a:solidFill>
                <a:effectLst/>
              </a:rPr>
              <a:t>JRE has class libraries and other JVM supporting files. But it doesn’t have any tool for java development such as compiler or debugger.</a:t>
            </a:r>
          </a:p>
          <a:p>
            <a:pPr marL="571500" indent="-571500" algn="l">
              <a:buFont typeface="+mj-lt"/>
              <a:buAutoNum type="romanUcPeriod"/>
            </a:pPr>
            <a:r>
              <a:rPr lang="en-US" b="0" i="1" dirty="0">
                <a:solidFill>
                  <a:schemeClr val="accent5"/>
                </a:solidFill>
                <a:effectLst/>
              </a:rPr>
              <a:t>JDK has tools that are required to write Java Programs and uses JRE to execute them. It has a compiler, Java application launcher, and an applet viewer.</a:t>
            </a:r>
          </a:p>
          <a:p>
            <a:pPr marL="514350" indent="-514350">
              <a:buFont typeface="+mj-lt"/>
              <a:buAutoNum type="alphaUcPeriod"/>
            </a:pPr>
            <a:endParaRPr lang="en-US" dirty="0"/>
          </a:p>
        </p:txBody>
      </p:sp>
    </p:spTree>
    <p:extLst>
      <p:ext uri="{BB962C8B-B14F-4D97-AF65-F5344CB8AC3E}">
        <p14:creationId xmlns:p14="http://schemas.microsoft.com/office/powerpoint/2010/main" val="4011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A50D-39FF-4D50-A591-E6924755AF1C}"/>
              </a:ext>
            </a:extLst>
          </p:cNvPr>
          <p:cNvSpPr txBox="1"/>
          <p:nvPr/>
        </p:nvSpPr>
        <p:spPr>
          <a:xfrm>
            <a:off x="1295400" y="1795360"/>
            <a:ext cx="9601200" cy="11430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all" baseline="0" dirty="0">
                <a:solidFill>
                  <a:schemeClr val="accent1"/>
                </a:solidFill>
                <a:effectLst>
                  <a:outerShdw blurRad="38100" dist="25400" dir="18900000" algn="bl" rotWithShape="0">
                    <a:schemeClr val="bg1">
                      <a:alpha val="80000"/>
                    </a:schemeClr>
                  </a:outerShdw>
                </a:effectLst>
                <a:ea typeface="+mj-ea"/>
                <a:cs typeface="+mj-cs"/>
              </a:rPr>
              <a:t>Thank You!</a:t>
            </a:r>
          </a:p>
        </p:txBody>
      </p:sp>
      <p:pic>
        <p:nvPicPr>
          <p:cNvPr id="8" name="Picture 7" descr="A picture containing clipart, light&#10;&#10;Description automatically generated">
            <a:extLst>
              <a:ext uri="{FF2B5EF4-FFF2-40B4-BE49-F238E27FC236}">
                <a16:creationId xmlns:a16="http://schemas.microsoft.com/office/drawing/2014/main" id="{6355922F-3B2E-4EFA-856F-CAD794D3C9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857" y="3324570"/>
            <a:ext cx="1714286" cy="1714286"/>
          </a:xfrm>
          <a:prstGeom prst="rect">
            <a:avLst/>
          </a:prstGeom>
        </p:spPr>
      </p:pic>
    </p:spTree>
    <p:extLst>
      <p:ext uri="{BB962C8B-B14F-4D97-AF65-F5344CB8AC3E}">
        <p14:creationId xmlns:p14="http://schemas.microsoft.com/office/powerpoint/2010/main" val="26536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C14B-8AD8-4DD9-BD79-91A24D52CD19}"/>
              </a:ext>
            </a:extLst>
          </p:cNvPr>
          <p:cNvSpPr>
            <a:spLocks noGrp="1"/>
          </p:cNvSpPr>
          <p:nvPr>
            <p:ph type="title"/>
          </p:nvPr>
        </p:nvSpPr>
        <p:spPr>
          <a:xfrm>
            <a:off x="1295399" y="275666"/>
            <a:ext cx="9601200" cy="817418"/>
          </a:xfrm>
        </p:spPr>
        <p:txBody>
          <a:bodyPr>
            <a:normAutofit/>
          </a:bodyPr>
          <a:lstStyle/>
          <a:p>
            <a:pPr algn="ctr"/>
            <a:r>
              <a:rPr lang="en-US" sz="4800" dirty="0"/>
              <a:t>What Is JVM</a:t>
            </a:r>
          </a:p>
        </p:txBody>
      </p:sp>
      <p:sp>
        <p:nvSpPr>
          <p:cNvPr id="3" name="Content Placeholder 2">
            <a:extLst>
              <a:ext uri="{FF2B5EF4-FFF2-40B4-BE49-F238E27FC236}">
                <a16:creationId xmlns:a16="http://schemas.microsoft.com/office/drawing/2014/main" id="{EBA75681-BE2B-4E57-B4F5-E9DBD53034A2}"/>
              </a:ext>
            </a:extLst>
          </p:cNvPr>
          <p:cNvSpPr>
            <a:spLocks noGrp="1"/>
          </p:cNvSpPr>
          <p:nvPr>
            <p:ph idx="1"/>
          </p:nvPr>
        </p:nvSpPr>
        <p:spPr>
          <a:xfrm>
            <a:off x="317355" y="1404378"/>
            <a:ext cx="11557289" cy="5123151"/>
          </a:xfrm>
        </p:spPr>
        <p:txBody>
          <a:bodyPr/>
          <a:lstStyle/>
          <a:p>
            <a:pPr>
              <a:buFont typeface="Wingdings" panose="05000000000000000000" pitchFamily="2" charset="2"/>
              <a:buChar char="Ø"/>
            </a:pPr>
            <a:r>
              <a:rPr lang="en-US" dirty="0">
                <a:solidFill>
                  <a:schemeClr val="accent5"/>
                </a:solidFill>
              </a:rPr>
              <a:t> </a:t>
            </a:r>
            <a:r>
              <a:rPr lang="en-US" sz="2200" b="0" i="0" dirty="0">
                <a:solidFill>
                  <a:schemeClr val="accent5"/>
                </a:solidFill>
                <a:effectLst/>
              </a:rPr>
              <a:t>Java is a technology consisting of both a programming language and a software platform. To create an application using Java, you need to download the Java Development Kit (JDK), which is available for Windows, macOS, and Linux. </a:t>
            </a:r>
            <a:endParaRPr lang="en-US" sz="2200" dirty="0">
              <a:solidFill>
                <a:schemeClr val="accent5"/>
              </a:solidFill>
            </a:endParaRPr>
          </a:p>
          <a:p>
            <a:pPr>
              <a:buFont typeface="Wingdings" panose="05000000000000000000" pitchFamily="2" charset="2"/>
              <a:buChar char="Ø"/>
            </a:pPr>
            <a:r>
              <a:rPr lang="en-US" sz="2200" b="0" i="0" dirty="0">
                <a:solidFill>
                  <a:schemeClr val="accent5"/>
                </a:solidFill>
                <a:effectLst/>
              </a:rPr>
              <a:t>The Java Virtual Machine is called JVM, is an abstract computing machine or virtual machine interface that drives the java code.</a:t>
            </a:r>
          </a:p>
          <a:p>
            <a:pPr algn="l">
              <a:buFont typeface="Wingdings" panose="05000000000000000000" pitchFamily="2" charset="2"/>
              <a:buChar char="Ø"/>
            </a:pPr>
            <a:r>
              <a:rPr lang="en-US" sz="2200" dirty="0">
                <a:solidFill>
                  <a:schemeClr val="accent5"/>
                </a:solidFill>
              </a:rPr>
              <a:t> </a:t>
            </a:r>
            <a:r>
              <a:rPr lang="en-US" sz="2200" b="0" i="0" dirty="0">
                <a:solidFill>
                  <a:schemeClr val="accent5"/>
                </a:solidFill>
                <a:effectLst/>
              </a:rPr>
              <a:t>Mostly in other Programming Languages, compiler produce code for a particular system, but Java compiler produce Bytecode for a Java Virtual Machine.</a:t>
            </a:r>
          </a:p>
          <a:p>
            <a:pPr algn="l">
              <a:buFont typeface="Wingdings" panose="05000000000000000000" pitchFamily="2" charset="2"/>
              <a:buChar char="Ø"/>
            </a:pPr>
            <a:r>
              <a:rPr lang="en-US" sz="2200" b="0" i="0" dirty="0">
                <a:solidFill>
                  <a:schemeClr val="accent5"/>
                </a:solidFill>
                <a:effectLst/>
              </a:rPr>
              <a:t> When we compile a Java program, then bytecode is generated. Bytecode is the source code that can be used to run on any platform.</a:t>
            </a:r>
          </a:p>
          <a:p>
            <a:pPr algn="l">
              <a:buFont typeface="Wingdings" panose="05000000000000000000" pitchFamily="2" charset="2"/>
              <a:buChar char="Ø"/>
            </a:pPr>
            <a:r>
              <a:rPr lang="en-US" sz="2200" b="0" i="0" dirty="0">
                <a:solidFill>
                  <a:schemeClr val="accent5"/>
                </a:solidFill>
                <a:effectLst/>
              </a:rPr>
              <a:t> Bytecode is an intermediary language between Java source and the host system.</a:t>
            </a:r>
          </a:p>
          <a:p>
            <a:pPr algn="l">
              <a:buFont typeface="Wingdings" panose="05000000000000000000" pitchFamily="2" charset="2"/>
              <a:buChar char="Ø"/>
            </a:pPr>
            <a:r>
              <a:rPr lang="en-US" sz="2200" b="0" i="0" dirty="0">
                <a:solidFill>
                  <a:schemeClr val="accent5"/>
                </a:solidFill>
                <a:effectLst/>
              </a:rPr>
              <a:t> It is the medium which compiles Java code to bytecode which gets interpreted on a different machine and hence it makes it Platform/Operating system independent.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986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62A35C16-1B03-4A23-92D4-E8D62310B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B4F6486-F6F0-4AC1-B13C-221086527B1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8F5FB07-36D7-4C5C-B435-18CB7A146961}"/>
              </a:ext>
            </a:extLst>
          </p:cNvPr>
          <p:cNvSpPr>
            <a:spLocks noChangeAspect="1" noChangeArrowheads="1"/>
          </p:cNvSpPr>
          <p:nvPr/>
        </p:nvSpPr>
        <p:spPr bwMode="auto">
          <a:xfrm rot="10039483">
            <a:off x="5638800" y="9663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a:extLst>
              <a:ext uri="{FF2B5EF4-FFF2-40B4-BE49-F238E27FC236}">
                <a16:creationId xmlns:a16="http://schemas.microsoft.com/office/drawing/2014/main" id="{87330824-E66A-4EF7-8A9E-DCD24CE6A616}"/>
              </a:ext>
            </a:extLst>
          </p:cNvPr>
          <p:cNvSpPr>
            <a:spLocks noGrp="1" noChangeAspect="1" noChangeArrowheads="1"/>
          </p:cNvSpPr>
          <p:nvPr>
            <p:ph type="title"/>
          </p:nvPr>
        </p:nvSpPr>
        <p:spPr bwMode="auto">
          <a:xfrm>
            <a:off x="1840006" y="371693"/>
            <a:ext cx="8511988" cy="7842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4000" dirty="0">
                <a:latin typeface="+mn-lt"/>
              </a:rPr>
              <a:t>Diagram Of JVM</a:t>
            </a:r>
          </a:p>
        </p:txBody>
      </p:sp>
      <p:pic>
        <p:nvPicPr>
          <p:cNvPr id="9" name="Picture 8" descr="Diagram&#10;&#10;Description automatically generated">
            <a:extLst>
              <a:ext uri="{FF2B5EF4-FFF2-40B4-BE49-F238E27FC236}">
                <a16:creationId xmlns:a16="http://schemas.microsoft.com/office/drawing/2014/main" id="{FD1FF923-F7E0-4CAD-B030-345700303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044789"/>
            <a:ext cx="7534427" cy="4085076"/>
          </a:xfrm>
          <a:prstGeom prst="rect">
            <a:avLst/>
          </a:prstGeom>
        </p:spPr>
      </p:pic>
      <p:sp>
        <p:nvSpPr>
          <p:cNvPr id="11" name="TextBox 10">
            <a:extLst>
              <a:ext uri="{FF2B5EF4-FFF2-40B4-BE49-F238E27FC236}">
                <a16:creationId xmlns:a16="http://schemas.microsoft.com/office/drawing/2014/main" id="{4BD598D0-B601-4260-AEFD-A76CCC6BFCEC}"/>
              </a:ext>
            </a:extLst>
          </p:cNvPr>
          <p:cNvSpPr txBox="1"/>
          <p:nvPr/>
        </p:nvSpPr>
        <p:spPr>
          <a:xfrm>
            <a:off x="878949" y="1249259"/>
            <a:ext cx="10738902" cy="523220"/>
          </a:xfrm>
          <a:prstGeom prst="rect">
            <a:avLst/>
          </a:prstGeom>
          <a:noFill/>
        </p:spPr>
        <p:txBody>
          <a:bodyPr wrap="square">
            <a:spAutoFit/>
          </a:bodyPr>
          <a:lstStyle/>
          <a:p>
            <a:r>
              <a:rPr lang="en-US" sz="2800" b="0" i="0" dirty="0">
                <a:solidFill>
                  <a:schemeClr val="accent5"/>
                </a:solidFill>
                <a:effectLst/>
              </a:rPr>
              <a:t>JVM generates a </a:t>
            </a:r>
            <a:r>
              <a:rPr lang="en-US" sz="2800" b="1" i="0" dirty="0">
                <a:solidFill>
                  <a:schemeClr val="accent5"/>
                </a:solidFill>
                <a:effectLst/>
              </a:rPr>
              <a:t>.class(Bytecode)</a:t>
            </a:r>
            <a:r>
              <a:rPr lang="en-US" sz="2800" b="0" i="0" dirty="0">
                <a:solidFill>
                  <a:schemeClr val="accent5"/>
                </a:solidFill>
                <a:effectLst/>
              </a:rPr>
              <a:t> file, and that file can be run in any OS</a:t>
            </a:r>
            <a:r>
              <a:rPr lang="en-US" sz="2800" dirty="0">
                <a:solidFill>
                  <a:schemeClr val="accent5"/>
                </a:solidFill>
              </a:rPr>
              <a:t>.</a:t>
            </a:r>
          </a:p>
        </p:txBody>
      </p:sp>
    </p:spTree>
    <p:extLst>
      <p:ext uri="{BB962C8B-B14F-4D97-AF65-F5344CB8AC3E}">
        <p14:creationId xmlns:p14="http://schemas.microsoft.com/office/powerpoint/2010/main" val="30672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691-838C-47CA-A7AE-85342F9C75FA}"/>
              </a:ext>
            </a:extLst>
          </p:cNvPr>
          <p:cNvSpPr>
            <a:spLocks noGrp="1"/>
          </p:cNvSpPr>
          <p:nvPr>
            <p:ph type="title"/>
          </p:nvPr>
        </p:nvSpPr>
        <p:spPr>
          <a:xfrm>
            <a:off x="1309616" y="404918"/>
            <a:ext cx="9572767" cy="634620"/>
          </a:xfrm>
        </p:spPr>
        <p:txBody>
          <a:bodyPr>
            <a:normAutofit fontScale="90000"/>
          </a:bodyPr>
          <a:lstStyle/>
          <a:p>
            <a:pPr algn="ctr"/>
            <a:r>
              <a:rPr lang="en-US" sz="4000" dirty="0">
                <a:latin typeface="+mn-lt"/>
              </a:rPr>
              <a:t>Java Installation </a:t>
            </a:r>
          </a:p>
        </p:txBody>
      </p:sp>
      <p:sp>
        <p:nvSpPr>
          <p:cNvPr id="3" name="Content Placeholder 2">
            <a:extLst>
              <a:ext uri="{FF2B5EF4-FFF2-40B4-BE49-F238E27FC236}">
                <a16:creationId xmlns:a16="http://schemas.microsoft.com/office/drawing/2014/main" id="{14D50AF3-45F8-43F7-BD3D-F32A4012B31E}"/>
              </a:ext>
            </a:extLst>
          </p:cNvPr>
          <p:cNvSpPr>
            <a:spLocks noGrp="1"/>
          </p:cNvSpPr>
          <p:nvPr>
            <p:ph idx="1"/>
          </p:nvPr>
        </p:nvSpPr>
        <p:spPr>
          <a:xfrm>
            <a:off x="358487" y="1284194"/>
            <a:ext cx="11475026" cy="4737479"/>
          </a:xfrm>
        </p:spPr>
        <p:txBody>
          <a:bodyPr>
            <a:normAutofit fontScale="85000" lnSpcReduction="20000"/>
          </a:bodyPr>
          <a:lstStyle/>
          <a:p>
            <a:pPr marL="45720" indent="0">
              <a:lnSpc>
                <a:spcPct val="120000"/>
              </a:lnSpc>
              <a:buNone/>
            </a:pPr>
            <a:r>
              <a:rPr lang="en-US" dirty="0">
                <a:solidFill>
                  <a:schemeClr val="accent5"/>
                </a:solidFill>
              </a:rPr>
              <a:t>After downloading and installing java we need to configure (set java path). Java configuration means Setting java to work from anywhere in our Computer. We have to tell the computer where java is.</a:t>
            </a:r>
          </a:p>
          <a:p>
            <a:pPr marL="45720" indent="0">
              <a:lnSpc>
                <a:spcPct val="120000"/>
              </a:lnSpc>
              <a:buNone/>
            </a:pPr>
            <a:r>
              <a:rPr lang="en-US" dirty="0">
                <a:solidFill>
                  <a:schemeClr val="accent5"/>
                </a:solidFill>
              </a:rPr>
              <a:t>Steps to configure:</a:t>
            </a:r>
          </a:p>
          <a:p>
            <a:pPr>
              <a:lnSpc>
                <a:spcPct val="120000"/>
              </a:lnSpc>
              <a:buFont typeface="Wingdings" panose="05000000000000000000" pitchFamily="2" charset="2"/>
              <a:buChar char="Ø"/>
            </a:pPr>
            <a:r>
              <a:rPr lang="en-US" dirty="0">
                <a:solidFill>
                  <a:schemeClr val="accent5"/>
                </a:solidFill>
              </a:rPr>
              <a:t>Go to Java path (c:\program files\java)</a:t>
            </a:r>
          </a:p>
          <a:p>
            <a:pPr>
              <a:lnSpc>
                <a:spcPct val="120000"/>
              </a:lnSpc>
              <a:buFont typeface="Wingdings" panose="05000000000000000000" pitchFamily="2" charset="2"/>
              <a:buChar char="Ø"/>
            </a:pPr>
            <a:r>
              <a:rPr lang="en-US" dirty="0">
                <a:solidFill>
                  <a:schemeClr val="accent5"/>
                </a:solidFill>
              </a:rPr>
              <a:t>Find the JDK bin folder copy the path and set it in Environment Variables.</a:t>
            </a:r>
          </a:p>
          <a:p>
            <a:pPr marL="45720" indent="0">
              <a:lnSpc>
                <a:spcPct val="120000"/>
              </a:lnSpc>
              <a:buNone/>
            </a:pPr>
            <a:r>
              <a:rPr lang="en-US" dirty="0">
                <a:solidFill>
                  <a:schemeClr val="accent5"/>
                </a:solidFill>
              </a:rPr>
              <a:t>HOW TO SET ENVIRONMENT VARIABLES?</a:t>
            </a:r>
          </a:p>
          <a:p>
            <a:pPr>
              <a:lnSpc>
                <a:spcPct val="120000"/>
              </a:lnSpc>
              <a:buFont typeface="Wingdings" panose="05000000000000000000" pitchFamily="2" charset="2"/>
              <a:buChar char="Ø"/>
            </a:pPr>
            <a:r>
              <a:rPr lang="en-US" dirty="0">
                <a:solidFill>
                  <a:schemeClr val="accent5"/>
                </a:solidFill>
              </a:rPr>
              <a:t>Go to This PC (my computer)</a:t>
            </a:r>
          </a:p>
          <a:p>
            <a:pPr>
              <a:lnSpc>
                <a:spcPct val="120000"/>
              </a:lnSpc>
              <a:buFont typeface="Wingdings" panose="05000000000000000000" pitchFamily="2" charset="2"/>
              <a:buChar char="Ø"/>
            </a:pPr>
            <a:r>
              <a:rPr lang="en-US" dirty="0">
                <a:solidFill>
                  <a:schemeClr val="accent5"/>
                </a:solidFill>
              </a:rPr>
              <a:t>Right click  and click on properties</a:t>
            </a:r>
          </a:p>
          <a:p>
            <a:pPr>
              <a:lnSpc>
                <a:spcPct val="120000"/>
              </a:lnSpc>
              <a:buFont typeface="Wingdings" panose="05000000000000000000" pitchFamily="2" charset="2"/>
              <a:buChar char="Ø"/>
            </a:pPr>
            <a:r>
              <a:rPr lang="en-US" dirty="0">
                <a:solidFill>
                  <a:schemeClr val="accent5"/>
                </a:solidFill>
              </a:rPr>
              <a:t>Click on advanced system setting </a:t>
            </a:r>
          </a:p>
          <a:p>
            <a:pPr algn="just">
              <a:lnSpc>
                <a:spcPct val="120000"/>
              </a:lnSpc>
              <a:buFont typeface="Courier New" panose="02070309020205020404" pitchFamily="49" charset="0"/>
              <a:buChar char="o"/>
            </a:pPr>
            <a:endParaRPr lang="en-US" dirty="0"/>
          </a:p>
          <a:p>
            <a:pPr marL="45720" indent="0" algn="just">
              <a:lnSpc>
                <a:spcPct val="120000"/>
              </a:lnSpc>
              <a:buNone/>
            </a:pPr>
            <a:endParaRPr lang="en-US" dirty="0"/>
          </a:p>
        </p:txBody>
      </p:sp>
    </p:spTree>
    <p:extLst>
      <p:ext uri="{BB962C8B-B14F-4D97-AF65-F5344CB8AC3E}">
        <p14:creationId xmlns:p14="http://schemas.microsoft.com/office/powerpoint/2010/main" val="27663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414-1481-47A1-890E-6EFF3DD91253}"/>
              </a:ext>
            </a:extLst>
          </p:cNvPr>
          <p:cNvSpPr>
            <a:spLocks noGrp="1"/>
          </p:cNvSpPr>
          <p:nvPr>
            <p:ph type="title"/>
          </p:nvPr>
        </p:nvSpPr>
        <p:spPr>
          <a:xfrm>
            <a:off x="1295400" y="508279"/>
            <a:ext cx="9601200" cy="736979"/>
          </a:xfrm>
        </p:spPr>
        <p:txBody>
          <a:bodyPr>
            <a:normAutofit/>
          </a:bodyPr>
          <a:lstStyle/>
          <a:p>
            <a:pPr algn="ctr"/>
            <a:r>
              <a:rPr lang="en-US" sz="4000" dirty="0">
                <a:latin typeface="+mn-lt"/>
              </a:rPr>
              <a:t>Two important features of Java</a:t>
            </a:r>
          </a:p>
        </p:txBody>
      </p:sp>
      <p:sp>
        <p:nvSpPr>
          <p:cNvPr id="5" name="Content Placeholder 4">
            <a:extLst>
              <a:ext uri="{FF2B5EF4-FFF2-40B4-BE49-F238E27FC236}">
                <a16:creationId xmlns:a16="http://schemas.microsoft.com/office/drawing/2014/main" id="{9A7A213F-82F7-43AC-983A-E999E1A3792E}"/>
              </a:ext>
            </a:extLst>
          </p:cNvPr>
          <p:cNvSpPr>
            <a:spLocks noGrp="1"/>
          </p:cNvSpPr>
          <p:nvPr>
            <p:ph idx="1"/>
          </p:nvPr>
        </p:nvSpPr>
        <p:spPr>
          <a:xfrm>
            <a:off x="1295400" y="1723868"/>
            <a:ext cx="9601200" cy="3527209"/>
          </a:xfrm>
        </p:spPr>
        <p:txBody>
          <a:bodyPr>
            <a:normAutofit/>
          </a:bodyPr>
          <a:lstStyle/>
          <a:p>
            <a:pPr marL="45720" indent="0">
              <a:buNone/>
            </a:pPr>
            <a:r>
              <a:rPr lang="en-US" dirty="0">
                <a:solidFill>
                  <a:schemeClr val="accent5"/>
                </a:solidFill>
              </a:rPr>
              <a:t>Java is platform independent</a:t>
            </a:r>
          </a:p>
          <a:p>
            <a:pPr marL="45720" indent="0">
              <a:buNone/>
            </a:pPr>
            <a:r>
              <a:rPr lang="en-US" dirty="0">
                <a:solidFill>
                  <a:schemeClr val="accent5"/>
                </a:solidFill>
              </a:rPr>
              <a:t>	</a:t>
            </a:r>
            <a:r>
              <a:rPr lang="en-US" sz="2000" dirty="0">
                <a:solidFill>
                  <a:schemeClr val="accent5"/>
                </a:solidFill>
              </a:rPr>
              <a:t>Platform independent means we can execute it on any operating system 	environments e.g., Windows, Linux MAC OS. When we save Java program it is 	saved by .Java extension, before we execute this program, we must compile it, 	when we compile this program, it is converted to machine language and saved by 	the extension </a:t>
            </a:r>
            <a:r>
              <a:rPr lang="en-US" sz="2000" b="1" dirty="0">
                <a:solidFill>
                  <a:schemeClr val="accent5"/>
                </a:solidFill>
              </a:rPr>
              <a:t>.class</a:t>
            </a:r>
            <a:r>
              <a:rPr lang="en-US" sz="2000" dirty="0">
                <a:solidFill>
                  <a:schemeClr val="accent5"/>
                </a:solidFill>
              </a:rPr>
              <a:t>.</a:t>
            </a:r>
            <a:endParaRPr lang="en-US" dirty="0">
              <a:solidFill>
                <a:schemeClr val="accent5"/>
              </a:solidFill>
            </a:endParaRPr>
          </a:p>
          <a:p>
            <a:pPr marL="45720" indent="0">
              <a:buNone/>
            </a:pPr>
            <a:r>
              <a:rPr lang="en-US" dirty="0">
                <a:solidFill>
                  <a:schemeClr val="accent5"/>
                </a:solidFill>
              </a:rPr>
              <a:t>Java is case sensitive language.</a:t>
            </a:r>
          </a:p>
          <a:p>
            <a:pPr marL="45720" indent="0">
              <a:buNone/>
            </a:pPr>
            <a:r>
              <a:rPr lang="en-US" dirty="0">
                <a:solidFill>
                  <a:schemeClr val="accent5"/>
                </a:solidFill>
              </a:rPr>
              <a:t>	</a:t>
            </a:r>
            <a:r>
              <a:rPr lang="en-US" sz="2000" dirty="0">
                <a:solidFill>
                  <a:schemeClr val="accent5"/>
                </a:solidFill>
              </a:rPr>
              <a:t>Upper case and lowercase have different meaning.</a:t>
            </a:r>
          </a:p>
          <a:p>
            <a:pPr marL="502920" indent="-457200">
              <a:buAutoNum type="arabicPeriod"/>
            </a:pPr>
            <a:endParaRPr lang="en-US" dirty="0"/>
          </a:p>
        </p:txBody>
      </p:sp>
    </p:spTree>
    <p:extLst>
      <p:ext uri="{BB962C8B-B14F-4D97-AF65-F5344CB8AC3E}">
        <p14:creationId xmlns:p14="http://schemas.microsoft.com/office/powerpoint/2010/main" val="9474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A38-8328-4EB7-9B85-B2F1A7670B75}"/>
              </a:ext>
            </a:extLst>
          </p:cNvPr>
          <p:cNvSpPr>
            <a:spLocks noGrp="1"/>
          </p:cNvSpPr>
          <p:nvPr>
            <p:ph type="title"/>
          </p:nvPr>
        </p:nvSpPr>
        <p:spPr>
          <a:xfrm>
            <a:off x="1295400" y="449027"/>
            <a:ext cx="9601200" cy="579120"/>
          </a:xfrm>
        </p:spPr>
        <p:txBody>
          <a:bodyPr>
            <a:normAutofit fontScale="90000"/>
          </a:bodyPr>
          <a:lstStyle/>
          <a:p>
            <a:pPr algn="ctr"/>
            <a:r>
              <a:rPr lang="en-US" sz="4000" dirty="0">
                <a:latin typeface="+mn-lt"/>
              </a:rPr>
              <a:t>Creating a Java project</a:t>
            </a:r>
            <a:endParaRPr lang="en-US" sz="4000" dirty="0"/>
          </a:p>
        </p:txBody>
      </p:sp>
      <p:sp>
        <p:nvSpPr>
          <p:cNvPr id="3" name="Content Placeholder 2">
            <a:extLst>
              <a:ext uri="{FF2B5EF4-FFF2-40B4-BE49-F238E27FC236}">
                <a16:creationId xmlns:a16="http://schemas.microsoft.com/office/drawing/2014/main" id="{CB07DECC-5AB7-48CF-9386-93CA5223A31C}"/>
              </a:ext>
            </a:extLst>
          </p:cNvPr>
          <p:cNvSpPr>
            <a:spLocks noGrp="1"/>
          </p:cNvSpPr>
          <p:nvPr>
            <p:ph idx="1"/>
          </p:nvPr>
        </p:nvSpPr>
        <p:spPr>
          <a:xfrm>
            <a:off x="329821" y="1593342"/>
            <a:ext cx="11532358" cy="3886480"/>
          </a:xfrm>
        </p:spPr>
        <p:txBody>
          <a:bodyPr>
            <a:normAutofit/>
          </a:bodyPr>
          <a:lstStyle/>
          <a:p>
            <a:pPr marL="45720" indent="0" algn="just">
              <a:buNone/>
            </a:pPr>
            <a:endParaRPr lang="en-US" sz="2400" dirty="0">
              <a:solidFill>
                <a:srgbClr val="333333"/>
              </a:solidFill>
            </a:endParaRPr>
          </a:p>
          <a:p>
            <a:pPr marL="45720" indent="0">
              <a:buNone/>
            </a:pPr>
            <a:r>
              <a:rPr lang="en-US" sz="2400" b="1" i="0" dirty="0">
                <a:solidFill>
                  <a:schemeClr val="accent5"/>
                </a:solidFill>
                <a:effectLst/>
              </a:rPr>
              <a:t>Steps to create java project</a:t>
            </a:r>
          </a:p>
          <a:p>
            <a:pPr marL="457200" indent="-457200">
              <a:buFont typeface="+mj-lt"/>
              <a:buAutoNum type="arabicPeriod"/>
            </a:pPr>
            <a:r>
              <a:rPr lang="en-US" sz="2400" dirty="0">
                <a:solidFill>
                  <a:schemeClr val="accent5"/>
                </a:solidFill>
              </a:rPr>
              <a:t>Go to IntelliJ IDE click on file</a:t>
            </a:r>
          </a:p>
          <a:p>
            <a:pPr marL="457200" indent="-457200">
              <a:buFont typeface="+mj-lt"/>
              <a:buAutoNum type="arabicPeriod"/>
            </a:pPr>
            <a:r>
              <a:rPr lang="en-US" sz="2400" dirty="0">
                <a:solidFill>
                  <a:schemeClr val="accent5"/>
                </a:solidFill>
              </a:rPr>
              <a:t>Click on new, then click on new Java project.</a:t>
            </a:r>
          </a:p>
          <a:p>
            <a:pPr marL="457200" indent="-457200">
              <a:buFont typeface="+mj-lt"/>
              <a:buAutoNum type="arabicPeriod"/>
            </a:pPr>
            <a:r>
              <a:rPr lang="en-US" sz="2400" dirty="0">
                <a:solidFill>
                  <a:schemeClr val="accent5"/>
                </a:solidFill>
              </a:rPr>
              <a:t>Enter Java name.</a:t>
            </a:r>
          </a:p>
          <a:p>
            <a:pPr marL="45720" indent="0">
              <a:buNone/>
            </a:pPr>
            <a:r>
              <a:rPr lang="en-US" sz="2400" dirty="0">
                <a:solidFill>
                  <a:schemeClr val="accent5"/>
                </a:solidFill>
              </a:rPr>
              <a:t>Note. </a:t>
            </a:r>
            <a:r>
              <a:rPr lang="en-US" sz="2400" i="1" dirty="0">
                <a:solidFill>
                  <a:schemeClr val="accent5"/>
                </a:solidFill>
              </a:rPr>
              <a:t>SRC folder:- we can create our package (folder) where our all-java program is kept.</a:t>
            </a:r>
          </a:p>
          <a:p>
            <a:pPr lvl="5">
              <a:buFont typeface="Courier New" panose="02070309020205020404" pitchFamily="49" charset="0"/>
              <a:buChar char="o"/>
            </a:pPr>
            <a:r>
              <a:rPr lang="en-US" dirty="0">
                <a:solidFill>
                  <a:schemeClr val="accent5"/>
                </a:solidFill>
              </a:rPr>
              <a:t>R</a:t>
            </a:r>
            <a:r>
              <a:rPr lang="en-US" sz="1800" dirty="0">
                <a:solidFill>
                  <a:schemeClr val="accent5"/>
                </a:solidFill>
              </a:rPr>
              <a:t>ight click on SRC folder create new package.</a:t>
            </a:r>
          </a:p>
          <a:p>
            <a:pPr lvl="5">
              <a:buFont typeface="Courier New" panose="02070309020205020404" pitchFamily="49" charset="0"/>
              <a:buChar char="o"/>
            </a:pPr>
            <a:r>
              <a:rPr lang="en-US" sz="1800" dirty="0">
                <a:solidFill>
                  <a:schemeClr val="accent5"/>
                </a:solidFill>
              </a:rPr>
              <a:t>Enter package name.</a:t>
            </a:r>
            <a:r>
              <a:rPr lang="en-US" b="0" i="0" dirty="0">
                <a:solidFill>
                  <a:schemeClr val="accent5"/>
                </a:solidFill>
                <a:effectLst/>
              </a:rPr>
              <a:t>	</a:t>
            </a:r>
            <a:r>
              <a:rPr lang="en-US" b="0" i="0" dirty="0">
                <a:solidFill>
                  <a:srgbClr val="333333"/>
                </a:solidFill>
                <a:effectLst/>
                <a:latin typeface="inter-regular"/>
              </a:rPr>
              <a:t>					</a:t>
            </a:r>
            <a:endParaRPr lang="en-US" sz="2600" b="0" i="0" dirty="0">
              <a:solidFill>
                <a:srgbClr val="333333"/>
              </a:solidFill>
              <a:effectLst/>
            </a:endParaRPr>
          </a:p>
        </p:txBody>
      </p:sp>
    </p:spTree>
    <p:extLst>
      <p:ext uri="{BB962C8B-B14F-4D97-AF65-F5344CB8AC3E}">
        <p14:creationId xmlns:p14="http://schemas.microsoft.com/office/powerpoint/2010/main" val="28365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23964</TotalTime>
  <Words>5481</Words>
  <Application>Microsoft Office PowerPoint</Application>
  <PresentationFormat>Widescreen</PresentationFormat>
  <Paragraphs>405</Paragraphs>
  <Slides>49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Arial</vt:lpstr>
      <vt:lpstr>Calibri</vt:lpstr>
      <vt:lpstr>Calibri Light</vt:lpstr>
      <vt:lpstr>Cambria</vt:lpstr>
      <vt:lpstr>Courier New</vt:lpstr>
      <vt:lpstr>inter-regular</vt:lpstr>
      <vt:lpstr>Quicksand</vt:lpstr>
      <vt:lpstr>Roboto</vt:lpstr>
      <vt:lpstr>Segoe UI</vt:lpstr>
      <vt:lpstr>Söhne</vt:lpstr>
      <vt:lpstr>Source Sans Pro</vt:lpstr>
      <vt:lpstr>Verdana</vt:lpstr>
      <vt:lpstr>Wingdings</vt:lpstr>
      <vt:lpstr>Office Theme</vt:lpstr>
      <vt:lpstr>PowerPoint Presentation</vt:lpstr>
      <vt:lpstr>Objectives</vt:lpstr>
      <vt:lpstr>Introduction to Java</vt:lpstr>
      <vt:lpstr>How Java Works</vt:lpstr>
      <vt:lpstr>What Is JVM</vt:lpstr>
      <vt:lpstr>Diagram Of JVM</vt:lpstr>
      <vt:lpstr>Java Installation </vt:lpstr>
      <vt:lpstr>Two important features of Java</vt:lpstr>
      <vt:lpstr>Creating a Java project</vt:lpstr>
      <vt:lpstr>Java primitive data types</vt:lpstr>
      <vt:lpstr>Java non-primitive data types</vt:lpstr>
      <vt:lpstr>Primitive types vs Non-primitive data types</vt:lpstr>
      <vt:lpstr>Java variables</vt:lpstr>
      <vt:lpstr>Arrays</vt:lpstr>
      <vt:lpstr> Java Operators </vt:lpstr>
      <vt:lpstr> Java Operators </vt:lpstr>
      <vt:lpstr>Control Statements in Java</vt:lpstr>
      <vt:lpstr>Control Statements in Java</vt:lpstr>
      <vt:lpstr>Operations On Single Dimensional Array</vt:lpstr>
      <vt:lpstr>Operations On Single Dimensional Array</vt:lpstr>
      <vt:lpstr>    Java Methods </vt:lpstr>
      <vt:lpstr>Creating a Java Class</vt:lpstr>
      <vt:lpstr>Types Of Java Variables</vt:lpstr>
      <vt:lpstr>Non-Primitive data types</vt:lpstr>
      <vt:lpstr>What is OOPS?</vt:lpstr>
      <vt:lpstr>Object</vt:lpstr>
      <vt:lpstr>Assigning data to class variables</vt:lpstr>
      <vt:lpstr>What is Inheritance</vt:lpstr>
      <vt:lpstr>Types of Java supported Inheritance</vt:lpstr>
      <vt:lpstr>Types of Java supported Inheritance</vt:lpstr>
      <vt:lpstr>Types of Java supported Inheritance</vt:lpstr>
      <vt:lpstr>Polymorphism</vt:lpstr>
      <vt:lpstr>Abstraction   </vt:lpstr>
      <vt:lpstr>What is Interface in Java</vt:lpstr>
      <vt:lpstr>Implementing Interfaces</vt:lpstr>
      <vt:lpstr>Encapsulation   </vt:lpstr>
      <vt:lpstr>Encapsulation</vt:lpstr>
      <vt:lpstr>Sorting in Java</vt:lpstr>
      <vt:lpstr>MergeSort</vt:lpstr>
      <vt:lpstr>HeapSort</vt:lpstr>
      <vt:lpstr>InsertionSort</vt:lpstr>
      <vt:lpstr>SelectionSort</vt:lpstr>
      <vt:lpstr>BubbleSort</vt:lpstr>
      <vt:lpstr>Conclusion</vt:lpstr>
      <vt:lpstr>Java Interview Q&amp;A</vt:lpstr>
      <vt:lpstr>Java Interview Q&amp;A</vt:lpstr>
      <vt:lpstr>Java Interview Q&amp;A</vt:lpstr>
      <vt:lpstr>Java Interview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Khan</dc:creator>
  <cp:lastModifiedBy>Md Tauhidul Islam</cp:lastModifiedBy>
  <cp:revision>166</cp:revision>
  <dcterms:created xsi:type="dcterms:W3CDTF">2021-11-03T17:06:53Z</dcterms:created>
  <dcterms:modified xsi:type="dcterms:W3CDTF">2023-05-02T19:28:26Z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