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handoutMasterIdLst>
    <p:handoutMasterId r:id="rId26"/>
  </p:handoutMasterIdLst>
  <p:sldIdLst>
    <p:sldId id="257" r:id="rId2"/>
    <p:sldId id="290" r:id="rId3"/>
    <p:sldId id="291" r:id="rId4"/>
    <p:sldId id="259" r:id="rId5"/>
    <p:sldId id="260" r:id="rId6"/>
    <p:sldId id="293" r:id="rId7"/>
    <p:sldId id="294" r:id="rId8"/>
    <p:sldId id="295" r:id="rId9"/>
    <p:sldId id="296" r:id="rId10"/>
    <p:sldId id="297" r:id="rId11"/>
    <p:sldId id="298" r:id="rId12"/>
    <p:sldId id="261" r:id="rId13"/>
    <p:sldId id="299" r:id="rId14"/>
    <p:sldId id="300" r:id="rId15"/>
    <p:sldId id="301" r:id="rId16"/>
    <p:sldId id="302" r:id="rId17"/>
    <p:sldId id="262" r:id="rId18"/>
    <p:sldId id="263" r:id="rId19"/>
    <p:sldId id="264" r:id="rId20"/>
    <p:sldId id="303" r:id="rId21"/>
    <p:sldId id="304" r:id="rId22"/>
    <p:sldId id="305" r:id="rId23"/>
    <p:sldId id="306" r:id="rId24"/>
  </p:sldIdLst>
  <p:sldSz cx="9144000" cy="6858000" type="screen4x3"/>
  <p:notesSz cx="6788150" cy="99234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412" autoAdjust="0"/>
  </p:normalViewPr>
  <p:slideViewPr>
    <p:cSldViewPr>
      <p:cViewPr varScale="1">
        <p:scale>
          <a:sx n="100" d="100"/>
          <a:sy n="100" d="100"/>
        </p:scale>
        <p:origin x="1536" y="96"/>
      </p:cViewPr>
      <p:guideLst>
        <p:guide orient="horz" pos="2160"/>
        <p:guide pos="2880"/>
      </p:guideLst>
    </p:cSldViewPr>
  </p:slideViewPr>
  <p:outlineViewPr>
    <p:cViewPr>
      <p:scale>
        <a:sx n="33" d="100"/>
        <a:sy n="33" d="100"/>
      </p:scale>
      <p:origin x="0" y="-14340"/>
    </p:cViewPr>
  </p:outlineViewPr>
  <p:notesTextViewPr>
    <p:cViewPr>
      <p:scale>
        <a:sx n="1" d="1"/>
        <a:sy n="1" d="1"/>
      </p:scale>
      <p:origin x="0" y="0"/>
    </p:cViewPr>
  </p:notesTextViewPr>
  <p:sorterViewPr>
    <p:cViewPr>
      <p:scale>
        <a:sx n="100" d="100"/>
        <a:sy n="100" d="100"/>
      </p:scale>
      <p:origin x="0" y="14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1638"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4925" y="0"/>
            <a:ext cx="2941638" cy="496888"/>
          </a:xfrm>
          <a:prstGeom prst="rect">
            <a:avLst/>
          </a:prstGeom>
        </p:spPr>
        <p:txBody>
          <a:bodyPr vert="horz" lIns="91440" tIns="45720" rIns="91440" bIns="45720" rtlCol="0"/>
          <a:lstStyle>
            <a:lvl1pPr algn="r">
              <a:defRPr sz="1200"/>
            </a:lvl1pPr>
          </a:lstStyle>
          <a:p>
            <a:fld id="{35DFCEF7-E276-4CE1-9AC5-3ED5F4A99908}" type="datetimeFigureOut">
              <a:rPr lang="en-GB" smtClean="0"/>
              <a:pPr/>
              <a:t>22/10/2015</a:t>
            </a:fld>
            <a:endParaRPr lang="en-GB"/>
          </a:p>
        </p:txBody>
      </p:sp>
      <p:sp>
        <p:nvSpPr>
          <p:cNvPr id="4" name="Footer Placeholder 3"/>
          <p:cNvSpPr>
            <a:spLocks noGrp="1"/>
          </p:cNvSpPr>
          <p:nvPr>
            <p:ph type="ftr" sz="quarter" idx="2"/>
          </p:nvPr>
        </p:nvSpPr>
        <p:spPr>
          <a:xfrm>
            <a:off x="0" y="9426575"/>
            <a:ext cx="2941638"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4925" y="9426575"/>
            <a:ext cx="2941638" cy="496888"/>
          </a:xfrm>
          <a:prstGeom prst="rect">
            <a:avLst/>
          </a:prstGeom>
        </p:spPr>
        <p:txBody>
          <a:bodyPr vert="horz" lIns="91440" tIns="45720" rIns="91440" bIns="45720" rtlCol="0" anchor="b"/>
          <a:lstStyle>
            <a:lvl1pPr algn="r">
              <a:defRPr sz="1200"/>
            </a:lvl1pPr>
          </a:lstStyle>
          <a:p>
            <a:fld id="{487B0BDA-0835-460A-8FBE-408E9AF7C7D8}" type="slidenum">
              <a:rPr lang="en-GB" smtClean="0"/>
              <a:pPr/>
              <a:t>‹#›</a:t>
            </a:fld>
            <a:endParaRPr lang="en-GB"/>
          </a:p>
        </p:txBody>
      </p:sp>
    </p:spTree>
    <p:extLst>
      <p:ext uri="{BB962C8B-B14F-4D97-AF65-F5344CB8AC3E}">
        <p14:creationId xmlns:p14="http://schemas.microsoft.com/office/powerpoint/2010/main" val="2540737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1532" cy="497896"/>
          </a:xfrm>
          <a:prstGeom prst="rect">
            <a:avLst/>
          </a:prstGeom>
        </p:spPr>
        <p:txBody>
          <a:bodyPr vert="horz" lIns="91358" tIns="45679" rIns="91358" bIns="45679" rtlCol="0"/>
          <a:lstStyle>
            <a:lvl1pPr algn="l">
              <a:defRPr sz="1200"/>
            </a:lvl1pPr>
          </a:lstStyle>
          <a:p>
            <a:endParaRPr lang="en-GB"/>
          </a:p>
        </p:txBody>
      </p:sp>
      <p:sp>
        <p:nvSpPr>
          <p:cNvPr id="3" name="Date Placeholder 2"/>
          <p:cNvSpPr>
            <a:spLocks noGrp="1"/>
          </p:cNvSpPr>
          <p:nvPr>
            <p:ph type="dt" idx="1"/>
          </p:nvPr>
        </p:nvSpPr>
        <p:spPr>
          <a:xfrm>
            <a:off x="3845048" y="1"/>
            <a:ext cx="2941532" cy="497896"/>
          </a:xfrm>
          <a:prstGeom prst="rect">
            <a:avLst/>
          </a:prstGeom>
        </p:spPr>
        <p:txBody>
          <a:bodyPr vert="horz" lIns="91358" tIns="45679" rIns="91358" bIns="45679" rtlCol="0"/>
          <a:lstStyle>
            <a:lvl1pPr algn="r">
              <a:defRPr sz="1200"/>
            </a:lvl1pPr>
          </a:lstStyle>
          <a:p>
            <a:fld id="{456A57D9-4ACD-473E-9653-E403287CBAA4}" type="datetimeFigureOut">
              <a:rPr lang="en-GB" smtClean="0"/>
              <a:pPr/>
              <a:t>22/10/2015</a:t>
            </a:fld>
            <a:endParaRPr lang="en-GB"/>
          </a:p>
        </p:txBody>
      </p:sp>
      <p:sp>
        <p:nvSpPr>
          <p:cNvPr id="4" name="Slide Image Placeholder 3"/>
          <p:cNvSpPr>
            <a:spLocks noGrp="1" noRot="1" noChangeAspect="1"/>
          </p:cNvSpPr>
          <p:nvPr>
            <p:ph type="sldImg" idx="2"/>
          </p:nvPr>
        </p:nvSpPr>
        <p:spPr>
          <a:xfrm>
            <a:off x="1162050" y="1241425"/>
            <a:ext cx="4464050" cy="3348038"/>
          </a:xfrm>
          <a:prstGeom prst="rect">
            <a:avLst/>
          </a:prstGeom>
          <a:noFill/>
          <a:ln w="12700">
            <a:solidFill>
              <a:prstClr val="black"/>
            </a:solidFill>
          </a:ln>
        </p:spPr>
        <p:txBody>
          <a:bodyPr vert="horz" lIns="91358" tIns="45679" rIns="91358" bIns="45679" rtlCol="0" anchor="ctr"/>
          <a:lstStyle/>
          <a:p>
            <a:endParaRPr lang="en-GB"/>
          </a:p>
        </p:txBody>
      </p:sp>
      <p:sp>
        <p:nvSpPr>
          <p:cNvPr id="5" name="Notes Placeholder 4"/>
          <p:cNvSpPr>
            <a:spLocks noGrp="1"/>
          </p:cNvSpPr>
          <p:nvPr>
            <p:ph type="body" sz="quarter" idx="3"/>
          </p:nvPr>
        </p:nvSpPr>
        <p:spPr>
          <a:xfrm>
            <a:off x="678815" y="4775667"/>
            <a:ext cx="5430520" cy="3907364"/>
          </a:xfrm>
          <a:prstGeom prst="rect">
            <a:avLst/>
          </a:prstGeom>
        </p:spPr>
        <p:txBody>
          <a:bodyPr vert="horz" lIns="91358" tIns="45679" rIns="91358" bIns="456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5568"/>
            <a:ext cx="2941532" cy="497895"/>
          </a:xfrm>
          <a:prstGeom prst="rect">
            <a:avLst/>
          </a:prstGeom>
        </p:spPr>
        <p:txBody>
          <a:bodyPr vert="horz" lIns="91358" tIns="45679" rIns="91358" bIns="45679" rtlCol="0" anchor="b"/>
          <a:lstStyle>
            <a:lvl1pPr algn="l">
              <a:defRPr sz="1200"/>
            </a:lvl1pPr>
          </a:lstStyle>
          <a:p>
            <a:endParaRPr lang="en-GB"/>
          </a:p>
        </p:txBody>
      </p:sp>
      <p:sp>
        <p:nvSpPr>
          <p:cNvPr id="7" name="Slide Number Placeholder 6"/>
          <p:cNvSpPr>
            <a:spLocks noGrp="1"/>
          </p:cNvSpPr>
          <p:nvPr>
            <p:ph type="sldNum" sz="quarter" idx="5"/>
          </p:nvPr>
        </p:nvSpPr>
        <p:spPr>
          <a:xfrm>
            <a:off x="3845048" y="9425568"/>
            <a:ext cx="2941532" cy="497895"/>
          </a:xfrm>
          <a:prstGeom prst="rect">
            <a:avLst/>
          </a:prstGeom>
        </p:spPr>
        <p:txBody>
          <a:bodyPr vert="horz" lIns="91358" tIns="45679" rIns="91358" bIns="45679" rtlCol="0" anchor="b"/>
          <a:lstStyle>
            <a:lvl1pPr algn="r">
              <a:defRPr sz="1200"/>
            </a:lvl1pPr>
          </a:lstStyle>
          <a:p>
            <a:fld id="{342ECBCF-0DF1-4C1B-8D3E-A689581C46F3}" type="slidenum">
              <a:rPr lang="en-GB" smtClean="0"/>
              <a:pPr/>
              <a:t>‹#›</a:t>
            </a:fld>
            <a:endParaRPr lang="en-GB"/>
          </a:p>
        </p:txBody>
      </p:sp>
    </p:spTree>
    <p:extLst>
      <p:ext uri="{BB962C8B-B14F-4D97-AF65-F5344CB8AC3E}">
        <p14:creationId xmlns:p14="http://schemas.microsoft.com/office/powerpoint/2010/main" val="323703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42ECBCF-0DF1-4C1B-8D3E-A689581C46F3}" type="slidenum">
              <a:rPr lang="en-GB" smtClean="0"/>
              <a:pPr/>
              <a:t>1</a:t>
            </a:fld>
            <a:endParaRPr lang="en-GB"/>
          </a:p>
        </p:txBody>
      </p:sp>
    </p:spTree>
    <p:extLst>
      <p:ext uri="{BB962C8B-B14F-4D97-AF65-F5344CB8AC3E}">
        <p14:creationId xmlns:p14="http://schemas.microsoft.com/office/powerpoint/2010/main" val="413983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3D14DD-1D30-43D6-9DF0-FF3B07F21059}" type="datetime1">
              <a:rPr lang="en-IN" smtClean="0"/>
              <a:pPr/>
              <a:t>22-10-2015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A1493A-9013-401A-8355-705F7B544C06}" type="datetime1">
              <a:rPr lang="en-IN" smtClean="0"/>
              <a:pPr/>
              <a:t>22-10-2015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D9E37D-BB9F-43F7-B822-0DC08FDEB506}" type="datetime1">
              <a:rPr lang="en-IN" smtClean="0"/>
              <a:pPr/>
              <a:t>22-10-2015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B6BD8-0747-4948-8B1E-C9FDFAA470D1}" type="datetime1">
              <a:rPr lang="en-IN" smtClean="0"/>
              <a:pPr/>
              <a:t>22-10-2015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6E399F-D07A-4D4B-818A-B0C48CAD4F9E}" type="datetime1">
              <a:rPr lang="en-IN" smtClean="0"/>
              <a:pPr/>
              <a:t>22-10-2015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239E7A-664B-4545-8BCD-81D090C1A17E}" type="datetime1">
              <a:rPr lang="en-IN" smtClean="0"/>
              <a:pPr/>
              <a:t>22-10-2015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7EB85-FD5A-4292-8F63-28263A2B4494}"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8C21FB-7491-4607-AA93-90271FE646D2}" type="datetime1">
              <a:rPr lang="en-IN" smtClean="0"/>
              <a:pPr/>
              <a:t>22-10-2015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7EB85-FD5A-4292-8F63-28263A2B4494}"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412490-10D5-4146-86D5-E801F16F301C}" type="datetime1">
              <a:rPr lang="en-IN" smtClean="0"/>
              <a:pPr/>
              <a:t>22-10-2015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87EB85-FD5A-4292-8F63-28263A2B4494}"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9DB9C-B8DA-4DFE-AE11-30BE38631CCE}" type="datetime1">
              <a:rPr lang="en-IN" smtClean="0"/>
              <a:pPr/>
              <a:t>22-10-2015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87EB85-FD5A-4292-8F63-28263A2B4494}"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D2A417-6D30-4158-B222-EB0646B1D081}" type="datetime1">
              <a:rPr lang="en-IN" smtClean="0"/>
              <a:pPr/>
              <a:t>22-10-2015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7EB85-FD5A-4292-8F63-28263A2B4494}"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FB5D16C-2E66-4CEB-AB7D-CAD895FB5C20}" type="datetime1">
              <a:rPr lang="en-IN" smtClean="0"/>
              <a:pPr/>
              <a:t>22-10-2015</a:t>
            </a:fld>
            <a:endParaRPr lang="en-IN"/>
          </a:p>
        </p:txBody>
      </p:sp>
      <p:sp>
        <p:nvSpPr>
          <p:cNvPr id="9" name="Slide Number Placeholder 8"/>
          <p:cNvSpPr>
            <a:spLocks noGrp="1"/>
          </p:cNvSpPr>
          <p:nvPr>
            <p:ph type="sldNum" sz="quarter" idx="11"/>
          </p:nvPr>
        </p:nvSpPr>
        <p:spPr/>
        <p:txBody>
          <a:bodyPr/>
          <a:lstStyle/>
          <a:p>
            <a:fld id="{BF87EB85-FD5A-4292-8F63-28263A2B4494}"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F87EB85-FD5A-4292-8F63-28263A2B4494}"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871D76A-437B-4167-A3F6-20F2BCBCE6CE}" type="datetime1">
              <a:rPr lang="en-IN" smtClean="0"/>
              <a:pPr/>
              <a:t>22-10-2015</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www.google.co.uk/url?sa=i&amp;rct=j&amp;q=&amp;esrc=s&amp;source=images&amp;cd=&amp;cad=rja&amp;uact=8&amp;ved=0CAcQjRxqFQoTCPWv8bvE1MgCFcLWGgodwncFcA&amp;url=http://www.clipartsheep.com/movie-film-reel-clipart/dT1hSFIwY0RvdkwzSnZZbTl1ZDNKcGRHbHVaeTVqYjIwdmQzQXRZMjl1ZEdWdWRDOTFjR3h2WVdSekx6SXdNVE12TURNdlptbHNiUzF5WldWc0xtcHdad3x3PTUwMDB8aD00Mzc1fHQ9anBlZ3w/&amp;bvm=bv.105814755,d.d2s&amp;psig=AFQjCNHPu2Gf0_lbKEQm8yCv06V-Q3BjAA&amp;ust=144555024457286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aff.napier.ac.uk/services/vice-principal-academic/academic/LTA/Lists/Resources/Attachments/49/SNMSC%20Referencing%20Guidelines%20September201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my.napier.ac.uk/Student-Administration/Research-degrees/Documents/RDF_2015_interim.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3" descr="Craiglockhart Campus, Spring 20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684213" y="1628775"/>
            <a:ext cx="7772400" cy="20875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altLang="en-US" sz="2800" b="1" dirty="0" smtClean="0"/>
              <a:t>PhD Thesis: A safe and convincing structure </a:t>
            </a:r>
            <a:r>
              <a:rPr lang="en-US" altLang="en-US" sz="3600" b="1" dirty="0" smtClean="0"/>
              <a:t/>
            </a:r>
            <a:br>
              <a:rPr lang="en-US" altLang="en-US" sz="3600" b="1" dirty="0" smtClean="0"/>
            </a:br>
            <a:endParaRPr lang="en-US" altLang="en-US" sz="2800" b="1" dirty="0" smtClean="0"/>
          </a:p>
        </p:txBody>
      </p:sp>
      <p:sp>
        <p:nvSpPr>
          <p:cNvPr id="9" name="Rectangle 7"/>
          <p:cNvSpPr txBox="1">
            <a:spLocks noChangeArrowheads="1"/>
          </p:cNvSpPr>
          <p:nvPr/>
        </p:nvSpPr>
        <p:spPr>
          <a:xfrm>
            <a:off x="1259632" y="3501008"/>
            <a:ext cx="6400800" cy="1752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None/>
            </a:pPr>
            <a:r>
              <a:rPr lang="en-GB" altLang="en-US" dirty="0" smtClean="0"/>
              <a:t>Ahmed Al-Dubai, </a:t>
            </a:r>
            <a:r>
              <a:rPr lang="en-GB" altLang="en-US" sz="1400" dirty="0" smtClean="0"/>
              <a:t>PhD, FHEA, SMIEEE</a:t>
            </a:r>
          </a:p>
          <a:p>
            <a:pPr marL="114300" indent="0" algn="ctr">
              <a:buNone/>
            </a:pPr>
            <a:r>
              <a:rPr lang="en-GB" altLang="en-US" dirty="0" smtClean="0"/>
              <a:t>School of Computing</a:t>
            </a:r>
          </a:p>
        </p:txBody>
      </p:sp>
      <p:sp>
        <p:nvSpPr>
          <p:cNvPr id="10" name="Slide Number Placeholder 9"/>
          <p:cNvSpPr>
            <a:spLocks noGrp="1"/>
          </p:cNvSpPr>
          <p:nvPr>
            <p:ph type="sldNum" sz="quarter" idx="12"/>
          </p:nvPr>
        </p:nvSpPr>
        <p:spPr/>
        <p:txBody>
          <a:bodyPr/>
          <a:lstStyle/>
          <a:p>
            <a:fld id="{BF87EB85-FD5A-4292-8F63-28263A2B4494}" type="slidenum">
              <a:rPr lang="en-IN" smtClean="0"/>
              <a:pPr/>
              <a:t>1</a:t>
            </a:fld>
            <a:endParaRPr lang="en-IN"/>
          </a:p>
        </p:txBody>
      </p:sp>
    </p:spTree>
    <p:extLst>
      <p:ext uri="{BB962C8B-B14F-4D97-AF65-F5344CB8AC3E}">
        <p14:creationId xmlns:p14="http://schemas.microsoft.com/office/powerpoint/2010/main" val="2836028180"/>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Ph.D. thesis must …</a:t>
            </a:r>
            <a:endParaRPr lang="en-GB" dirty="0"/>
          </a:p>
        </p:txBody>
      </p:sp>
      <p:sp>
        <p:nvSpPr>
          <p:cNvPr id="3" name="Content Placeholder 2"/>
          <p:cNvSpPr>
            <a:spLocks noGrp="1"/>
          </p:cNvSpPr>
          <p:nvPr>
            <p:ph idx="1"/>
          </p:nvPr>
        </p:nvSpPr>
        <p:spPr/>
        <p:txBody>
          <a:bodyPr/>
          <a:lstStyle/>
          <a:p>
            <a:pPr>
              <a:lnSpc>
                <a:spcPct val="90000"/>
              </a:lnSpc>
            </a:pPr>
            <a:r>
              <a:rPr lang="en-US" dirty="0" smtClean="0">
                <a:latin typeface="Arial" pitchFamily="34" charset="0"/>
                <a:cs typeface="Arial" pitchFamily="34" charset="0"/>
              </a:rPr>
              <a:t>be the candidate’s own account of their research</a:t>
            </a:r>
          </a:p>
          <a:p>
            <a:pPr>
              <a:lnSpc>
                <a:spcPct val="90000"/>
              </a:lnSpc>
            </a:pPr>
            <a:r>
              <a:rPr lang="en-US" dirty="0" smtClean="0">
                <a:latin typeface="Arial" pitchFamily="34" charset="0"/>
                <a:cs typeface="Arial" pitchFamily="34" charset="0"/>
              </a:rPr>
              <a:t>…be original (discovery of new facts and/or demonstration of independent critical power)</a:t>
            </a:r>
          </a:p>
          <a:p>
            <a:pPr>
              <a:lnSpc>
                <a:spcPct val="90000"/>
              </a:lnSpc>
            </a:pPr>
            <a:r>
              <a:rPr lang="en-US" dirty="0" smtClean="0">
                <a:latin typeface="Arial" pitchFamily="34" charset="0"/>
                <a:cs typeface="Arial" pitchFamily="34" charset="0"/>
              </a:rPr>
              <a:t>…be an integrated whole and present a coherent argument (a series of papers is not acceptable but published papers may be adapted)</a:t>
            </a:r>
          </a:p>
          <a:p>
            <a:pPr>
              <a:lnSpc>
                <a:spcPct val="90000"/>
              </a:lnSpc>
            </a:pPr>
            <a:r>
              <a:rPr lang="en-US" dirty="0" smtClean="0">
                <a:latin typeface="Arial" pitchFamily="34" charset="0"/>
                <a:cs typeface="Arial" pitchFamily="34" charset="0"/>
              </a:rPr>
              <a:t>…give a critical assessment of the literature</a:t>
            </a:r>
          </a:p>
          <a:p>
            <a:pPr>
              <a:lnSpc>
                <a:spcPct val="90000"/>
              </a:lnSpc>
            </a:pPr>
            <a:r>
              <a:rPr lang="en-US" sz="2000" dirty="0" smtClean="0"/>
              <a:t>describe the method of research (reproducible)</a:t>
            </a:r>
          </a:p>
          <a:p>
            <a:pPr>
              <a:lnSpc>
                <a:spcPct val="90000"/>
              </a:lnSpc>
            </a:pPr>
            <a:r>
              <a:rPr lang="en-US" sz="2000" dirty="0" smtClean="0"/>
              <a:t>…discuss results and demonstrate how they advance the subject</a:t>
            </a:r>
            <a:endParaRPr lang="en-US" sz="1800" dirty="0" smtClean="0"/>
          </a:p>
          <a:p>
            <a:pPr>
              <a:lnSpc>
                <a:spcPct val="90000"/>
              </a:lnSpc>
            </a:pPr>
            <a:r>
              <a:rPr lang="en-US" sz="2000" dirty="0" smtClean="0"/>
              <a:t>…be written in English </a:t>
            </a:r>
          </a:p>
          <a:p>
            <a:pPr>
              <a:lnSpc>
                <a:spcPct val="90000"/>
              </a:lnSpc>
            </a:pPr>
            <a:r>
              <a:rPr lang="en-US" sz="2000" dirty="0" smtClean="0"/>
              <a:t>…include a full bibliography and references</a:t>
            </a:r>
          </a:p>
          <a:p>
            <a:pPr>
              <a:lnSpc>
                <a:spcPct val="90000"/>
              </a:lnSpc>
            </a:pPr>
            <a:r>
              <a:rPr lang="en-US" sz="2000" dirty="0" smtClean="0"/>
              <a:t>…demonstrate relevant research skills</a:t>
            </a:r>
          </a:p>
          <a:p>
            <a:pPr>
              <a:lnSpc>
                <a:spcPct val="90000"/>
              </a:lnSpc>
            </a:pPr>
            <a:r>
              <a:rPr lang="en-US" sz="2000" dirty="0" smtClean="0"/>
              <a:t>…be of publishable quality</a:t>
            </a:r>
            <a:endParaRPr lang="en-US" sz="1800" dirty="0" smtClean="0"/>
          </a:p>
          <a:p>
            <a:pPr>
              <a:lnSpc>
                <a:spcPct val="90000"/>
              </a:lnSpc>
            </a:pPr>
            <a:endParaRPr lang="en-US" sz="20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2"/>
          </p:nvPr>
        </p:nvSpPr>
        <p:spPr/>
        <p:txBody>
          <a:bodyPr/>
          <a:lstStyle/>
          <a:p>
            <a:fld id="{BF87EB85-FD5A-4292-8F63-28263A2B4494}" type="slidenum">
              <a:rPr lang="en-IN" smtClean="0"/>
              <a:pPr/>
              <a:t>10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11</a:t>
            </a:fld>
            <a:endParaRPr lang="en-IN"/>
          </a:p>
        </p:txBody>
      </p:sp>
      <p:sp>
        <p:nvSpPr>
          <p:cNvPr id="5" name="Rectangle 2"/>
          <p:cNvSpPr txBox="1">
            <a:spLocks noChangeArrowheads="1"/>
          </p:cNvSpPr>
          <p:nvPr/>
        </p:nvSpPr>
        <p:spPr bwMode="auto">
          <a:xfrm>
            <a:off x="179512" y="188640"/>
            <a:ext cx="7772400" cy="792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Times"/>
                <a:ea typeface="+mj-ea"/>
                <a:cs typeface="+mj-cs"/>
              </a:rPr>
              <a:t>Words limit</a:t>
            </a:r>
          </a:p>
        </p:txBody>
      </p:sp>
      <p:sp>
        <p:nvSpPr>
          <p:cNvPr id="6" name="Rectangle 3"/>
          <p:cNvSpPr txBox="1">
            <a:spLocks noChangeArrowheads="1"/>
          </p:cNvSpPr>
          <p:nvPr/>
        </p:nvSpPr>
        <p:spPr bwMode="auto">
          <a:xfrm>
            <a:off x="179512" y="1196752"/>
            <a:ext cx="7620000" cy="51845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rgbClr val="000000"/>
                </a:solidFill>
                <a:effectLst/>
                <a:uLnTx/>
                <a:uFillTx/>
                <a:latin typeface="Times"/>
                <a:ea typeface="+mn-ea"/>
                <a:cs typeface="+mn-cs"/>
              </a:rPr>
              <a:t>Maximum 80,000 words except for certain subject areas where the limit is lower</a:t>
            </a:r>
          </a:p>
          <a:p>
            <a:endParaRPr lang="en-GB" sz="2000" b="1" dirty="0" smtClean="0"/>
          </a:p>
          <a:p>
            <a:r>
              <a:rPr lang="en-GB" sz="2400" b="1" dirty="0" smtClean="0"/>
              <a:t>What is included in the word count? </a:t>
            </a:r>
          </a:p>
          <a:p>
            <a:endParaRPr lang="en-GB" sz="2000" dirty="0" smtClean="0"/>
          </a:p>
          <a:p>
            <a:r>
              <a:rPr lang="en-GB" sz="2200" dirty="0" smtClean="0">
                <a:latin typeface="Arial" pitchFamily="34" charset="0"/>
                <a:cs typeface="Arial" pitchFamily="34" charset="0"/>
              </a:rPr>
              <a:t>The word count only applies to the main body of the thesis. The rule of thumb is that everything from the first word of the introduction to the last word of the conclusion is included in the word count. Therefore, in-text citations count and headings and sub-headings count. </a:t>
            </a:r>
          </a:p>
          <a:p>
            <a:endParaRPr lang="en-GB" sz="2200" dirty="0" smtClean="0">
              <a:latin typeface="Arial" pitchFamily="34" charset="0"/>
              <a:cs typeface="Arial" pitchFamily="34" charset="0"/>
            </a:endParaRPr>
          </a:p>
          <a:p>
            <a:r>
              <a:rPr lang="en-GB" sz="2200" dirty="0" smtClean="0">
                <a:latin typeface="Arial" pitchFamily="34" charset="0"/>
                <a:cs typeface="Arial" pitchFamily="34" charset="0"/>
              </a:rPr>
              <a:t>The word count does not include acknowledgements, the abstract, tables and diagrams, headings to tables and diagrams, the bibliography or list of references, appendices. </a:t>
            </a:r>
            <a:endParaRPr kumimoji="0" lang="en-US" sz="2200" b="0" i="0" u="none" strike="noStrike" kern="0" cap="none" spc="0" normalizeH="0" baseline="0" noProof="0" dirty="0" smtClean="0">
              <a:ln>
                <a:noFill/>
              </a:ln>
              <a:solidFill>
                <a:srgbClr val="000000"/>
              </a:solidFill>
              <a:effectLst/>
              <a:uLnTx/>
              <a:uFillTx/>
              <a:latin typeface="Arial" pitchFamily="34" charset="0"/>
              <a:cs typeface="Arial" pitchFamily="34" charset="0"/>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800" b="0" i="0" u="none" strike="noStrike" kern="0" cap="none" spc="0" normalizeH="0" baseline="0" noProof="0" dirty="0" smtClean="0">
              <a:ln>
                <a:noFill/>
              </a:ln>
              <a:solidFill>
                <a:srgbClr val="000000"/>
              </a:solidFill>
              <a:effectLst/>
              <a:uLnTx/>
              <a:uFillTx/>
              <a:latin typeface="Times"/>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620000" cy="634082"/>
          </a:xfrm>
        </p:spPr>
        <p:txBody>
          <a:bodyPr/>
          <a:lstStyle/>
          <a:p>
            <a:r>
              <a:rPr lang="en-US" sz="3600" dirty="0" smtClean="0"/>
              <a:t>Thesis Contents</a:t>
            </a:r>
            <a:endParaRPr lang="en-IN" sz="3600" dirty="0"/>
          </a:p>
        </p:txBody>
      </p:sp>
      <p:sp>
        <p:nvSpPr>
          <p:cNvPr id="3" name="Content Placeholder 2"/>
          <p:cNvSpPr>
            <a:spLocks noGrp="1"/>
          </p:cNvSpPr>
          <p:nvPr>
            <p:ph idx="1"/>
          </p:nvPr>
        </p:nvSpPr>
        <p:spPr>
          <a:xfrm>
            <a:off x="323528" y="980728"/>
            <a:ext cx="7620000" cy="5688632"/>
          </a:xfrm>
        </p:spPr>
        <p:txBody>
          <a:bodyPr>
            <a:normAutofit fontScale="40000" lnSpcReduction="20000"/>
          </a:bodyPr>
          <a:lstStyle/>
          <a:p>
            <a:pPr algn="just"/>
            <a:r>
              <a:rPr lang="en-US" sz="5900" dirty="0" smtClean="0">
                <a:solidFill>
                  <a:srgbClr val="FF3300"/>
                </a:solidFill>
                <a:latin typeface="Times New Roman" pitchFamily="18" charset="0"/>
              </a:rPr>
              <a:t>Mandatory Sections/Chapters</a:t>
            </a:r>
          </a:p>
          <a:p>
            <a:pPr>
              <a:tabLst>
                <a:tab pos="5462588" algn="r"/>
                <a:tab pos="5937250" algn="r"/>
              </a:tabLst>
            </a:pPr>
            <a:r>
              <a:rPr lang="en-GB" sz="5000" b="1" dirty="0" smtClean="0">
                <a:solidFill>
                  <a:schemeClr val="tx2"/>
                </a:solidFill>
                <a:latin typeface="Times New Roman" pitchFamily="18" charset="0"/>
              </a:rPr>
              <a:t>Acknowledgement</a:t>
            </a:r>
            <a:endParaRPr lang="en-US" sz="5000" dirty="0" smtClean="0">
              <a:solidFill>
                <a:schemeClr val="tx2"/>
              </a:solidFill>
              <a:latin typeface="Times New Roman" pitchFamily="18" charset="0"/>
            </a:endParaRPr>
          </a:p>
          <a:p>
            <a:pPr>
              <a:tabLst>
                <a:tab pos="5462588" algn="r"/>
                <a:tab pos="5937250" algn="r"/>
              </a:tabLst>
            </a:pPr>
            <a:r>
              <a:rPr lang="en-GB" sz="5000" b="1" dirty="0" smtClean="0">
                <a:solidFill>
                  <a:schemeClr val="tx2"/>
                </a:solidFill>
                <a:latin typeface="Times New Roman" pitchFamily="18" charset="0"/>
              </a:rPr>
              <a:t>Abstract</a:t>
            </a:r>
            <a:endParaRPr lang="en-US" sz="5000" dirty="0" smtClean="0">
              <a:solidFill>
                <a:schemeClr val="tx2"/>
              </a:solidFill>
              <a:latin typeface="Times New Roman" pitchFamily="18" charset="0"/>
            </a:endParaRPr>
          </a:p>
          <a:p>
            <a:pPr>
              <a:tabLst>
                <a:tab pos="5462588" algn="r"/>
                <a:tab pos="5937250" algn="r"/>
              </a:tabLst>
            </a:pPr>
            <a:r>
              <a:rPr lang="en-GB" sz="5000" b="1" dirty="0" smtClean="0">
                <a:solidFill>
                  <a:schemeClr val="tx2"/>
                </a:solidFill>
                <a:latin typeface="Times New Roman" pitchFamily="18" charset="0"/>
              </a:rPr>
              <a:t>Table of Contents</a:t>
            </a:r>
            <a:endParaRPr lang="en-US" sz="5000" dirty="0" smtClean="0">
              <a:solidFill>
                <a:schemeClr val="tx2"/>
              </a:solidFill>
              <a:latin typeface="Times New Roman" pitchFamily="18" charset="0"/>
            </a:endParaRPr>
          </a:p>
          <a:p>
            <a:pPr>
              <a:tabLst>
                <a:tab pos="5462588" algn="r"/>
                <a:tab pos="5937250" algn="r"/>
              </a:tabLst>
            </a:pPr>
            <a:r>
              <a:rPr lang="en-GB" sz="5000" b="1" dirty="0" smtClean="0">
                <a:solidFill>
                  <a:schemeClr val="tx2"/>
                </a:solidFill>
                <a:latin typeface="Times New Roman" pitchFamily="18" charset="0"/>
              </a:rPr>
              <a:t>List of Tables</a:t>
            </a:r>
            <a:endParaRPr lang="en-US" sz="5000" dirty="0" smtClean="0">
              <a:solidFill>
                <a:schemeClr val="tx2"/>
              </a:solidFill>
              <a:latin typeface="Times New Roman" pitchFamily="18" charset="0"/>
            </a:endParaRPr>
          </a:p>
          <a:p>
            <a:pPr>
              <a:tabLst>
                <a:tab pos="5462588" algn="r"/>
                <a:tab pos="5937250" algn="r"/>
              </a:tabLst>
            </a:pPr>
            <a:r>
              <a:rPr lang="en-GB" sz="5000" b="1" dirty="0" smtClean="0">
                <a:solidFill>
                  <a:schemeClr val="tx2"/>
                </a:solidFill>
                <a:latin typeface="Times New Roman" pitchFamily="18" charset="0"/>
              </a:rPr>
              <a:t>List of Figures</a:t>
            </a:r>
            <a:endParaRPr lang="en-US" sz="5000" dirty="0" smtClean="0">
              <a:solidFill>
                <a:schemeClr val="tx2"/>
              </a:solidFill>
              <a:latin typeface="Times New Roman" pitchFamily="18" charset="0"/>
            </a:endParaRPr>
          </a:p>
          <a:p>
            <a:pPr>
              <a:tabLst>
                <a:tab pos="5462588" algn="r"/>
                <a:tab pos="5937250" algn="r"/>
              </a:tabLst>
            </a:pPr>
            <a:r>
              <a:rPr lang="en-GB" sz="5000" b="1" dirty="0" smtClean="0">
                <a:solidFill>
                  <a:schemeClr val="tx2"/>
                </a:solidFill>
                <a:latin typeface="Times New Roman" pitchFamily="18" charset="0"/>
              </a:rPr>
              <a:t>Nomenclature</a:t>
            </a:r>
            <a:endParaRPr lang="en-US" sz="5000" dirty="0" smtClean="0">
              <a:solidFill>
                <a:schemeClr val="tx2"/>
              </a:solidFill>
              <a:latin typeface="Times New Roman" pitchFamily="18" charset="0"/>
            </a:endParaRPr>
          </a:p>
          <a:p>
            <a:pPr>
              <a:tabLst>
                <a:tab pos="5462588" algn="r"/>
                <a:tab pos="5937250" algn="r"/>
              </a:tabLst>
            </a:pPr>
            <a:r>
              <a:rPr lang="en-GB" sz="5000" b="1" dirty="0" smtClean="0">
                <a:solidFill>
                  <a:schemeClr val="tx2"/>
                </a:solidFill>
                <a:latin typeface="Times New Roman" pitchFamily="18" charset="0"/>
              </a:rPr>
              <a:t>1 - Introduction</a:t>
            </a:r>
            <a:endParaRPr lang="en-US" sz="5000" dirty="0" smtClean="0">
              <a:solidFill>
                <a:schemeClr val="tx2"/>
              </a:solidFill>
              <a:latin typeface="Times New Roman" pitchFamily="18" charset="0"/>
            </a:endParaRPr>
          </a:p>
          <a:p>
            <a:pPr>
              <a:tabLst>
                <a:tab pos="5462588" algn="r"/>
                <a:tab pos="5937250" algn="r"/>
              </a:tabLst>
            </a:pPr>
            <a:r>
              <a:rPr lang="en-GB" sz="5000" b="1" dirty="0" smtClean="0">
                <a:solidFill>
                  <a:schemeClr val="tx2"/>
                </a:solidFill>
                <a:latin typeface="Times New Roman" pitchFamily="18" charset="0"/>
              </a:rPr>
              <a:t>2 – Literature Review</a:t>
            </a:r>
            <a:endParaRPr lang="en-US" sz="5000" dirty="0" smtClean="0">
              <a:solidFill>
                <a:schemeClr val="tx2"/>
              </a:solidFill>
              <a:latin typeface="Times New Roman" pitchFamily="18" charset="0"/>
            </a:endParaRPr>
          </a:p>
          <a:p>
            <a:pPr>
              <a:tabLst>
                <a:tab pos="5462588" algn="r"/>
                <a:tab pos="5937250" algn="r"/>
              </a:tabLst>
            </a:pPr>
            <a:r>
              <a:rPr lang="en-GB" sz="5000" b="1" dirty="0" smtClean="0">
                <a:solidFill>
                  <a:schemeClr val="tx2"/>
                </a:solidFill>
                <a:latin typeface="Times New Roman" pitchFamily="18" charset="0"/>
              </a:rPr>
              <a:t>3 – Problem Definition and Methodology</a:t>
            </a:r>
            <a:endParaRPr lang="en-US" sz="5000" dirty="0" smtClean="0">
              <a:solidFill>
                <a:schemeClr val="tx2"/>
              </a:solidFill>
              <a:latin typeface="Times New Roman" pitchFamily="18" charset="0"/>
            </a:endParaRPr>
          </a:p>
          <a:p>
            <a:pPr>
              <a:tabLst>
                <a:tab pos="5462588" algn="r"/>
                <a:tab pos="5937250" algn="r"/>
              </a:tabLst>
            </a:pPr>
            <a:r>
              <a:rPr lang="en-GB" sz="5000" dirty="0" smtClean="0">
                <a:solidFill>
                  <a:schemeClr val="tx2"/>
                </a:solidFill>
                <a:latin typeface="Times New Roman" pitchFamily="18" charset="0"/>
              </a:rPr>
              <a:t>       3.1 Problem Definition</a:t>
            </a:r>
            <a:endParaRPr lang="en-US" sz="5000" dirty="0" smtClean="0">
              <a:solidFill>
                <a:schemeClr val="tx2"/>
              </a:solidFill>
              <a:latin typeface="Times New Roman" pitchFamily="18" charset="0"/>
            </a:endParaRPr>
          </a:p>
          <a:p>
            <a:pPr>
              <a:tabLst>
                <a:tab pos="5462588" algn="r"/>
                <a:tab pos="5937250" algn="r"/>
              </a:tabLst>
            </a:pPr>
            <a:r>
              <a:rPr lang="en-GB" sz="5000" dirty="0" smtClean="0">
                <a:solidFill>
                  <a:schemeClr val="tx2"/>
                </a:solidFill>
                <a:latin typeface="Times New Roman" pitchFamily="18" charset="0"/>
              </a:rPr>
              <a:t>       3.2 Objectives</a:t>
            </a:r>
            <a:endParaRPr lang="en-US" sz="5000" dirty="0" smtClean="0">
              <a:solidFill>
                <a:schemeClr val="tx2"/>
              </a:solidFill>
              <a:latin typeface="Times New Roman" pitchFamily="18" charset="0"/>
            </a:endParaRPr>
          </a:p>
          <a:p>
            <a:pPr>
              <a:tabLst>
                <a:tab pos="5462588" algn="r"/>
                <a:tab pos="5937250" algn="r"/>
              </a:tabLst>
            </a:pPr>
            <a:r>
              <a:rPr lang="en-GB" sz="5000" dirty="0" smtClean="0">
                <a:solidFill>
                  <a:schemeClr val="tx2"/>
                </a:solidFill>
                <a:latin typeface="Times New Roman" pitchFamily="18" charset="0"/>
              </a:rPr>
              <a:t>       3.3  Methodology</a:t>
            </a:r>
          </a:p>
          <a:p>
            <a:pPr>
              <a:tabLst>
                <a:tab pos="5462588" algn="r"/>
                <a:tab pos="5937250" algn="r"/>
              </a:tabLst>
            </a:pPr>
            <a:r>
              <a:rPr lang="en-GB" sz="5000" b="1" dirty="0" smtClean="0">
                <a:latin typeface="Times New Roman" pitchFamily="18" charset="0"/>
              </a:rPr>
              <a:t>4- Contributions</a:t>
            </a:r>
          </a:p>
          <a:p>
            <a:pPr>
              <a:tabLst>
                <a:tab pos="5462588" algn="r"/>
                <a:tab pos="5937250" algn="r"/>
              </a:tabLst>
            </a:pPr>
            <a:r>
              <a:rPr lang="en-GB" sz="5000" b="1" dirty="0" smtClean="0">
                <a:latin typeface="Times New Roman" pitchFamily="18" charset="0"/>
              </a:rPr>
              <a:t>…</a:t>
            </a:r>
          </a:p>
          <a:p>
            <a:pPr>
              <a:tabLst>
                <a:tab pos="5462588" algn="r"/>
                <a:tab pos="5937250" algn="r"/>
              </a:tabLst>
            </a:pPr>
            <a:r>
              <a:rPr lang="en-GB" sz="5000" b="1" dirty="0" smtClean="0">
                <a:latin typeface="Times New Roman" pitchFamily="18" charset="0"/>
              </a:rPr>
              <a:t>…</a:t>
            </a:r>
          </a:p>
          <a:p>
            <a:pPr>
              <a:tabLst>
                <a:tab pos="5462588" algn="r"/>
                <a:tab pos="5937250" algn="r"/>
              </a:tabLst>
            </a:pPr>
            <a:r>
              <a:rPr lang="en-GB" sz="5000" b="1" dirty="0" smtClean="0">
                <a:latin typeface="Times New Roman" pitchFamily="18" charset="0"/>
              </a:rPr>
              <a:t>7/8 Conclusions</a:t>
            </a:r>
          </a:p>
          <a:p>
            <a:pPr algn="just"/>
            <a:r>
              <a:rPr lang="en-US" sz="2600" dirty="0" smtClean="0"/>
              <a:t>.</a:t>
            </a:r>
            <a:endParaRPr lang="en-US" sz="2600" dirty="0"/>
          </a:p>
          <a:p>
            <a:endParaRPr lang="en-IN" dirty="0"/>
          </a:p>
        </p:txBody>
      </p:sp>
      <p:sp>
        <p:nvSpPr>
          <p:cNvPr id="5" name="Slide Number Placeholder 4"/>
          <p:cNvSpPr>
            <a:spLocks noGrp="1"/>
          </p:cNvSpPr>
          <p:nvPr>
            <p:ph type="sldNum" sz="quarter" idx="12"/>
          </p:nvPr>
        </p:nvSpPr>
        <p:spPr/>
        <p:txBody>
          <a:bodyPr/>
          <a:lstStyle/>
          <a:p>
            <a:fld id="{BF87EB85-FD5A-4292-8F63-28263A2B4494}" type="slidenum">
              <a:rPr lang="en-IN" smtClean="0"/>
              <a:pPr/>
              <a:t>12</a:t>
            </a:fld>
            <a:endParaRPr lang="en-IN"/>
          </a:p>
        </p:txBody>
      </p:sp>
    </p:spTree>
    <p:extLst>
      <p:ext uri="{BB962C8B-B14F-4D97-AF65-F5344CB8AC3E}">
        <p14:creationId xmlns:p14="http://schemas.microsoft.com/office/powerpoint/2010/main" val="468832287"/>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13</a:t>
            </a:fld>
            <a:endParaRPr lang="en-IN"/>
          </a:p>
        </p:txBody>
      </p:sp>
      <p:sp>
        <p:nvSpPr>
          <p:cNvPr id="5" name="Rectangle 2"/>
          <p:cNvSpPr txBox="1">
            <a:spLocks noChangeArrowheads="1"/>
          </p:cNvSpPr>
          <p:nvPr/>
        </p:nvSpPr>
        <p:spPr>
          <a:xfrm>
            <a:off x="179512" y="188640"/>
            <a:ext cx="7772400" cy="792088"/>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100" normalizeH="0" baseline="0" noProof="0" dirty="0" smtClean="0">
                <a:ln>
                  <a:noFill/>
                </a:ln>
                <a:solidFill>
                  <a:schemeClr val="tx2"/>
                </a:solidFill>
                <a:effectLst/>
                <a:uLnTx/>
                <a:uFillTx/>
                <a:latin typeface="+mj-lt"/>
                <a:ea typeface="+mj-ea"/>
                <a:cs typeface="+mj-cs"/>
              </a:rPr>
              <a:t>Abstract of Thesis</a:t>
            </a:r>
            <a:endParaRPr kumimoji="0" lang="en-US" sz="3200" b="0" i="0" u="none" strike="noStrike" kern="1200" cap="none" spc="-100" normalizeH="0" baseline="0" noProof="0" dirty="0">
              <a:ln>
                <a:noFill/>
              </a:ln>
              <a:solidFill>
                <a:schemeClr val="tx2"/>
              </a:solidFill>
              <a:effectLst/>
              <a:uLnTx/>
              <a:uFillTx/>
              <a:latin typeface="+mj-lt"/>
              <a:ea typeface="+mj-ea"/>
              <a:cs typeface="+mj-cs"/>
            </a:endParaRPr>
          </a:p>
        </p:txBody>
      </p:sp>
      <p:sp>
        <p:nvSpPr>
          <p:cNvPr id="6" name="Rectangle 3"/>
          <p:cNvSpPr txBox="1">
            <a:spLocks noChangeArrowheads="1"/>
          </p:cNvSpPr>
          <p:nvPr/>
        </p:nvSpPr>
        <p:spPr>
          <a:xfrm>
            <a:off x="323528" y="908720"/>
            <a:ext cx="7772400" cy="5256584"/>
          </a:xfrm>
          <a:prstGeom prst="rect">
            <a:avLst/>
          </a:prstGeom>
        </p:spPr>
        <p:txBody>
          <a:bodyPr/>
          <a:lstStyle/>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Follows the title page </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300 words maximum</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Summarizes context, methods, results and conclusions contained in the thesis</a:t>
            </a:r>
          </a:p>
          <a:p>
            <a:endParaRPr lang="en-GB" sz="2000" dirty="0" smtClean="0"/>
          </a:p>
          <a:p>
            <a:r>
              <a:rPr lang="en-GB" sz="2000" dirty="0" smtClean="0"/>
              <a:t>“</a:t>
            </a:r>
            <a:r>
              <a:rPr lang="en-GB" sz="2400" dirty="0" smtClean="0"/>
              <a:t>The abstract is a high-level overall summary of the thesis. It should not dwell on the motivation and technical side of the problem, but instead give a realistic and sober picture of methods, achievements and limitations. One of its main formal characteristic is that it needs to be self-contained without reference to papers, sections of the thesis,  or equations, so it can be stored in abstract databases and distributed independently from the thesis.” (Stefan </a:t>
            </a:r>
            <a:r>
              <a:rPr lang="en-GB" sz="2400" dirty="0" err="1" smtClean="0"/>
              <a:t>Ruger</a:t>
            </a:r>
            <a:r>
              <a:rPr lang="en-GB" sz="2400" dirty="0" smtClean="0"/>
              <a:t>, 2013).</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14</a:t>
            </a:fld>
            <a:endParaRPr lang="en-IN"/>
          </a:p>
        </p:txBody>
      </p:sp>
      <p:sp>
        <p:nvSpPr>
          <p:cNvPr id="3" name="Rectangle 2"/>
          <p:cNvSpPr txBox="1">
            <a:spLocks noChangeArrowheads="1"/>
          </p:cNvSpPr>
          <p:nvPr/>
        </p:nvSpPr>
        <p:spPr>
          <a:xfrm>
            <a:off x="685800" y="609600"/>
            <a:ext cx="6766520" cy="622191"/>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0" normalizeH="0" baseline="0" noProof="0" dirty="0" smtClean="0">
                <a:ln>
                  <a:noFill/>
                </a:ln>
                <a:solidFill>
                  <a:schemeClr val="tx2"/>
                </a:solidFill>
                <a:effectLst/>
                <a:uLnTx/>
                <a:uFillTx/>
                <a:latin typeface="+mj-lt"/>
                <a:ea typeface="+mj-ea"/>
                <a:cs typeface="+mj-cs"/>
              </a:rPr>
              <a:t>Acknowledgements</a:t>
            </a:r>
            <a:endParaRPr kumimoji="0" lang="en-US" sz="3600" b="0" i="0" u="none" strike="noStrike" kern="1200" cap="none" spc="-100" normalizeH="0" baseline="0" noProof="0" dirty="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685800" y="1981200"/>
            <a:ext cx="6766520" cy="3248000"/>
          </a:xfrm>
          <a:prstGeom prst="rect">
            <a:avLst/>
          </a:prstGeom>
        </p:spPr>
        <p:txBody>
          <a:bodyPr/>
          <a:lstStyle/>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Optional, but most people include them and acknowledge those who supported and helped them throughout their Ph.D.</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If included keep acknowledgements to one side of A4</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15</a:t>
            </a:fld>
            <a:endParaRPr lang="en-IN"/>
          </a:p>
        </p:txBody>
      </p:sp>
      <p:sp>
        <p:nvSpPr>
          <p:cNvPr id="3" name="Rectangle 2"/>
          <p:cNvSpPr txBox="1">
            <a:spLocks noChangeArrowheads="1"/>
          </p:cNvSpPr>
          <p:nvPr/>
        </p:nvSpPr>
        <p:spPr>
          <a:xfrm>
            <a:off x="685800" y="609600"/>
            <a:ext cx="7054552"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100" normalizeH="0" baseline="0" noProof="0" smtClean="0">
                <a:ln>
                  <a:noFill/>
                </a:ln>
                <a:solidFill>
                  <a:schemeClr val="tx2"/>
                </a:solidFill>
                <a:effectLst/>
                <a:uLnTx/>
                <a:uFillTx/>
                <a:latin typeface="+mj-lt"/>
                <a:ea typeface="+mj-ea"/>
                <a:cs typeface="+mj-cs"/>
              </a:rPr>
              <a:t>Table of Contents</a:t>
            </a:r>
            <a:endParaRPr kumimoji="0" lang="en-US" sz="4600" b="0" i="0" u="none" strike="noStrike" kern="1200" cap="none" spc="-100" normalizeH="0" baseline="0" noProof="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685800" y="1752600"/>
            <a:ext cx="7054552" cy="4114800"/>
          </a:xfrm>
          <a:prstGeom prst="rect">
            <a:avLst/>
          </a:prstGeom>
        </p:spPr>
        <p:txBody>
          <a:bodyPr/>
          <a:lstStyle/>
          <a:p>
            <a:pPr marL="342900" marR="0" lvl="0" indent="-228600" algn="l" defTabSz="914400" rtl="0" eaLnBrk="1" fontAlgn="auto" latinLnBrk="0" hangingPunct="1">
              <a:lnSpc>
                <a:spcPct val="9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Follows Abstract, or Acknowledgements where included</a:t>
            </a:r>
          </a:p>
          <a:p>
            <a:pPr marL="342900" marR="0" lvl="0" indent="-228600" algn="l" defTabSz="914400" rtl="0" eaLnBrk="1" fontAlgn="auto" latinLnBrk="0" hangingPunct="1">
              <a:lnSpc>
                <a:spcPct val="9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Must include all headings and subheadings and their page numbers</a:t>
            </a:r>
          </a:p>
          <a:p>
            <a:pPr marL="342900" marR="0" lvl="0" indent="-228600" algn="l" defTabSz="914400" rtl="0" eaLnBrk="1" fontAlgn="auto" latinLnBrk="0" hangingPunct="1">
              <a:lnSpc>
                <a:spcPct val="9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Does not include Figures or Tables</a:t>
            </a:r>
          </a:p>
          <a:p>
            <a:pPr marL="342900" marR="0" lvl="0" indent="-228600" algn="l" defTabSz="914400" rtl="0" eaLnBrk="1" fontAlgn="auto" latinLnBrk="0" hangingPunct="1">
              <a:lnSpc>
                <a:spcPct val="9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MS word can create a TOC for you if you merge all your chapters into one document or you can generate your own (make a two-column table without borders)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16</a:t>
            </a:fld>
            <a:endParaRPr lang="en-IN"/>
          </a:p>
        </p:txBody>
      </p:sp>
      <p:sp>
        <p:nvSpPr>
          <p:cNvPr id="5" name="Rectangle 2"/>
          <p:cNvSpPr txBox="1">
            <a:spLocks noChangeArrowheads="1"/>
          </p:cNvSpPr>
          <p:nvPr/>
        </p:nvSpPr>
        <p:spPr bwMode="auto">
          <a:xfrm>
            <a:off x="0" y="0"/>
            <a:ext cx="7772400" cy="7647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rgbClr val="000000"/>
                </a:solidFill>
                <a:effectLst/>
                <a:uLnTx/>
                <a:uFillTx/>
                <a:latin typeface="Times"/>
                <a:ea typeface="+mj-ea"/>
                <a:cs typeface="+mj-cs"/>
              </a:rPr>
              <a:t>Chapters</a:t>
            </a:r>
          </a:p>
        </p:txBody>
      </p:sp>
      <p:sp>
        <p:nvSpPr>
          <p:cNvPr id="6" name="Rectangle 3"/>
          <p:cNvSpPr txBox="1">
            <a:spLocks noChangeArrowheads="1"/>
          </p:cNvSpPr>
          <p:nvPr/>
        </p:nvSpPr>
        <p:spPr bwMode="auto">
          <a:xfrm>
            <a:off x="0" y="908720"/>
            <a:ext cx="8458200" cy="59492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latin typeface="Times"/>
                <a:ea typeface="+mn-ea"/>
                <a:cs typeface="+mn-cs"/>
              </a:rPr>
              <a:t>Each chapter must be self content!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latin typeface="Times"/>
                <a:ea typeface="+mn-ea"/>
                <a:cs typeface="+mn-cs"/>
              </a:rPr>
              <a:t>Usually theses contain an Introduction, 5 or 6 research/experimental chapters and a general discussion/conclusions.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latin typeface="Times"/>
                <a:ea typeface="+mn-ea"/>
                <a:cs typeface="+mn-cs"/>
              </a:rPr>
              <a:t>In Computing theses each </a:t>
            </a:r>
            <a:r>
              <a:rPr kumimoji="0" lang="en-US" sz="2400" b="0" i="1" u="none" strike="noStrike" kern="0" cap="none" spc="0" normalizeH="0" baseline="0" noProof="0" dirty="0" smtClean="0">
                <a:ln>
                  <a:noFill/>
                </a:ln>
                <a:solidFill>
                  <a:srgbClr val="000000"/>
                </a:solidFill>
                <a:effectLst/>
                <a:uLnTx/>
                <a:uFillTx/>
                <a:latin typeface="Times"/>
                <a:ea typeface="+mn-ea"/>
                <a:cs typeface="+mn-cs"/>
              </a:rPr>
              <a:t>experimental</a:t>
            </a:r>
            <a:r>
              <a:rPr kumimoji="0" lang="en-US" sz="2400" b="0" i="0" u="none" strike="noStrike" kern="0" cap="none" spc="0" normalizeH="0" baseline="0" noProof="0" dirty="0" smtClean="0">
                <a:ln>
                  <a:noFill/>
                </a:ln>
                <a:solidFill>
                  <a:srgbClr val="000000"/>
                </a:solidFill>
                <a:effectLst/>
                <a:uLnTx/>
                <a:uFillTx/>
                <a:latin typeface="Times"/>
                <a:ea typeface="+mn-ea"/>
                <a:cs typeface="+mn-cs"/>
              </a:rPr>
              <a:t> chapter contains its own specific intro, methods, results, discussion and conclusions</a:t>
            </a:r>
          </a:p>
          <a:p>
            <a:pPr marL="342900" marR="0" lvl="0" indent="-342900" algn="l" defTabSz="914400" rtl="0" eaLnBrk="1" fontAlgn="base" latinLnBrk="0" hangingPunct="1">
              <a:lnSpc>
                <a:spcPct val="90000"/>
              </a:lnSpc>
              <a:spcBef>
                <a:spcPct val="20000"/>
              </a:spcBef>
              <a:spcAft>
                <a:spcPct val="0"/>
              </a:spcAft>
              <a:buClrTx/>
              <a:buSzTx/>
              <a:tabLst/>
              <a:defRPr/>
            </a:pPr>
            <a:endParaRPr kumimoji="0" lang="en-US" sz="2400" b="0" i="0" u="none" strike="noStrike" kern="0" cap="none" spc="0" normalizeH="0" baseline="0" noProof="0" dirty="0" smtClean="0">
              <a:ln>
                <a:noFill/>
              </a:ln>
              <a:solidFill>
                <a:srgbClr val="000000"/>
              </a:solidFill>
              <a:effectLst/>
              <a:uLnTx/>
              <a:uFillTx/>
              <a:latin typeface="Times"/>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400" b="1" i="0" u="none" strike="noStrike" kern="0" cap="none" spc="0" normalizeH="0" baseline="0" noProof="0" dirty="0" smtClean="0">
                <a:ln>
                  <a:noFill/>
                </a:ln>
                <a:solidFill>
                  <a:srgbClr val="000000"/>
                </a:solidFill>
                <a:effectLst/>
                <a:uLnTx/>
                <a:uFillTx/>
                <a:latin typeface="Times"/>
                <a:ea typeface="+mn-ea"/>
                <a:cs typeface="+mn-cs"/>
              </a:rPr>
              <a:t>Give completed draft  chapters to your supervisor for comments.</a:t>
            </a:r>
            <a:endParaRPr lang="en-US" sz="3200" b="1" kern="0" dirty="0" smtClean="0">
              <a:solidFill>
                <a:srgbClr val="000000"/>
              </a:solidFill>
              <a:latin typeface="Time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800" b="1" i="0" u="none" strike="noStrike" kern="0" cap="none" spc="0" normalizeH="0" baseline="0" noProof="0" dirty="0" smtClean="0">
                <a:ln>
                  <a:noFill/>
                </a:ln>
                <a:solidFill>
                  <a:srgbClr val="FF0000"/>
                </a:solidFill>
                <a:effectLst/>
                <a:uLnTx/>
                <a:uFillTx/>
                <a:latin typeface="Times"/>
                <a:ea typeface="+mn-ea"/>
                <a:cs typeface="+mn-cs"/>
              </a:rPr>
              <a:t>Remember: Novelty, Consistency and Coherency : Good Movie !!!</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3200" b="1" i="0" u="none" strike="noStrike" kern="0" cap="none" spc="0" normalizeH="0" baseline="0" noProof="0" dirty="0" smtClean="0">
              <a:ln>
                <a:noFill/>
              </a:ln>
              <a:solidFill>
                <a:srgbClr val="000000"/>
              </a:solidFill>
              <a:effectLst/>
              <a:uLnTx/>
              <a:uFillTx/>
              <a:latin typeface="Times"/>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00"/>
              </a:solidFill>
              <a:effectLst/>
              <a:uLnTx/>
              <a:uFillTx/>
              <a:latin typeface="Times"/>
              <a:ea typeface="+mn-ea"/>
              <a:cs typeface="+mn-cs"/>
            </a:endParaRPr>
          </a:p>
        </p:txBody>
      </p:sp>
      <p:sp>
        <p:nvSpPr>
          <p:cNvPr id="48130" name="AutoShape 2" descr="data:image/jpeg;base64,/9j/4AAQSkZJRgABAQAAAQABAAD/2wCEAAkGBxQTEhQUEhQVFhQWFBgVFxUWFxUXFhggFxcXGBgYGBYYHSggGBooIBUVITIhJSkrLy4uGCAzODMsNygtLi8BCgoKDAwNDw8MDisZFBksLCwsKysrKysrNyssNysrKywrLCssKysrKysrNysrKysrKysrKysrKysrKysrKysrK//AABEIANIA8AMBIgACEQEDEQH/xAAcAAABBAMBAAAAAAAAAAAAAAAABAUGBwECAwj/xABLEAACAQIDBAcDCQQGCAcAAAABAgMAEQQSIQUGMUEHE1FhcYGRIjKhFEJSYnKSscHwIzOC0WRzorLC4QgVJDRDU2OjFhc1g7PD8f/EABUBAQEAAAAAAAAAAAAAAAAAAAAB/8QAFhEBAQEAAAAAAAAAAAAAAAAAABEB/9oADAMBAAIRAxEAPwC8aKKKAooooCiiigKKKKAooooCiiigKKKKAooooCiiigKKje3N+8BhbiXEx5xxjjPWSDuKJcr52qEzdNcbTRJDhm6tpUV5JXCkKWAZlRM3Ik6sOHCgtqiiigKKKKAooooCiiigKKKKAooooCiiigKKKKAooooCiiigKKK0mmVFLOwVRqWYgAeJPCg3oqIY3pGwSt1cBkxcv/LwkbTd3vj2B96uAxu2MV+6ggwEZ+fO3XzW5ERR2VT3MaCaswAudAOZqJ7b6SNnYa4bELI40yQftTcciV9lT9oimfbnRlJioHE+0MTNOR7LPZcOCP6MmgB8SRp2VRm2tjzYSZocRGUkXl81hyZG4Mp7R4GxBFBcuzuk2faE/wAnwKYfDki6vi3Ys1uISKMWLga2z8LnkakA3Fef/wBRx2JxV+MSN8mw+vLq4SCfEtXm1WIIIJBBBBBIIINwQRqCDreru6NOlES5MLj2Am0WOc6LLyCvyWTv4N3G1wfd6OjDB4jD9Xh4o8NKlzHIigC/0ZANXU9p1HEcwfPu2tky4aV4MQhjkXQjuPBlPzlPIivXlV90nx7NxKdTPMBi1v1PUqZsQpPLqo7syHmpsO8EAgJduztD5RhMPP8A8yGNz4soJHrenOoj0VYWeLZsUWJjaN0aQAPoxUuzIbcV0a1jrpUuoCiiigKKKKAooooCiiigKKKKAooooCiike09rQYdc+ImjiXtkdVHlc6mgWUVW+2umXBRXECy4hu1R1cfmz6+YU1AtrdLuOmayFMNESL9SoeW2mazy+yWte1gv50F/Y3GRxKXlkSNBxZ2CqPM6VEcR0l4VmMeDSfHSA2K4aNmQH60rWUDvBNNW5u6+ysagxPWS4+QaMcZI0jxk6lWhNlXhpcEEcCRrVi4bDpGoWNVRRwVQFUeAGgoKY336RNrQEI2GXAhxdGOWdz4Sax37Vy3FVhtTas+JbNiJpJje46xywH2VPsr5AV6v2tsuHExNDiI1kjbirfAg8QRyI1FUJv/ANGU2CzTYfNNhRqTxliH1wPeQfTHDmBa5CJbA27Pg5RNhpCjDQjijj6Lr85fiORB1r0JuHv/AAbRXJ+6xIF3hJ424tG3z1+I5jgT5jbEqOd/CiHaBRldCyMpDK6tlZSOBBHA0HssmmPe3drD4+Hqp11Fyki2EkZ7VP4g6HnUE3H352nisOB/q955BYLiGYQQuPpMzDVh9QG/YKkq7u4/E643G9Sh4wYEdX5NiJLuez2QvOgofe/diXZ8/UzFWzaxup0cXt7t7q3D2T5E8aX7B6OdoYuxWAxxn/iT/s1+4RnPktu+vQWxN1MJhTmggRXPGVrvK3jK92PrTljMbHEpaR1UDiSQPxoIfsrcWbqY4sdtDEzogy9VGxgQjsd0PWy9mrchpUn2PsPDYVcuGgjiHPIoBPezcWPeaje0ukaBL9UrSW+cBZPvG3wvXbZ28GKmAbqliQ8C5JJ+yoAY+lIJfRTTHi5bcvEjKPIan1oaeT6aj+H/ADFWB2opqXEy/SU+RHxua6ptEj31I711H86QOFFaRShhdSCO0VvUBRRRQFFFFAUUUUBTVvNt+LA4d8ROTlWwCrqzsdFRRzJ9BqTYA061UP8ApEu/U4QD3OslJ+0EGT4GSgj+J3/2rtKQx4QGFDfLHAuaQgaXaUi4+0MgqJ7a2HPFL/tYmEpF80tyzDtDtfMPM1Puh/aEUSyxGwdihvzKKpAFuYBJJ+0KW9Ku2IJIUhVkeRJQ3sm5S6sDqOR5j7NBUGJw2XUaj8KT08kX0NNeJhynu5Gg77I2rNhZVmw8jRyL85eY5qwOjKew6Vem4fSnDi8sOKywYk2AN7Qyn6hJ9lvqnt0Jqh9n4GWd8kEckr6ezGrORfmco9kd50qfbD6G8ZNY4ho8Mh4g/tZPDKpyj73lQXxjsdHCheV0jQcWdgqjxLGwqGz7/JMxTAQz41gSCYVywA9jTyWQeIvXfZfRpg48jYjrcZIgyq+LkaUKNNFjPsAaDSx4VMIowoCqAqgWAAAA7gBwoKcPQ6+LxDYjE9TgkexOHwt5D3ku9kVj9VSNOHGp1u70c7PwdjHh1eQf8Wb9o9+0ZtFP2QKllFAUE0VXnSLv2mGRkRteBKkZr9i9h7+Q77WB13u31jwqsFILDix91e49p7hr4VWWHGO2u/WQBkgDW+VTD2R29VFwb9XNG424TbQ/2raBdcMbmLDh2zPf5xJN1X4njoONr4DBqiCNC5iX3Q7s5toAATwTQac/DjRH9g7j4eF1lYviJV4TTEMFPbFEPYU/Wtp2nWpakYHjzJ1J860llCi501A7tdBet1aqiP7772R7PgzsM8r3WKK9ixHEk8kFxc94HEiqL2tvjjcQxaTESLrokTGJB3AIbnzJPfSzpI2o2K2hMc37OJjBGONhGbOey5fOb9luyo11Y7T61BKd2OkTFYSReskeeC4DI5zOB2o51v3G48Kv7Z+MSaNJYyGR1DKRzBFxXldogeZ+Bq6Og7aDPgpImN+pmKr9lgGHxJoLECkHMhyt8D4j86ccJig/cw4r+Y7RTdn1t5/r9cqGvcMvvDh39oPcaB5orlhpg6hhz5dh5g11qKKKKKAooooCoV0wbF+U7Mmt78H+0J/7YOceaFx5iprUH6Ydty4XAExCMiV/k8mcMbJJHICVsws2g1Nx3UFCwNYKeBsK6Fr6nU0lwr3RT9UfhXbNQdb0owMsayRtLEs0asC0TXAYcxcH/LtuNKR5qzmoPTm7UmGbDxvg1RYGF1WNVQDkQVXgwIII7RTpXkbaW154kAhnmjGa5VJZEU6ccqkC+g1rG7mCxm0J0gWaUk+07tJIwRebNc+g5mwoPXDSAcSB4kUll2tAvvTRL4yIPxNVl/5ZbNUDNC0jAAF3lmuxHMgMBr4Vyxm6WzYUZ2w0SogLMzZiABxJuTQWFLvjs9dGx2EBHL5RDf0zUll6QNmLxx2H8pA3929eWN5Noxzzs0MKQxD2UVFCkgfOa3Fjx7uHfXHYmzmxM8UCaGRgtzwUcWc9ygFj3A0Hpnevf6BcEZ8K4lDEqGGg9kgMQXAzAXt3mw7bVNupgmx2L+WYvDYmXCRsbCKPrFZlN8ragsNbkgG50NJ9vlsXiYNnYQFY1yxqo1sqi+YjmQMzntZjV6bKjjwuGTDwKVSNQoVkKk37SeJJuSfGqO7urkFUCAqLjKFYAgHKbcDwuOWgrpnqN7z7zxYGHrJSWZicka2zyHn9lRfVuVwNTYVUe1ekXHzt7EogXkkSroO92BYn08KIv2YBlKngRauGCxBy+1xXRvFf5j86o3ZHSRjYHHWv8oQnVXCh+/K6ga+NxVs7G2zHiVSeI3SUWPIhhyYcjxB8KCgNoFjLLmsD1r3vqb5zfSk2dfpMfC35U/79bG+T42XNfJIxlTj843cdxDE+RHbTDmXsHr/lQYzDkx8DY/hrVwdBUJGGxDn5+Iyg8vYjS5Hd7R9Kp9YusZUjQtI5Coq6kk6ADhXoLYOBTZ2z0R29mONmlca3td5mHbqSB5UDxtTbkGFjM2IkWNSdL8TYaKqjVjbWwHM1H8D0obPkcJ1jJc2DSIyKf4joPO1U1vFt6TGTtNKdDpGnzY15IO/mT87U00unLlQesdnYgB9D7MnDsuB+Y/CneqW6INvPJBJh3JLYcq0ZPHKblRfuKkeFquaKQMoYcCAR50VvRRRUBRRRQFV706xX2U5+jNC3q+X/ABVYVQvpjhzbIxXd1TfdmjY/AGgpfo32bFiJ1WfWNI3kKXIzlCAEuNbXa57hU43x2dhDhZGGGhhdBmR4VEZuATlcDRwbW111vVT7G2i0BV0fK6sxB48SdCOYINrUv2xvNJibda1wpuFUELftt20HXYaRtiIVm/dmVA/eCwuL8r8POrd3m2oowsiSiMQZcoiKqFHYEAF1YciuoIuKoo4wdh+FdJ9rO4AYs1uGZibetAnxGEknkjhiUvI7hVUcyfwHO/KvQO5m60ez4OrWzStYzSfSYch9RbkAeJ4k155wO2poZxJA3VyAEBgFY2PHRgRypXid/Nov72Lm/hIT+4BQekJ2qiulDfH5S5w8DfsEb22HCRh+KDl2nXsqIz7dxTgh8TO1+OaWQ39TTdagKm+5+G+T4SfGgoXI6iNSb5QbGUm3BiuVLdkvfUJqbbevBs/CYccWTrm7zL+0tbtytAP4aCT9EImhebHtgp8QrgxpJEYiynMTL+zZwzX9kXHYatnFYvrGUm66BiG4rmF7N2ELx7yaR7pQphsDBhlIDLGA6kFTcjNK3xc3pr3nxhXCYqTg3UTEd10b8L/Crgpve7bhxmJkmJ9i+WIfRRScnmfePe1NSiw18TWiC5HrW7anuGp/L40Rzc2+03wHZU56JcaVmmwpOjp1q9gZCAfUMv3ag8Z4seJ4VKOi2InaF/owOx8CyKPiwoLS3i2HFjoQso14hhoyMNCQbHXxuDc6aaV/J0Xz5rLiIsvayMG+6tx/aq0Ij7TDkwzDsBH4f51xlxOUXJVRwuxsNeAv20DNuduRDhGD3Ms506xgBlB0IRQTk0vc3JI5gXFa9K20MuCdQdJJI4R3qCZG9erPjT3FtQRsVkBVmGWNuKEniM3JrcAbXqMdJ+Fz4K4H7uRH8OKX8s9/KgqJVsSvbqp/D9d9bMbgH9fr+VasdAew/j+jWxPvefxF/wA6CddDYPyjEsOAiQHxLNb4A1few5Lwr9UlfQ6fC1U/0UbLMWEaZhZsQ4cX45EBWP1JkPgRVrbsP7Djsa/qB/KinqiiioCiiigKjXSTFm2Vjh/RpG+6pb8qktNW9cGfBYtPpYaZfWNhQeR6K1Q3A8KyDc2Gp7Bx9KDNFOOG3fxcn7vCYl+9YJSPULanjD9HO031+SOo7ZHijA8czg/CghDe/wCtcam2K6P5Y2/b4vZ8J45ZMUubsOiA3pLLu1gU/ebUiJ7IYZZfRtBQROi9SaSDZSadbjZT2okUa/2yTXGTaGAX3MHI/fJOR8EFAxQRF2VF4swUeJNh+NT/AHkmDbWiR1PVRTouVAXYxxuNQii59hOA7KZ9gbYjbF4ZEwkCBsREt7M7i8ii4Zjx76k+5rdZt9Hb5od9dNepsP71Bbv/AIhw+KjLYaVZAoyta4ZC5sAymxU2EmhHI017SwwlhkjPB0ZD/ECPzp22wRm0UAkjNoLnKDa5HH36QVUeexEyl1cWdWKMOwqbMPWubnQ/WNvIafzq0N9dzTMxmw9hIfeU6K9rAG/zWsALnQ2FyLXMAfd7GBlX5LOSOaxuy+TqCpHeDQN8ptYcgP8AM/lVm9FGyDHDJiXFjOQEv/y0J9rwZr/cHbTPu70eSSMHxvsR3v1KsC763s7KbIvbY5vs8as/q/ZyqvsgAWUaKosDYDgAv4UGU117fw4j8j6dlV10omczQoImkhaOwyqzEPmObgDrbJ8aRY3fTEttIJGzBFxIh6qylWHWZGvpfMdTflpUv2hvHImOXBoI2aVVZGJt1YGYydYPnGyXUC17+dAu2bs1jgooJ9XEKq19SCAOfaNPSs7If5RhjHMAxGaGQHW9tDfxBF/Oo/trfR48asMYjaMSrFIDcyXYgG2vs2zdhvapDu9ZWxBKlgZmtYgDle/qKCtttbh4mJmEK9dGfdOZFcdgYMRc8dVv5cKW7udHsjuHxtkjFj1KsGd7cmZSQinnY5uWnEWZtDa8UCZ5epiS9g0jE3PYAfePcL0h2ZvfBO+SHEx5+SKhjY/ZzqM3lQOypYaLZQABYWUAaADkBwFqkG63CTxH4Go8WY+8zN4mpLuwn7Nj2v8AgBTQ80UUVFFFFFAVyxUeZHX6SkeotXWig8Xxe6PAVJNkb747CwrBhp+qjXN7scJY5mLG7shJ1J50y7SiyzTL9GWRfuuw/Kk9A+4vfLaEvv43EnuWVkHpHYUzYmdpDeR3c9rszn1YmuTMBxNqV4PZk8v7mCaT+rikf+6DQNuJiFtB6UlaptD0f7RYXOEdF7ZWjiHn1jA/Ckk25XVm0+OwMfaBN1rj+GMHXzoIkaKkrbM2cnvY2SX6sOHZf7UjD8K4ti9np7mHxEvfLKqfCNfzoEe7DWxmFP8ASIv/AJFqebjTINtDrrKGR0tJYC+RbDXTXLpUNi2+iMpiwsCBWBuczuLG+jMdD31L0hj/ANdYcSorxSsUKuoKtmDouh0PzKC2sbGFkZV4AiwuTxVeF+Vcw6D35AnZcEk+AriMBHATHEGCXuFZmbLcDQFiSF0NhwHKt71Ub/KIeXWv4JlHqb1q0y+8MP8AxSPYeZB0pj3s3kXBxg2DzP8Au4zw0Ni721yDs+cdNLEin9sbUmxLLJiJGc9h9xePuoPZUeAoL8jxzsLp1AHagElvP/OueMxUuW7SEgEXFgFtcZtPC58qoDDyvDJnhdo3B0ZDY9ovbiOVjVv7mbw/LYD1gAlT2JAOBuNGA5Ajl2g0DkmwsMJziRCnXHjJrfha9r2Bt8616Y9l7x4HE4owRxnP1hmWUqAsjovvKwOYnKDa+hAPKpCPdaN7+6Rm7QRa9+3t7/EVDN09z1wU3XTTpIVBWIKDf2hYsQediRYX4nWgkGM3ewyTtjCD1nvWLexnAsGy/S4d2l7XpacSuEwrSy8EUuw4EliAqC/ziSq1uimRwziyrqsZ4n6zfy/RiXSxjT1cEA+e7SN35AFUHzkPp3UED21tWXFSGWY3ZjZVHuovEIg5AfHidaRuNLgkG91I0IIOhB5HQGi+unLQeJ5/nWZOQ/XYKC6ty9rnFYSKR/fsUfvZDlJ87X86s7YsWWFO/X1OnwtVRdEmEPyNP+pNIV8M+T8VNXTGlgAOAFvSitqKKKgKKKKAooooPI29seXH41ezF4gf957V02DtjDwK3W4GLEyFrq8skgVRYez1S6Nrc3PbalfSZFk2rjR/1s330Vv8VRmgly9IM6f7thsBhu+HCoG82ctekWO352jL7+Nnt2I/VD0iC3HdUdJrXrBz0oO+JnaQ3kdnPa7M59WJrg6Ai1OuA3dxc9upws7g8CIny/eIy/GnB9ycSmuIbD4Yf9fERKfuoWPwoIfJGRXOpvs3dvCyzJCceju5sFhhkZb2J/evZeXZTS0+z09yDEy/10qRj0jUn40EeqY7QxjPh8JiVUlostz3xELY9l8iH+Omltuhf3WGw8fYShkYfxSE/hTpsDazYjrIJ2vnW6aKtrD2gAoA4Wb+Cguzr0cRyxvmSWMMpvmtbiL/AMY41uvHjbv7O01A+jjqxE6EZZ8O5V8pIWRHPsuU4MwsBm42XvqWbWkIgmI49TJbxyNVRT23drHFYmWYnRmtGPoovsoo8rE95J502stww/iH5/GtVNrd2nlXVxzHEcO/u86DS+Zb8xx/X651LOiuYjFyryaDMfFXUD++aiLae0vA8R+udWB0QYAM0+IIsmkYPcvty27OMQ8WoLHxGiqnM+23+EemvnSPETRQ2Mjxx34dY6pfwzEXqOb8b2Nhxli/3iUZr2uIVPBrW1c/NB0FrnlVVzF3Yu5LOxuzsSWPizamgvZplZRIjKyjmrBgQeOo07/KoJ0rRm+HcfXjv3tZh8FaobsPbLYOUOhJW/7VB7rLzuO0cQe6rax+z0xUBie9iAVYcQDqrA9vKgptAPIfon9fnW2Gw7yyLHGM0kjBVXvOmvYBxJ5AXqUTdH+KzZVeEr9ImRT5qEa3gCfGppufujHhTe/WTsMpkIsFB4rGuth2nie4aUE23D2OsKRouqQxhAfpG2reZzN41MqSbMwnVRhefE+NK6iiiiigKKKKAooooPMfTJDl2xivrCJv+yg/w1Hdh/JLv8t+U5bDIMN1OYnW+Yy6AcOANTDp4iy7Vv8ASw0Tf2pF/wANV3eglZ2/s6P9xssORwfFYiWT1iSy/GtT0hYpNMOmEwo/o2GiQ/ecMfO96ipNatQOW0t6MXPfrsVPJfk0j5fuAhfhTObdlbGPvoCCgetxnttDC/1oHqCPzpkkWxI7CR6G1OO72MWHFQSvfLHKrtYXNgdbDnSPFOGd2HAuxHgSSKBMRW8EjIyspsykEHworFBNNmbSKumLh1NiksX0lI9uPx5r4CrL2Zj1xEKuuqsOfHztVF7LxLoxyKXDaMoBNx5cCORqbbq7UbDS2fN1MvG4sVPJiOXf61Qwbc2Y2HmaNhoNUP0lv7J8eR7waRI9tD5fyq49rbMinXLKodeIOoI71ZSCp8D3G9R9dxMLmuTOR9Eyrl8NIg1v4vOiILszZsmJlEUI1OrsfcReBdzyA9TwFyaufZ+DjwuFjhS4SxJJ94opLO7d7NmPdYAaAUn2Rs+OMLDCixoTchRpoNXYkksQL6sSa5bexHWRzldLxOiDsAQqtBUe0sY880kzMLyOW5aD5q8eAUAeApNbta/cNfwrK5fq/D+VbZx40HKYeydLC3n5mrn2VdIIC3ERIrfdH4H86qfYuzzisRHD8wnNIRf2UXVyTy00HewHOrfaa9+GvLlryoFoepTutsz/AIrj7I/XZ+PhTFsLZ+ZgW0Ucv1z/AP3svPMPKLAAWAFgBRSiiiioCiiigKKKKArBNZrVxQUB/pCRf7dh3+lhcv3JZD/9lVaTVuf6Q8f7XBN2pMvo0R/xGqgLUGSaxenDCbDxMvuQSEdpGUerWFPeD6P8S3vskY83PoLD40ETJrUmrKwfR3EP3jyOfJB6DX409YPdaCO2SFARzIzN95rmgqLDYGWT93G7d4UkevCnbDbo4lveCoPrG59FvVsjA91J8JsOSSWfqm/aKsbiJiAkgbOp14o149Gtbkb8VCA4fckD95Ix7lAUepvTlBu3AnCME9rXb8dKleHQPfQqysUdGFnRhxVhyOoPYQQQSDesvhKCPjCgaAADuFq44mBbe3a3adLefKlGOxpIYYdM9uL/ADeAPsgkZ+IPG3ZfhXLBYGOQZ8xlNyLtyPNcnzTpwtpQKdh7dSMdVJIGj+a1wWTuvwIqSOdAQQVPBhqD5/lUL2hNDGTlb9pzVBmvy9tRp8QdK1we8UsfuxEA+8pYFT5W/lVomYxJUNl+cuUnmAbXt36W864M+lqacPvFC4/aI8R7vbXyF7/Gu52hAeGIjH2s6n0ymiITtvd6SN2MaM8ZJIyAsUvyZRqAOTcOHOkmD2LiJTZIntzdwUjH2pGsB4Xv2A1YcUiOfZlV/wCrWVz8E/OnGLZrtqVc98hCD0BZj6rQM27myFwyFEPWSvYySAEA24KoOqxrxubXOptYASPZyAnT2j2jVR4fSPfw7L8R3g2HcWka6/QUZE8xclv4iafMJhggsoAHdRS7Z0JAF9KfcMwFMkRNLImNQPayA1vTbE9Ko3oFFFYBrNAUUUUBRRRQRffLdXD47q/lCZ+rJK6sLZrX4HUGw07hTFhtzsPD+6iRO8KAfXiasGRL0lkw9BEP9VAcqx/q7uqUNha5thaCNfIe6j5HUiOFrmcNQMHyWjDKIpRLfTKUYdoJBBtzII9Cae3wlI8RskNxoIbt/bUMGKn99zKIpUCKxuCnVnU6KLp3czbjUUxm13nkCTAxI3uoDo/G6s44ngbacLjhVg7U2MoAIGqhgByIOtu43APr21CsXsvEz3jjwbkHTNJlCDhro2vHkeXhQKGZY0zMVRB5Dt4c+dNDYN8RJnQNEhGUsLh5BpbNbS3vW49xINS3YXR9IMrYqTOygWBOYLa/bxOtr87DnrUww+wUXvoK2we7NhZVt+J8Tzpyi3VJ5VYSYJRwFb/J6CCxbnJ86l+G3XgThGpPaRepV1FZEFA0RYEDQAAdwtShMNTksFbrBQIEw9d0hpYsNdFioEyRUoSOuyxV1WOg0RaUIKFSuqrQbJW1AooCiiigKKKKArBFZooNDHWhirtRQJjDWpgpXRQJOoo6gUqtRloELYYdlYMIpaUrBSgQ9TWDDS7JWOroEPVVjqaXdXWOroEPU1kRUt6ugR0CQRVsIqVdXWwjoEwjrcR13CVsFoOIjrdUrpas0GoWtqKKAooooCiiigKKKKAooooCiiigKKKKAooooCiiigKKKKDFFFFAUUUUGaKKKAooooCiiigKKKKAooooP//Z">
            <a:hlinkClick r:id="rId2"/>
          </p:cNvPr>
          <p:cNvSpPr>
            <a:spLocks noChangeAspect="1" noChangeArrowheads="1"/>
          </p:cNvSpPr>
          <p:nvPr/>
        </p:nvSpPr>
        <p:spPr bwMode="auto">
          <a:xfrm>
            <a:off x="53975" y="-1790700"/>
            <a:ext cx="4276725" cy="3743325"/>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7620000" cy="1143000"/>
          </a:xfrm>
        </p:spPr>
        <p:txBody>
          <a:bodyPr/>
          <a:lstStyle/>
          <a:p>
            <a:r>
              <a:rPr lang="en-GB" sz="3200" b="1" dirty="0" smtClean="0"/>
              <a:t>Chapter 1: The Introduction</a:t>
            </a:r>
            <a:endParaRPr lang="en-IN" sz="3200" b="1" dirty="0"/>
          </a:p>
        </p:txBody>
      </p:sp>
      <p:sp>
        <p:nvSpPr>
          <p:cNvPr id="3" name="Content Placeholder 2"/>
          <p:cNvSpPr>
            <a:spLocks noGrp="1"/>
          </p:cNvSpPr>
          <p:nvPr>
            <p:ph idx="1"/>
          </p:nvPr>
        </p:nvSpPr>
        <p:spPr>
          <a:xfrm>
            <a:off x="323528" y="1124744"/>
            <a:ext cx="7620000" cy="4392488"/>
          </a:xfrm>
        </p:spPr>
        <p:txBody>
          <a:bodyPr/>
          <a:lstStyle/>
          <a:p>
            <a:r>
              <a:rPr lang="en-GB" sz="2400" dirty="0" smtClean="0"/>
              <a:t>The introduction chapter spells out the problem area, motivates its study, makes the research hypothesis (or hypotheses as the case may be) explicit, details the contributions of the thesis,  and contains an explicit walk through the thesis structure.</a:t>
            </a:r>
          </a:p>
          <a:p>
            <a:r>
              <a:rPr lang="en-GB" sz="2400" dirty="0" smtClean="0"/>
              <a:t>Remember: the introduction is your thesis in a short version!</a:t>
            </a:r>
            <a:endParaRPr lang="en-US" sz="2400" dirty="0" smtClean="0"/>
          </a:p>
          <a:p>
            <a:r>
              <a:rPr lang="en-IN" dirty="0" smtClean="0"/>
              <a:t>-motivation</a:t>
            </a:r>
          </a:p>
          <a:p>
            <a:r>
              <a:rPr lang="en-IN" dirty="0" smtClean="0"/>
              <a:t>- application that can benefit from the study</a:t>
            </a:r>
          </a:p>
          <a:p>
            <a:r>
              <a:rPr lang="en-IN" dirty="0" smtClean="0"/>
              <a:t>- gaps</a:t>
            </a:r>
          </a:p>
          <a:p>
            <a:r>
              <a:rPr lang="en-IN" dirty="0" smtClean="0"/>
              <a:t>-thesis structure</a:t>
            </a:r>
          </a:p>
          <a:p>
            <a:endParaRPr lang="en-IN" dirty="0"/>
          </a:p>
        </p:txBody>
      </p:sp>
      <p:sp>
        <p:nvSpPr>
          <p:cNvPr id="5" name="Slide Number Placeholder 4"/>
          <p:cNvSpPr>
            <a:spLocks noGrp="1"/>
          </p:cNvSpPr>
          <p:nvPr>
            <p:ph type="sldNum" sz="quarter" idx="12"/>
          </p:nvPr>
        </p:nvSpPr>
        <p:spPr/>
        <p:txBody>
          <a:bodyPr/>
          <a:lstStyle/>
          <a:p>
            <a:fld id="{BF87EB85-FD5A-4292-8F63-28263A2B4494}" type="slidenum">
              <a:rPr lang="en-IN" smtClean="0"/>
              <a:pPr/>
              <a:t>17</a:t>
            </a:fld>
            <a:endParaRPr lang="en-IN"/>
          </a:p>
        </p:txBody>
      </p:sp>
    </p:spTree>
    <p:extLst>
      <p:ext uri="{BB962C8B-B14F-4D97-AF65-F5344CB8AC3E}">
        <p14:creationId xmlns:p14="http://schemas.microsoft.com/office/powerpoint/2010/main" val="571857834"/>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Chapter 2: The Literature Review</a:t>
            </a:r>
            <a:endParaRPr lang="en-IN" sz="3200" dirty="0"/>
          </a:p>
        </p:txBody>
      </p:sp>
      <p:sp>
        <p:nvSpPr>
          <p:cNvPr id="3" name="Content Placeholder 2"/>
          <p:cNvSpPr>
            <a:spLocks noGrp="1"/>
          </p:cNvSpPr>
          <p:nvPr>
            <p:ph idx="1"/>
          </p:nvPr>
        </p:nvSpPr>
        <p:spPr/>
        <p:txBody>
          <a:bodyPr/>
          <a:lstStyle/>
          <a:p>
            <a:r>
              <a:rPr lang="en-GB" sz="2400" dirty="0" smtClean="0"/>
              <a:t>Literature reviews are based on a systemic reading of existing academic writing on a particular topic … The aim is to survey and report on a reasonably large or complex field of work, in the process developing some themes to make the review distinctive. </a:t>
            </a:r>
            <a:r>
              <a:rPr lang="en-GB" sz="2400" i="1" dirty="0" smtClean="0"/>
              <a:t>(Dunleavy 1986).</a:t>
            </a:r>
          </a:p>
          <a:p>
            <a:r>
              <a:rPr lang="en-GB" sz="2400" b="1" dirty="0" smtClean="0"/>
              <a:t>A reminder: your presence is still required  !!</a:t>
            </a:r>
          </a:p>
          <a:p>
            <a:r>
              <a:rPr lang="en-GB" sz="2400" b="1" dirty="0" smtClean="0"/>
              <a:t>Deal with references responsibly !</a:t>
            </a:r>
          </a:p>
          <a:p>
            <a:r>
              <a:rPr lang="en-GB" sz="2400" b="1" dirty="0" smtClean="0"/>
              <a:t>Link this chapter to the problem statement, somehow! </a:t>
            </a:r>
          </a:p>
          <a:p>
            <a:endParaRPr lang="en-GB" sz="2400" dirty="0" smtClean="0"/>
          </a:p>
          <a:p>
            <a:endParaRPr lang="en-GB" sz="2400" dirty="0" smtClean="0"/>
          </a:p>
          <a:p>
            <a:pPr>
              <a:buFont typeface="Wingdings" pitchFamily="2" charset="2"/>
              <a:buChar char="Ø"/>
            </a:pPr>
            <a:endParaRPr lang="en-US" sz="2400" dirty="0"/>
          </a:p>
          <a:p>
            <a:endParaRPr lang="en-IN" dirty="0"/>
          </a:p>
        </p:txBody>
      </p:sp>
      <p:sp>
        <p:nvSpPr>
          <p:cNvPr id="5" name="Slide Number Placeholder 4"/>
          <p:cNvSpPr>
            <a:spLocks noGrp="1"/>
          </p:cNvSpPr>
          <p:nvPr>
            <p:ph type="sldNum" sz="quarter" idx="12"/>
          </p:nvPr>
        </p:nvSpPr>
        <p:spPr/>
        <p:txBody>
          <a:bodyPr/>
          <a:lstStyle/>
          <a:p>
            <a:fld id="{BF87EB85-FD5A-4292-8F63-28263A2B4494}" type="slidenum">
              <a:rPr lang="en-IN" smtClean="0"/>
              <a:pPr/>
              <a:t>18</a:t>
            </a:fld>
            <a:endParaRPr lang="en-IN"/>
          </a:p>
        </p:txBody>
      </p:sp>
    </p:spTree>
    <p:extLst>
      <p:ext uri="{BB962C8B-B14F-4D97-AF65-F5344CB8AC3E}">
        <p14:creationId xmlns:p14="http://schemas.microsoft.com/office/powerpoint/2010/main" val="3914283680"/>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992888" cy="1143000"/>
          </a:xfrm>
        </p:spPr>
        <p:txBody>
          <a:bodyPr/>
          <a:lstStyle/>
          <a:p>
            <a:r>
              <a:rPr lang="en-IN" sz="3200" dirty="0" smtClean="0"/>
              <a:t>Chapter 3: Problem Statement and Methodology </a:t>
            </a:r>
            <a:endParaRPr lang="en-IN" sz="3200" dirty="0"/>
          </a:p>
        </p:txBody>
      </p:sp>
      <p:sp>
        <p:nvSpPr>
          <p:cNvPr id="3" name="Content Placeholder 2"/>
          <p:cNvSpPr>
            <a:spLocks noGrp="1"/>
          </p:cNvSpPr>
          <p:nvPr>
            <p:ph idx="1"/>
          </p:nvPr>
        </p:nvSpPr>
        <p:spPr/>
        <p:txBody>
          <a:bodyPr/>
          <a:lstStyle/>
          <a:p>
            <a:pPr>
              <a:lnSpc>
                <a:spcPct val="200000"/>
              </a:lnSpc>
            </a:pPr>
            <a:r>
              <a:rPr lang="en-US" b="1" dirty="0" smtClean="0"/>
              <a:t>Spot the gaps !</a:t>
            </a:r>
            <a:endParaRPr lang="en-US" b="1" dirty="0"/>
          </a:p>
          <a:p>
            <a:pPr>
              <a:lnSpc>
                <a:spcPct val="200000"/>
              </a:lnSpc>
            </a:pPr>
            <a:r>
              <a:rPr lang="en-US" b="1" dirty="0" smtClean="0"/>
              <a:t>Formalize the main problem of the study </a:t>
            </a:r>
            <a:endParaRPr lang="en-US" b="1" dirty="0"/>
          </a:p>
          <a:p>
            <a:pPr>
              <a:lnSpc>
                <a:spcPct val="200000"/>
              </a:lnSpc>
            </a:pPr>
            <a:r>
              <a:rPr lang="en-US" b="1" dirty="0" smtClean="0"/>
              <a:t>Describe the methodology and tools used in your study.</a:t>
            </a:r>
            <a:endParaRPr lang="en-US" b="1" dirty="0"/>
          </a:p>
          <a:p>
            <a:pPr>
              <a:lnSpc>
                <a:spcPct val="200000"/>
              </a:lnSpc>
            </a:pPr>
            <a:r>
              <a:rPr lang="en-IN" b="1" dirty="0" smtClean="0"/>
              <a:t>It is a good opportunity also to address here the objectives</a:t>
            </a:r>
          </a:p>
          <a:p>
            <a:pPr>
              <a:lnSpc>
                <a:spcPct val="200000"/>
              </a:lnSpc>
            </a:pPr>
            <a:r>
              <a:rPr lang="en-IN" b="1" dirty="0" smtClean="0"/>
              <a:t>Prepare the reader for the contributions of the thesis </a:t>
            </a:r>
            <a:endParaRPr lang="en-IN" b="1" dirty="0"/>
          </a:p>
          <a:p>
            <a:endParaRPr lang="en-IN" dirty="0"/>
          </a:p>
        </p:txBody>
      </p:sp>
      <p:sp>
        <p:nvSpPr>
          <p:cNvPr id="5" name="Slide Number Placeholder 4"/>
          <p:cNvSpPr>
            <a:spLocks noGrp="1"/>
          </p:cNvSpPr>
          <p:nvPr>
            <p:ph type="sldNum" sz="quarter" idx="12"/>
          </p:nvPr>
        </p:nvSpPr>
        <p:spPr/>
        <p:txBody>
          <a:bodyPr/>
          <a:lstStyle/>
          <a:p>
            <a:fld id="{BF87EB85-FD5A-4292-8F63-28263A2B4494}" type="slidenum">
              <a:rPr lang="en-IN" smtClean="0"/>
              <a:pPr/>
              <a:t>19</a:t>
            </a:fld>
            <a:endParaRPr lang="en-IN"/>
          </a:p>
        </p:txBody>
      </p:sp>
    </p:spTree>
    <p:extLst>
      <p:ext uri="{BB962C8B-B14F-4D97-AF65-F5344CB8AC3E}">
        <p14:creationId xmlns:p14="http://schemas.microsoft.com/office/powerpoint/2010/main" val="3343278415"/>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lstStyle/>
          <a:p>
            <a:pPr marL="457200" indent="-457200" fontAlgn="auto">
              <a:spcBef>
                <a:spcPts val="0"/>
              </a:spcBef>
              <a:spcAft>
                <a:spcPts val="0"/>
              </a:spcAft>
              <a:buFont typeface="Wingdings" pitchFamily="2" charset="2"/>
              <a:buChar char="q"/>
              <a:defRPr/>
            </a:pPr>
            <a:r>
              <a:rPr lang="en-US" dirty="0" smtClean="0"/>
              <a:t>PhD study</a:t>
            </a:r>
            <a:endParaRPr lang="en-US" dirty="0"/>
          </a:p>
          <a:p>
            <a:pPr marL="457200" indent="-457200" fontAlgn="auto">
              <a:spcBef>
                <a:spcPts val="0"/>
              </a:spcBef>
              <a:spcAft>
                <a:spcPts val="0"/>
              </a:spcAft>
              <a:buFont typeface="Wingdings" pitchFamily="2" charset="2"/>
              <a:buChar char="q"/>
              <a:defRPr/>
            </a:pPr>
            <a:r>
              <a:rPr lang="en-US" dirty="0" smtClean="0"/>
              <a:t>The Thesis</a:t>
            </a:r>
          </a:p>
          <a:p>
            <a:pPr marL="457200" indent="-457200" fontAlgn="auto">
              <a:spcBef>
                <a:spcPts val="0"/>
              </a:spcBef>
              <a:spcAft>
                <a:spcPts val="0"/>
              </a:spcAft>
              <a:buFont typeface="Wingdings" pitchFamily="2" charset="2"/>
              <a:buChar char="q"/>
              <a:defRPr/>
            </a:pPr>
            <a:r>
              <a:rPr lang="en-US" dirty="0" smtClean="0"/>
              <a:t>What you should do</a:t>
            </a:r>
          </a:p>
          <a:p>
            <a:pPr marL="457200" indent="-457200" fontAlgn="auto">
              <a:spcBef>
                <a:spcPts val="0"/>
              </a:spcBef>
              <a:spcAft>
                <a:spcPts val="0"/>
              </a:spcAft>
              <a:buFont typeface="Wingdings" pitchFamily="2" charset="2"/>
              <a:buChar char="q"/>
              <a:defRPr/>
            </a:pPr>
            <a:r>
              <a:rPr lang="en-US" dirty="0" smtClean="0"/>
              <a:t>Thesis Contents</a:t>
            </a:r>
          </a:p>
          <a:p>
            <a:pPr marL="457200" indent="-457200" fontAlgn="auto">
              <a:spcBef>
                <a:spcPts val="0"/>
              </a:spcBef>
              <a:spcAft>
                <a:spcPts val="0"/>
              </a:spcAft>
              <a:buFont typeface="Wingdings" pitchFamily="2" charset="2"/>
              <a:buChar char="q"/>
              <a:defRPr/>
            </a:pPr>
            <a:r>
              <a:rPr lang="en-US" dirty="0" smtClean="0"/>
              <a:t>Thesis structure</a:t>
            </a:r>
          </a:p>
          <a:p>
            <a:pPr marL="457200" indent="-457200" fontAlgn="auto">
              <a:spcBef>
                <a:spcPts val="0"/>
              </a:spcBef>
              <a:spcAft>
                <a:spcPts val="0"/>
              </a:spcAft>
              <a:buFont typeface="Wingdings" pitchFamily="2" charset="2"/>
              <a:buChar char="q"/>
              <a:defRPr/>
            </a:pPr>
            <a:r>
              <a:rPr lang="en-US" dirty="0" smtClean="0"/>
              <a:t>Code of practice </a:t>
            </a:r>
          </a:p>
          <a:p>
            <a:pPr marL="457200" indent="-457200" fontAlgn="auto">
              <a:spcBef>
                <a:spcPts val="0"/>
              </a:spcBef>
              <a:spcAft>
                <a:spcPts val="0"/>
              </a:spcAft>
              <a:buFont typeface="Wingdings" pitchFamily="2" charset="2"/>
              <a:buChar char="q"/>
              <a:defRPr/>
            </a:pPr>
            <a:endParaRPr lang="en-US" dirty="0"/>
          </a:p>
          <a:p>
            <a:endParaRPr lang="en-GB" dirty="0"/>
          </a:p>
        </p:txBody>
      </p:sp>
      <p:sp>
        <p:nvSpPr>
          <p:cNvPr id="4" name="Slide Number Placeholder 3"/>
          <p:cNvSpPr>
            <a:spLocks noGrp="1"/>
          </p:cNvSpPr>
          <p:nvPr>
            <p:ph type="sldNum" sz="quarter" idx="12"/>
          </p:nvPr>
        </p:nvSpPr>
        <p:spPr/>
        <p:txBody>
          <a:bodyPr/>
          <a:lstStyle/>
          <a:p>
            <a:fld id="{BF87EB85-FD5A-4292-8F63-28263A2B4494}" type="slidenum">
              <a:rPr lang="en-IN" smtClean="0"/>
              <a:pPr/>
              <a:t>2</a:t>
            </a:fld>
            <a:endParaRPr lang="en-IN"/>
          </a:p>
        </p:txBody>
      </p:sp>
    </p:spTree>
    <p:extLst>
      <p:ext uri="{BB962C8B-B14F-4D97-AF65-F5344CB8AC3E}">
        <p14:creationId xmlns:p14="http://schemas.microsoft.com/office/powerpoint/2010/main" val="3079577600"/>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920880" cy="1143000"/>
          </a:xfrm>
        </p:spPr>
        <p:txBody>
          <a:bodyPr/>
          <a:lstStyle/>
          <a:p>
            <a:r>
              <a:rPr lang="en-GB" sz="3200" b="1" dirty="0" smtClean="0"/>
              <a:t>Chapters 4-6: Contributions and Evaluations</a:t>
            </a:r>
            <a:endParaRPr lang="en-GB" sz="3200" b="1" dirty="0"/>
          </a:p>
        </p:txBody>
      </p:sp>
      <p:sp>
        <p:nvSpPr>
          <p:cNvPr id="3" name="Content Placeholder 2"/>
          <p:cNvSpPr>
            <a:spLocks noGrp="1"/>
          </p:cNvSpPr>
          <p:nvPr>
            <p:ph idx="1"/>
          </p:nvPr>
        </p:nvSpPr>
        <p:spPr/>
        <p:txBody>
          <a:bodyPr>
            <a:normAutofit/>
          </a:bodyPr>
          <a:lstStyle/>
          <a:p>
            <a:r>
              <a:rPr lang="en-GB" sz="2400" dirty="0" smtClean="0">
                <a:latin typeface="Arial" pitchFamily="34" charset="0"/>
                <a:cs typeface="Arial" pitchFamily="34" charset="0"/>
              </a:rPr>
              <a:t>Most science and engineering PhD theses have an experimental section.</a:t>
            </a:r>
          </a:p>
          <a:p>
            <a:endParaRPr lang="en-GB" sz="2400" dirty="0" smtClean="0">
              <a:latin typeface="Arial" pitchFamily="34" charset="0"/>
              <a:cs typeface="Arial" pitchFamily="34" charset="0"/>
            </a:endParaRPr>
          </a:p>
          <a:p>
            <a:r>
              <a:rPr lang="en-GB" sz="2400" dirty="0" smtClean="0">
                <a:latin typeface="Arial" pitchFamily="34" charset="0"/>
                <a:cs typeface="Arial" pitchFamily="34" charset="0"/>
              </a:rPr>
              <a:t>Justify choices. Here, it is customary to explain the methodology and the experimental design, including the data sets and how they were obtained. </a:t>
            </a:r>
          </a:p>
          <a:p>
            <a:endParaRPr lang="en-GB" sz="2400" dirty="0" smtClean="0">
              <a:latin typeface="Arial" pitchFamily="34" charset="0"/>
              <a:cs typeface="Arial" pitchFamily="34" charset="0"/>
            </a:endParaRPr>
          </a:p>
          <a:p>
            <a:r>
              <a:rPr lang="en-GB" sz="2400" dirty="0" smtClean="0">
                <a:latin typeface="Arial" pitchFamily="34" charset="0"/>
                <a:cs typeface="Arial" pitchFamily="34" charset="0"/>
              </a:rPr>
              <a:t>Every choice ought to be explained and convincingly justified.</a:t>
            </a:r>
          </a:p>
          <a:p>
            <a:endParaRPr lang="en-GB" sz="2400" dirty="0" smtClean="0">
              <a:latin typeface="Arial" pitchFamily="34" charset="0"/>
              <a:cs typeface="Arial" pitchFamily="34" charset="0"/>
            </a:endParaRPr>
          </a:p>
          <a:p>
            <a:r>
              <a:rPr lang="en-GB" sz="2400" dirty="0" smtClean="0">
                <a:latin typeface="Arial" pitchFamily="34" charset="0"/>
                <a:cs typeface="Arial" pitchFamily="34" charset="0"/>
              </a:rPr>
              <a:t>Explain the experimental-set up</a:t>
            </a:r>
            <a:endParaRPr lang="en-GB"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87EB85-FD5A-4292-8F63-28263A2B4494}" type="slidenum">
              <a:rPr lang="en-IN" smtClean="0"/>
              <a:pPr/>
              <a:t>20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21</a:t>
            </a:fld>
            <a:endParaRPr lang="en-IN"/>
          </a:p>
        </p:txBody>
      </p:sp>
      <p:sp>
        <p:nvSpPr>
          <p:cNvPr id="3" name="Rectangle 2"/>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100" normalizeH="0" baseline="0" noProof="0" smtClean="0">
                <a:ln>
                  <a:noFill/>
                </a:ln>
                <a:solidFill>
                  <a:schemeClr val="tx2"/>
                </a:solidFill>
                <a:effectLst/>
                <a:uLnTx/>
                <a:uFillTx/>
                <a:latin typeface="+mj-lt"/>
                <a:ea typeface="+mj-ea"/>
                <a:cs typeface="+mj-cs"/>
              </a:rPr>
              <a:t>Research Process - Evaluation</a:t>
            </a:r>
            <a:endParaRPr kumimoji="0" lang="en-US" sz="4600" b="0" i="0" u="none" strike="noStrike" kern="1200" cap="none" spc="-100" normalizeH="0" baseline="0" noProof="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251520" y="1412776"/>
            <a:ext cx="7848872" cy="4533900"/>
          </a:xfrm>
          <a:prstGeom prst="rect">
            <a:avLst/>
          </a:prstGeom>
        </p:spPr>
        <p:txBody>
          <a:bodyPr/>
          <a:lstStyle/>
          <a:p>
            <a:pPr marL="342900" marR="0" lvl="0" indent="-228600" algn="l" defTabSz="914400" rtl="0" eaLnBrk="1" fontAlgn="auto" latinLnBrk="0" hangingPunct="1">
              <a:lnSpc>
                <a:spcPct val="9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Perhaps the most difficult part….</a:t>
            </a:r>
          </a:p>
          <a:p>
            <a:pPr marL="640080" marR="0" lvl="1" indent="-228600" algn="l" defTabSz="914400" rtl="0" eaLnBrk="1" fontAlgn="auto" latinLnBrk="0" hangingPunct="1">
              <a:lnSpc>
                <a:spcPct val="90000"/>
              </a:lnSpc>
              <a:spcBef>
                <a:spcPct val="20000"/>
              </a:spcBef>
              <a:spcAft>
                <a:spcPts val="0"/>
              </a:spcAft>
              <a:buClr>
                <a:schemeClr val="accent2"/>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Best if can show others are already using your work</a:t>
            </a:r>
          </a:p>
          <a:p>
            <a:pPr marL="342900" marR="0" lvl="0" indent="-228600" algn="l" defTabSz="914400" rtl="0" eaLnBrk="1" fontAlgn="auto" latinLnBrk="0" hangingPunct="1">
              <a:lnSpc>
                <a:spcPct val="9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Quantitative</a:t>
            </a:r>
          </a:p>
          <a:p>
            <a:pPr marL="640080" marR="0" lvl="1" indent="-228600" algn="l" defTabSz="914400" rtl="0" eaLnBrk="1" fontAlgn="auto" latinLnBrk="0" hangingPunct="1">
              <a:lnSpc>
                <a:spcPct val="90000"/>
              </a:lnSpc>
              <a:spcBef>
                <a:spcPct val="20000"/>
              </a:spcBef>
              <a:spcAft>
                <a:spcPts val="0"/>
              </a:spcAft>
              <a:buClr>
                <a:schemeClr val="accent2"/>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Test your prototype</a:t>
            </a:r>
          </a:p>
          <a:p>
            <a:pPr marL="640080" marR="0" lvl="1" indent="-228600" algn="l" defTabSz="914400" rtl="0" eaLnBrk="1" fontAlgn="auto" latinLnBrk="0" hangingPunct="1">
              <a:lnSpc>
                <a:spcPct val="90000"/>
              </a:lnSpc>
              <a:spcBef>
                <a:spcPct val="20000"/>
              </a:spcBef>
              <a:spcAft>
                <a:spcPts val="0"/>
              </a:spcAft>
              <a:buClr>
                <a:schemeClr val="accent2"/>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What improvements exist over currently available alternative?</a:t>
            </a:r>
          </a:p>
          <a:p>
            <a:pPr marL="640080" marR="0" lvl="1" indent="-228600" algn="l" defTabSz="914400" rtl="0" eaLnBrk="1" fontAlgn="auto" latinLnBrk="0" hangingPunct="1">
              <a:lnSpc>
                <a:spcPct val="90000"/>
              </a:lnSpc>
              <a:spcBef>
                <a:spcPct val="20000"/>
              </a:spcBef>
              <a:spcAft>
                <a:spcPts val="0"/>
              </a:spcAft>
              <a:buClr>
                <a:schemeClr val="accent2"/>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How much of an improvement do you see?</a:t>
            </a:r>
          </a:p>
          <a:p>
            <a:pPr marL="342900" marR="0" lvl="0" indent="-228600" algn="l" defTabSz="914400" rtl="0" eaLnBrk="1" fontAlgn="auto" latinLnBrk="0" hangingPunct="1">
              <a:lnSpc>
                <a:spcPct val="9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Qualitative</a:t>
            </a:r>
          </a:p>
          <a:p>
            <a:pPr marL="640080" marR="0" lvl="1" indent="-228600" algn="l" defTabSz="914400" rtl="0" eaLnBrk="1" fontAlgn="auto" latinLnBrk="0" hangingPunct="1">
              <a:lnSpc>
                <a:spcPct val="90000"/>
              </a:lnSpc>
              <a:spcBef>
                <a:spcPct val="20000"/>
              </a:spcBef>
              <a:spcAft>
                <a:spcPts val="0"/>
              </a:spcAft>
              <a:buClr>
                <a:schemeClr val="accent2"/>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What can you do now that couldn’t be done before?</a:t>
            </a:r>
          </a:p>
          <a:p>
            <a:pPr marL="640080" marR="0" lvl="1" indent="-228600" algn="l" defTabSz="914400" rtl="0" eaLnBrk="1" fontAlgn="auto" latinLnBrk="0" hangingPunct="1">
              <a:lnSpc>
                <a:spcPct val="90000"/>
              </a:lnSpc>
              <a:spcBef>
                <a:spcPct val="20000"/>
              </a:spcBef>
              <a:spcAft>
                <a:spcPts val="0"/>
              </a:spcAft>
              <a:buClr>
                <a:schemeClr val="accent2"/>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What are the benefits of your solution?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en-GB" sz="3200" b="1" dirty="0" smtClean="0"/>
              <a:t>Final Chapter: Conclusion</a:t>
            </a:r>
            <a:endParaRPr lang="en-GB" sz="3200" b="1" dirty="0"/>
          </a:p>
        </p:txBody>
      </p:sp>
      <p:sp>
        <p:nvSpPr>
          <p:cNvPr id="3" name="Content Placeholder 2"/>
          <p:cNvSpPr>
            <a:spLocks noGrp="1"/>
          </p:cNvSpPr>
          <p:nvPr>
            <p:ph idx="1"/>
          </p:nvPr>
        </p:nvSpPr>
        <p:spPr>
          <a:xfrm>
            <a:off x="467544" y="1052736"/>
            <a:ext cx="7620000" cy="4800600"/>
          </a:xfrm>
        </p:spPr>
        <p:txBody>
          <a:bodyPr/>
          <a:lstStyle/>
          <a:p>
            <a:r>
              <a:rPr lang="en-US" sz="2400" dirty="0" smtClean="0"/>
              <a:t>Stress the importance of the thesis statement</a:t>
            </a:r>
          </a:p>
          <a:p>
            <a:r>
              <a:rPr lang="en-US" sz="2400" dirty="0" smtClean="0"/>
              <a:t>Give the essay a sense of completeness</a:t>
            </a:r>
          </a:p>
          <a:p>
            <a:r>
              <a:rPr lang="en-US" sz="2400" dirty="0" smtClean="0"/>
              <a:t>Leave a final impression on the reader</a:t>
            </a:r>
          </a:p>
          <a:p>
            <a:r>
              <a:rPr lang="en-US" sz="2400" dirty="0" smtClean="0"/>
              <a:t>Answer the question “So what?”</a:t>
            </a:r>
          </a:p>
          <a:p>
            <a:r>
              <a:rPr lang="en-US" sz="2400" dirty="0" smtClean="0"/>
              <a:t>Redirect your readers</a:t>
            </a:r>
          </a:p>
          <a:p>
            <a:r>
              <a:rPr lang="en-US" sz="2400" dirty="0" smtClean="0"/>
              <a:t>Create a new meaning</a:t>
            </a:r>
          </a:p>
          <a:p>
            <a:r>
              <a:rPr lang="en-US" sz="2400" dirty="0" smtClean="0"/>
              <a:t>Look to the future</a:t>
            </a:r>
          </a:p>
          <a:p>
            <a:r>
              <a:rPr lang="en-GB" sz="2400" dirty="0" smtClean="0"/>
              <a:t>A good thesis also delineates the limitation of the work done or the conclusions drawn and outlines possible </a:t>
            </a:r>
            <a:r>
              <a:rPr lang="en-GB" sz="2400" b="1" dirty="0" smtClean="0"/>
              <a:t>future research directions.</a:t>
            </a:r>
            <a:endParaRPr lang="en-US" sz="2400" b="1" dirty="0" smtClean="0"/>
          </a:p>
          <a:p>
            <a:endParaRPr lang="en-US" dirty="0" smtClean="0"/>
          </a:p>
          <a:p>
            <a:endParaRPr lang="en-GB" dirty="0"/>
          </a:p>
        </p:txBody>
      </p:sp>
      <p:sp>
        <p:nvSpPr>
          <p:cNvPr id="4" name="Slide Number Placeholder 3"/>
          <p:cNvSpPr>
            <a:spLocks noGrp="1"/>
          </p:cNvSpPr>
          <p:nvPr>
            <p:ph type="sldNum" sz="quarter" idx="12"/>
          </p:nvPr>
        </p:nvSpPr>
        <p:spPr/>
        <p:txBody>
          <a:bodyPr/>
          <a:lstStyle/>
          <a:p>
            <a:fld id="{BF87EB85-FD5A-4292-8F63-28263A2B4494}" type="slidenum">
              <a:rPr lang="en-IN" smtClean="0"/>
              <a:pPr/>
              <a:t>22</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of practice for research</a:t>
            </a:r>
            <a:endParaRPr lang="en-GB" dirty="0"/>
          </a:p>
        </p:txBody>
      </p:sp>
      <p:sp>
        <p:nvSpPr>
          <p:cNvPr id="3" name="Content Placeholder 2"/>
          <p:cNvSpPr>
            <a:spLocks noGrp="1"/>
          </p:cNvSpPr>
          <p:nvPr>
            <p:ph idx="1"/>
          </p:nvPr>
        </p:nvSpPr>
        <p:spPr>
          <a:xfrm>
            <a:off x="457200" y="1600200"/>
            <a:ext cx="7620000" cy="3484984"/>
          </a:xfrm>
        </p:spPr>
        <p:txBody>
          <a:bodyPr>
            <a:normAutofit fontScale="92500"/>
          </a:bodyPr>
          <a:lstStyle/>
          <a:p>
            <a:r>
              <a:rPr lang="en-GB" dirty="0" smtClean="0"/>
              <a:t>A PhD thesis must follow the accepted code of practice for research.</a:t>
            </a:r>
          </a:p>
          <a:p>
            <a:r>
              <a:rPr lang="en-GB" dirty="0" smtClean="0"/>
              <a:t>Good reasons to cite</a:t>
            </a:r>
          </a:p>
          <a:p>
            <a:r>
              <a:rPr lang="en-GB" dirty="0" smtClean="0"/>
              <a:t>Plagiarism in a thesis is completely unacceptable</a:t>
            </a:r>
          </a:p>
          <a:p>
            <a:r>
              <a:rPr lang="en-GB" b="1" dirty="0" smtClean="0"/>
              <a:t>Remember: </a:t>
            </a:r>
          </a:p>
          <a:p>
            <a:r>
              <a:rPr lang="en-GB" dirty="0" smtClean="0">
                <a:solidFill>
                  <a:srgbClr val="FF0000"/>
                </a:solidFill>
              </a:rPr>
              <a:t>Plagiarism is considered to be academic misconduct for which an awarded PhD can be revoked years or even decades later:</a:t>
            </a:r>
          </a:p>
          <a:p>
            <a:r>
              <a:rPr lang="en-GB" dirty="0" smtClean="0"/>
              <a:t>Overlapping publications</a:t>
            </a:r>
          </a:p>
          <a:p>
            <a:r>
              <a:rPr lang="en-GB" dirty="0" smtClean="0"/>
              <a:t>Citations </a:t>
            </a:r>
            <a:r>
              <a:rPr lang="en-GB" dirty="0"/>
              <a:t>and references must conform to the </a:t>
            </a:r>
            <a:r>
              <a:rPr lang="en-GB" dirty="0">
                <a:hlinkClick r:id="rId2"/>
              </a:rPr>
              <a:t>Research Degrees Referencing Guide</a:t>
            </a:r>
            <a:r>
              <a:rPr lang="en-GB" i="1" dirty="0">
                <a:hlinkClick r:id="rId2"/>
              </a:rPr>
              <a:t>. </a:t>
            </a:r>
            <a:endParaRPr lang="en-GB" dirty="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2"/>
          </p:nvPr>
        </p:nvSpPr>
        <p:spPr/>
        <p:txBody>
          <a:bodyPr/>
          <a:lstStyle/>
          <a:p>
            <a:fld id="{BF87EB85-FD5A-4292-8F63-28263A2B4494}" type="slidenum">
              <a:rPr lang="en-IN" smtClean="0"/>
              <a:pPr/>
              <a:t>23</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51"/>
            <a:ext cx="7620000" cy="469521"/>
          </a:xfrm>
        </p:spPr>
        <p:txBody>
          <a:bodyPr/>
          <a:lstStyle/>
          <a:p>
            <a:r>
              <a:rPr lang="en-GB" dirty="0" smtClean="0"/>
              <a:t>Introduction </a:t>
            </a:r>
            <a:endParaRPr lang="en-GB" dirty="0"/>
          </a:p>
        </p:txBody>
      </p:sp>
      <p:sp>
        <p:nvSpPr>
          <p:cNvPr id="3" name="Content Placeholder 2"/>
          <p:cNvSpPr>
            <a:spLocks noGrp="1"/>
          </p:cNvSpPr>
          <p:nvPr>
            <p:ph idx="1"/>
          </p:nvPr>
        </p:nvSpPr>
        <p:spPr>
          <a:xfrm>
            <a:off x="457200" y="620688"/>
            <a:ext cx="7620000" cy="6237312"/>
          </a:xfrm>
        </p:spPr>
        <p:txBody>
          <a:bodyPr>
            <a:normAutofit/>
          </a:bodyPr>
          <a:lstStyle/>
          <a:p>
            <a:r>
              <a:rPr lang="en-GB" sz="2000" dirty="0" smtClean="0"/>
              <a:t>“For the award of Doctor of Philosophy the candidate should have successfully completed a programme of scholarly research and produced a thesis which represents an </a:t>
            </a:r>
            <a:r>
              <a:rPr lang="en-GB" sz="2000" i="1" dirty="0" smtClean="0"/>
              <a:t>independent, significant and original contribution to knowledge. The thesis must be defended through a viva voce examination. </a:t>
            </a:r>
          </a:p>
          <a:p>
            <a:endParaRPr lang="en-GB" sz="2000" i="1" dirty="0" smtClean="0"/>
          </a:p>
          <a:p>
            <a:pPr>
              <a:buNone/>
            </a:pPr>
            <a:r>
              <a:rPr lang="en-GB" sz="2000" i="1" dirty="0" smtClean="0"/>
              <a:t>    The thesis should demonstrate a highly competent, well-informed investigation and evaluation or critical examination of an approved topic, undertaken over a period of normally not less than 36 months of full-time study (or 60 months of part-time study), together with advanced understanding of the research methods and literature appropriate for their topic. The thesis should include a contribution to knowledge worthy of publication. “</a:t>
            </a:r>
          </a:p>
          <a:p>
            <a:endParaRPr lang="en-GB" sz="2000" b="1" i="1" dirty="0" smtClean="0"/>
          </a:p>
          <a:p>
            <a:pPr algn="ctr">
              <a:buNone/>
            </a:pPr>
            <a:r>
              <a:rPr lang="en-GB" sz="2000" b="1" i="1" dirty="0" smtClean="0"/>
              <a:t>   Edinburgh Napier University</a:t>
            </a:r>
          </a:p>
        </p:txBody>
      </p:sp>
      <p:sp>
        <p:nvSpPr>
          <p:cNvPr id="4" name="Slide Number Placeholder 3"/>
          <p:cNvSpPr>
            <a:spLocks noGrp="1"/>
          </p:cNvSpPr>
          <p:nvPr>
            <p:ph type="sldNum" sz="quarter" idx="12"/>
          </p:nvPr>
        </p:nvSpPr>
        <p:spPr/>
        <p:txBody>
          <a:bodyPr/>
          <a:lstStyle/>
          <a:p>
            <a:fld id="{BF87EB85-FD5A-4292-8F63-28263A2B4494}" type="slidenum">
              <a:rPr lang="en-IN" smtClean="0"/>
              <a:pPr/>
              <a:t>3</a:t>
            </a:fld>
            <a:endParaRPr lang="en-IN"/>
          </a:p>
        </p:txBody>
      </p:sp>
    </p:spTree>
    <p:extLst>
      <p:ext uri="{BB962C8B-B14F-4D97-AF65-F5344CB8AC3E}">
        <p14:creationId xmlns:p14="http://schemas.microsoft.com/office/powerpoint/2010/main" val="233998082"/>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620000" cy="792088"/>
          </a:xfrm>
        </p:spPr>
        <p:txBody>
          <a:bodyPr/>
          <a:lstStyle/>
          <a:p>
            <a:pPr marL="685800" indent="-685800">
              <a:buFont typeface="Wingdings" pitchFamily="2" charset="2"/>
              <a:buChar char="Ø"/>
            </a:pPr>
            <a:r>
              <a:rPr lang="en-US" sz="4000" b="1" dirty="0" smtClean="0">
                <a:solidFill>
                  <a:schemeClr val="tx1"/>
                </a:solidFill>
              </a:rPr>
              <a:t>What you should do?</a:t>
            </a:r>
            <a:r>
              <a:rPr lang="en-US" sz="4000" b="1" dirty="0">
                <a:solidFill>
                  <a:schemeClr val="tx1"/>
                </a:solidFill>
              </a:rPr>
              <a:t/>
            </a:r>
            <a:br>
              <a:rPr lang="en-US" sz="4000" b="1" dirty="0">
                <a:solidFill>
                  <a:schemeClr val="tx1"/>
                </a:solidFill>
              </a:rPr>
            </a:br>
            <a:endParaRPr lang="en-IN" sz="4000" dirty="0">
              <a:solidFill>
                <a:schemeClr val="tx1"/>
              </a:solidFill>
            </a:endParaRPr>
          </a:p>
        </p:txBody>
      </p:sp>
      <p:sp>
        <p:nvSpPr>
          <p:cNvPr id="3" name="Content Placeholder 2"/>
          <p:cNvSpPr>
            <a:spLocks noGrp="1"/>
          </p:cNvSpPr>
          <p:nvPr>
            <p:ph idx="1"/>
          </p:nvPr>
        </p:nvSpPr>
        <p:spPr>
          <a:xfrm>
            <a:off x="395536" y="1484784"/>
            <a:ext cx="7620000" cy="4800600"/>
          </a:xfrm>
        </p:spPr>
        <p:txBody>
          <a:bodyPr>
            <a:normAutofit/>
          </a:bodyPr>
          <a:lstStyle/>
          <a:p>
            <a:pPr>
              <a:buNone/>
              <a:defRPr/>
            </a:pPr>
            <a:r>
              <a:rPr lang="en-GB" sz="2000" dirty="0" smtClean="0">
                <a:solidFill>
                  <a:srgbClr val="FF0000"/>
                </a:solidFill>
              </a:rPr>
              <a:t>“to understand the relationship of the theme of the investigations to a wider field of knowledge”</a:t>
            </a:r>
          </a:p>
          <a:p>
            <a:pPr>
              <a:buNone/>
              <a:defRPr/>
            </a:pPr>
            <a:endParaRPr lang="en-GB" sz="2000" dirty="0" smtClean="0">
              <a:solidFill>
                <a:srgbClr val="FF0000"/>
              </a:solidFill>
            </a:endParaRPr>
          </a:p>
          <a:p>
            <a:pPr marL="514350" indent="-514350">
              <a:buFont typeface="+mj-lt"/>
              <a:buAutoNum type="arabicPeriod"/>
              <a:defRPr/>
            </a:pPr>
            <a:r>
              <a:rPr lang="en-GB" sz="2400" dirty="0" smtClean="0"/>
              <a:t>To reveal current understanding of your topic (</a:t>
            </a:r>
            <a:r>
              <a:rPr lang="en-GB" sz="2400" dirty="0" err="1" smtClean="0"/>
              <a:t>Thody</a:t>
            </a:r>
            <a:r>
              <a:rPr lang="en-GB" sz="2400" dirty="0" smtClean="0"/>
              <a:t> 2006)</a:t>
            </a:r>
          </a:p>
          <a:p>
            <a:pPr marL="514350" indent="-514350">
              <a:buNone/>
              <a:defRPr/>
            </a:pPr>
            <a:endParaRPr lang="en-GB" sz="2400" dirty="0" smtClean="0"/>
          </a:p>
          <a:p>
            <a:pPr marL="514350" indent="-514350">
              <a:buFont typeface="+mj-lt"/>
              <a:buAutoNum type="arabicPeriod"/>
              <a:defRPr/>
            </a:pPr>
            <a:r>
              <a:rPr lang="en-GB" sz="2400" dirty="0" smtClean="0"/>
              <a:t>To relate a study to the larger ongoing dialogue in the literature about a topic (</a:t>
            </a:r>
            <a:r>
              <a:rPr lang="en-GB" sz="2400" dirty="0" err="1" smtClean="0"/>
              <a:t>Cresswell</a:t>
            </a:r>
            <a:r>
              <a:rPr lang="en-GB" sz="2400" dirty="0" smtClean="0"/>
              <a:t> 2003)</a:t>
            </a:r>
          </a:p>
          <a:p>
            <a:endParaRPr lang="en-IN" dirty="0"/>
          </a:p>
        </p:txBody>
      </p:sp>
      <p:sp>
        <p:nvSpPr>
          <p:cNvPr id="5" name="Slide Number Placeholder 4"/>
          <p:cNvSpPr>
            <a:spLocks noGrp="1"/>
          </p:cNvSpPr>
          <p:nvPr>
            <p:ph type="sldNum" sz="quarter" idx="12"/>
          </p:nvPr>
        </p:nvSpPr>
        <p:spPr/>
        <p:txBody>
          <a:bodyPr/>
          <a:lstStyle/>
          <a:p>
            <a:fld id="{BF87EB85-FD5A-4292-8F63-28263A2B4494}" type="slidenum">
              <a:rPr lang="en-IN" smtClean="0"/>
              <a:pPr/>
              <a:t>4</a:t>
            </a:fld>
            <a:endParaRPr lang="en-IN"/>
          </a:p>
        </p:txBody>
      </p:sp>
    </p:spTree>
    <p:extLst>
      <p:ext uri="{BB962C8B-B14F-4D97-AF65-F5344CB8AC3E}">
        <p14:creationId xmlns:p14="http://schemas.microsoft.com/office/powerpoint/2010/main" val="4243408277"/>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marL="685800" indent="-685800">
              <a:buFont typeface="Wingdings" pitchFamily="2" charset="2"/>
              <a:buChar char="Ø"/>
            </a:pPr>
            <a:r>
              <a:rPr lang="en-US" sz="4800" dirty="0" smtClean="0"/>
              <a:t>The Thesis</a:t>
            </a:r>
            <a:endParaRPr lang="en-IN" dirty="0"/>
          </a:p>
        </p:txBody>
      </p:sp>
      <p:sp>
        <p:nvSpPr>
          <p:cNvPr id="3" name="Content Placeholder 2"/>
          <p:cNvSpPr>
            <a:spLocks noGrp="1"/>
          </p:cNvSpPr>
          <p:nvPr>
            <p:ph idx="1"/>
          </p:nvPr>
        </p:nvSpPr>
        <p:spPr>
          <a:xfrm>
            <a:off x="251520" y="1268760"/>
            <a:ext cx="8064896" cy="3240360"/>
          </a:xfrm>
        </p:spPr>
        <p:txBody>
          <a:bodyPr>
            <a:normAutofit/>
          </a:bodyPr>
          <a:lstStyle/>
          <a:p>
            <a:r>
              <a:rPr lang="en-US" sz="2600" dirty="0" smtClean="0">
                <a:latin typeface="Times New Roman" pitchFamily="18" charset="0"/>
              </a:rPr>
              <a:t>Thesis is the document describing the Project Work carried out as a part of partial fulfillment of academic requirement to get a degree.</a:t>
            </a:r>
          </a:p>
          <a:p>
            <a:pPr>
              <a:buNone/>
            </a:pPr>
            <a:endParaRPr lang="en-US" sz="2600" dirty="0" smtClean="0">
              <a:latin typeface="Times New Roman" pitchFamily="18" charset="0"/>
            </a:endParaRPr>
          </a:p>
          <a:p>
            <a:r>
              <a:rPr lang="en-US" sz="2600" dirty="0" smtClean="0">
                <a:latin typeface="Times New Roman" pitchFamily="18" charset="0"/>
              </a:rPr>
              <a:t>It describes the complete process of the project starting from the problem formulation to the solution and conclusions in a Scientific and Methodical manner. </a:t>
            </a:r>
          </a:p>
          <a:p>
            <a:endParaRPr lang="en-IN" dirty="0"/>
          </a:p>
        </p:txBody>
      </p:sp>
      <p:sp>
        <p:nvSpPr>
          <p:cNvPr id="5" name="Slide Number Placeholder 4"/>
          <p:cNvSpPr>
            <a:spLocks noGrp="1"/>
          </p:cNvSpPr>
          <p:nvPr>
            <p:ph type="sldNum" sz="quarter" idx="12"/>
          </p:nvPr>
        </p:nvSpPr>
        <p:spPr/>
        <p:txBody>
          <a:bodyPr/>
          <a:lstStyle/>
          <a:p>
            <a:fld id="{BF87EB85-FD5A-4292-8F63-28263A2B4494}" type="slidenum">
              <a:rPr lang="en-IN" smtClean="0"/>
              <a:pPr/>
              <a:t>5</a:t>
            </a:fld>
            <a:endParaRPr lang="en-IN"/>
          </a:p>
        </p:txBody>
      </p:sp>
      <p:pic>
        <p:nvPicPr>
          <p:cNvPr id="27650" name="Picture 2" descr="http://scienceblogs.com/startswithabang/files/2012/10/hardbound-theses.jpeg"/>
          <p:cNvPicPr>
            <a:picLocks noChangeAspect="1" noChangeArrowheads="1"/>
          </p:cNvPicPr>
          <p:nvPr/>
        </p:nvPicPr>
        <p:blipFill>
          <a:blip r:embed="rId2" cstate="print"/>
          <a:srcRect/>
          <a:stretch>
            <a:fillRect/>
          </a:stretch>
        </p:blipFill>
        <p:spPr bwMode="auto">
          <a:xfrm>
            <a:off x="1619672" y="4488160"/>
            <a:ext cx="4762500" cy="1893168"/>
          </a:xfrm>
          <a:prstGeom prst="rect">
            <a:avLst/>
          </a:prstGeom>
          <a:noFill/>
        </p:spPr>
      </p:pic>
    </p:spTree>
    <p:extLst>
      <p:ext uri="{BB962C8B-B14F-4D97-AF65-F5344CB8AC3E}">
        <p14:creationId xmlns:p14="http://schemas.microsoft.com/office/powerpoint/2010/main" val="106659335"/>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6</a:t>
            </a:fld>
            <a:endParaRPr lang="en-IN"/>
          </a:p>
        </p:txBody>
      </p:sp>
      <p:sp>
        <p:nvSpPr>
          <p:cNvPr id="5" name="Rectangle 4"/>
          <p:cNvSpPr txBox="1">
            <a:spLocks noChangeArrowheads="1"/>
          </p:cNvSpPr>
          <p:nvPr/>
        </p:nvSpPr>
        <p:spPr bwMode="auto">
          <a:xfrm>
            <a:off x="323528" y="620688"/>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rgbClr val="000000"/>
                </a:solidFill>
                <a:effectLst/>
                <a:uLnTx/>
                <a:uFillTx/>
                <a:latin typeface="Times"/>
                <a:ea typeface="+mj-ea"/>
                <a:cs typeface="+mj-cs"/>
              </a:rPr>
              <a:t>The majority of…</a:t>
            </a:r>
            <a:endParaRPr kumimoji="0" lang="en-US" sz="4400" b="0" i="0" u="none" strike="noStrike" kern="0" cap="none" spc="0" normalizeH="0" baseline="0" noProof="0" dirty="0" smtClean="0">
              <a:ln>
                <a:noFill/>
              </a:ln>
              <a:solidFill>
                <a:srgbClr val="000000"/>
              </a:solidFill>
              <a:effectLst/>
              <a:uLnTx/>
              <a:uFillTx/>
              <a:latin typeface="Times"/>
              <a:ea typeface="+mj-ea"/>
              <a:cs typeface="+mj-cs"/>
            </a:endParaRPr>
          </a:p>
        </p:txBody>
      </p:sp>
      <p:sp>
        <p:nvSpPr>
          <p:cNvPr id="6" name="Rectangle 5"/>
          <p:cNvSpPr txBox="1">
            <a:spLocks noChangeArrowheads="1"/>
          </p:cNvSpPr>
          <p:nvPr/>
        </p:nvSpPr>
        <p:spPr bwMode="auto">
          <a:xfrm>
            <a:off x="323528" y="1992288"/>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0" i="0" u="none" strike="noStrike" kern="0" cap="none" spc="0" normalizeH="0" baseline="0" noProof="0" smtClean="0">
                <a:ln>
                  <a:noFill/>
                </a:ln>
                <a:solidFill>
                  <a:srgbClr val="000000"/>
                </a:solidFill>
                <a:effectLst/>
                <a:uLnTx/>
                <a:uFillTx/>
                <a:latin typeface="Times"/>
                <a:ea typeface="+mn-ea"/>
                <a:cs typeface="+mn-cs"/>
              </a:rPr>
              <a:t>Arts/Humanities theses are written chapter by chapter throughout the PhD programme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smtClean="0">
              <a:ln>
                <a:noFill/>
              </a:ln>
              <a:solidFill>
                <a:srgbClr val="000000"/>
              </a:solidFill>
              <a:effectLst/>
              <a:uLnTx/>
              <a:uFillTx/>
              <a:latin typeface="Times"/>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0" i="0" u="none" strike="noStrike" kern="0" cap="none" spc="0" normalizeH="0" baseline="0" noProof="0" smtClean="0">
                <a:ln>
                  <a:noFill/>
                </a:ln>
                <a:solidFill>
                  <a:srgbClr val="000000"/>
                </a:solidFill>
                <a:effectLst/>
                <a:uLnTx/>
                <a:uFillTx/>
                <a:latin typeface="Times"/>
                <a:ea typeface="+mn-ea"/>
                <a:cs typeface="+mn-cs"/>
              </a:rPr>
              <a:t>Scientific theses are written once the data have been collected at the end of the PhD programme</a:t>
            </a: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7</a:t>
            </a:fld>
            <a:endParaRPr lang="en-IN"/>
          </a:p>
        </p:txBody>
      </p:sp>
      <p:sp>
        <p:nvSpPr>
          <p:cNvPr id="5" name="Rectangle 2"/>
          <p:cNvSpPr txBox="1">
            <a:spLocks noChangeArrowheads="1"/>
          </p:cNvSpPr>
          <p:nvPr/>
        </p:nvSpPr>
        <p:spPr bwMode="auto">
          <a:xfrm>
            <a:off x="527887" y="404664"/>
            <a:ext cx="715321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Times"/>
                <a:ea typeface="+mj-ea"/>
                <a:cs typeface="+mj-cs"/>
              </a:rPr>
              <a:t>At least four months before submission…</a:t>
            </a:r>
          </a:p>
        </p:txBody>
      </p:sp>
      <p:sp>
        <p:nvSpPr>
          <p:cNvPr id="6" name="Rectangle 3"/>
          <p:cNvSpPr txBox="1">
            <a:spLocks noChangeArrowheads="1"/>
          </p:cNvSpPr>
          <p:nvPr/>
        </p:nvSpPr>
        <p:spPr bwMode="auto">
          <a:xfrm>
            <a:off x="251520" y="1776264"/>
            <a:ext cx="8064896" cy="33809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a:ea typeface="+mn-ea"/>
                <a:cs typeface="+mn-cs"/>
              </a:rPr>
              <a:t>Obtain a PhD examination entry pack from admission</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a:ea typeface="+mn-ea"/>
                <a:cs typeface="+mn-cs"/>
              </a:rPr>
              <a:t>Complete the RD12 + RD15 forms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2800" kern="0" dirty="0" smtClean="0">
                <a:solidFill>
                  <a:srgbClr val="000000"/>
                </a:solidFill>
                <a:latin typeface="Times"/>
              </a:rPr>
              <a:t>Abstract</a:t>
            </a:r>
            <a:endParaRPr kumimoji="0" lang="en-US" sz="2800" b="0" i="0" u="none" strike="noStrike" kern="0" cap="none" spc="0" normalizeH="0" baseline="0" noProof="0" dirty="0" smtClean="0">
              <a:ln>
                <a:noFill/>
              </a:ln>
              <a:solidFill>
                <a:srgbClr val="000000"/>
              </a:solidFill>
              <a:effectLst/>
              <a:uLnTx/>
              <a:uFillTx/>
              <a:latin typeface="Times"/>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a:ea typeface="+mn-ea"/>
                <a:cs typeface="+mn-cs"/>
              </a:rPr>
              <a:t>Your supervisor must nominate two examiners, one internal and one external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800" b="0" i="0" u="none" strike="noStrike" kern="0" cap="none" spc="0" normalizeH="0" baseline="0" noProof="0" dirty="0" smtClean="0">
              <a:ln>
                <a:noFill/>
              </a:ln>
              <a:solidFill>
                <a:srgbClr val="000000"/>
              </a:solidFill>
              <a:effectLst/>
              <a:uLnTx/>
              <a:uFillTx/>
              <a:latin typeface="Times"/>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8</a:t>
            </a:fld>
            <a:endParaRPr lang="en-IN"/>
          </a:p>
        </p:txBody>
      </p:sp>
      <p:sp>
        <p:nvSpPr>
          <p:cNvPr id="5" name="Rectangle 2"/>
          <p:cNvSpPr txBox="1">
            <a:spLocks noChangeArrowheads="1"/>
          </p:cNvSpPr>
          <p:nvPr/>
        </p:nvSpPr>
        <p:spPr bwMode="auto">
          <a:xfrm>
            <a:off x="611560" y="260648"/>
            <a:ext cx="7276648" cy="523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rgbClr val="000000"/>
                </a:solidFill>
                <a:effectLst/>
                <a:uLnTx/>
                <a:uFillTx/>
                <a:latin typeface="Times"/>
                <a:ea typeface="+mj-ea"/>
                <a:cs typeface="+mj-cs"/>
              </a:rPr>
              <a:t>What happens next?</a:t>
            </a:r>
            <a:endParaRPr kumimoji="0" lang="en-US" sz="4400" b="0" i="0" u="none" strike="noStrike" kern="0" cap="none" spc="0" normalizeH="0" baseline="0" noProof="0" dirty="0" smtClean="0">
              <a:ln>
                <a:noFill/>
              </a:ln>
              <a:solidFill>
                <a:srgbClr val="000000"/>
              </a:solidFill>
              <a:effectLst/>
              <a:uLnTx/>
              <a:uFillTx/>
              <a:latin typeface="Times"/>
              <a:ea typeface="+mj-ea"/>
              <a:cs typeface="+mj-cs"/>
            </a:endParaRPr>
          </a:p>
        </p:txBody>
      </p:sp>
      <p:sp>
        <p:nvSpPr>
          <p:cNvPr id="6" name="Rectangle 3"/>
          <p:cNvSpPr txBox="1">
            <a:spLocks noChangeArrowheads="1"/>
          </p:cNvSpPr>
          <p:nvPr/>
        </p:nvSpPr>
        <p:spPr bwMode="auto">
          <a:xfrm>
            <a:off x="539552" y="908720"/>
            <a:ext cx="7488832"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800" b="0" i="0" u="none" strike="noStrike" kern="0" cap="none" spc="0" normalizeH="0" baseline="0" noProof="0" dirty="0" smtClean="0">
              <a:ln>
                <a:noFill/>
              </a:ln>
              <a:solidFill>
                <a:srgbClr val="000000"/>
              </a:solidFill>
              <a:effectLst/>
              <a:uLnTx/>
              <a:uFillTx/>
              <a:latin typeface="Times"/>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a:ea typeface="+mn-ea"/>
                <a:cs typeface="+mn-cs"/>
              </a:rPr>
              <a:t>Admission forwards documents to the university research committee (URC).</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800" b="0" i="0" u="none" strike="noStrike" kern="0" cap="none" spc="0" normalizeH="0" baseline="0" noProof="0" dirty="0" smtClean="0">
              <a:ln>
                <a:noFill/>
              </a:ln>
              <a:solidFill>
                <a:srgbClr val="000000"/>
              </a:solidFill>
              <a:effectLst/>
              <a:uLnTx/>
              <a:uFillTx/>
              <a:latin typeface="Times"/>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a:ea typeface="+mn-ea"/>
                <a:cs typeface="+mn-cs"/>
              </a:rPr>
              <a:t>You should receive acknowledgement that the URC has received your forms (but this doesn’t always happen) - go to Room D3 if necessary,</a:t>
            </a:r>
            <a:r>
              <a:rPr kumimoji="0" lang="en-US" sz="2800" b="0" i="0" u="none" strike="noStrike" kern="0" cap="none" spc="0" normalizeH="0" noProof="0" dirty="0" smtClean="0">
                <a:ln>
                  <a:noFill/>
                </a:ln>
                <a:solidFill>
                  <a:srgbClr val="000000"/>
                </a:solidFill>
                <a:effectLst/>
                <a:uLnTx/>
                <a:uFillTx/>
                <a:latin typeface="Times"/>
                <a:ea typeface="+mn-ea"/>
                <a:cs typeface="+mn-cs"/>
              </a:rPr>
              <a:t> or talk to your </a:t>
            </a:r>
            <a:r>
              <a:rPr kumimoji="0" lang="en-US" sz="2800" b="0" i="0" u="none" strike="noStrike" kern="0" cap="none" spc="0" normalizeH="0" noProof="0" dirty="0" err="1" smtClean="0">
                <a:ln>
                  <a:noFill/>
                </a:ln>
                <a:solidFill>
                  <a:srgbClr val="000000"/>
                </a:solidFill>
                <a:effectLst/>
                <a:uLnTx/>
                <a:uFillTx/>
                <a:latin typeface="Times"/>
                <a:ea typeface="+mn-ea"/>
                <a:cs typeface="+mn-cs"/>
              </a:rPr>
              <a:t>DoS</a:t>
            </a:r>
            <a:r>
              <a:rPr kumimoji="0" lang="en-US" sz="2800" b="0" i="0" u="none" strike="noStrike" kern="0" cap="none" spc="0" normalizeH="0" noProof="0" dirty="0" smtClean="0">
                <a:ln>
                  <a:noFill/>
                </a:ln>
                <a:solidFill>
                  <a:srgbClr val="000000"/>
                </a:solidFill>
                <a:effectLst/>
                <a:uLnTx/>
                <a:uFillTx/>
                <a:latin typeface="Times"/>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800" b="0" i="0" u="none" strike="noStrike" kern="0" cap="none" spc="0" normalizeH="0" baseline="0" noProof="0" dirty="0" smtClean="0">
              <a:ln>
                <a:noFill/>
              </a:ln>
              <a:solidFill>
                <a:srgbClr val="000000"/>
              </a:solidFill>
              <a:effectLst/>
              <a:uLnTx/>
              <a:uFillTx/>
              <a:latin typeface="Times"/>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a:ea typeface="+mn-ea"/>
                <a:cs typeface="+mn-cs"/>
              </a:rPr>
              <a:t> The URC approves the examiners</a:t>
            </a: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87EB85-FD5A-4292-8F63-28263A2B4494}" type="slidenum">
              <a:rPr lang="en-IN" smtClean="0"/>
              <a:pPr/>
              <a:t>9</a:t>
            </a:fld>
            <a:endParaRPr lang="en-IN"/>
          </a:p>
        </p:txBody>
      </p:sp>
      <p:sp>
        <p:nvSpPr>
          <p:cNvPr id="3" name="Rectangle 3"/>
          <p:cNvSpPr txBox="1">
            <a:spLocks noChangeArrowheads="1"/>
          </p:cNvSpPr>
          <p:nvPr/>
        </p:nvSpPr>
        <p:spPr>
          <a:xfrm>
            <a:off x="251520" y="476672"/>
            <a:ext cx="7992888" cy="5544616"/>
          </a:xfrm>
          <a:prstGeom prst="rect">
            <a:avLst/>
          </a:prstGeom>
        </p:spPr>
        <p:txBody>
          <a:bodyPr/>
          <a:lstStyle/>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Information on the PhD degree and thesis can be obtained in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pdf</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format at:</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228600">
              <a:spcBef>
                <a:spcPct val="20000"/>
              </a:spcBef>
              <a:buClr>
                <a:schemeClr val="accent1"/>
              </a:buClr>
            </a:pPr>
            <a:r>
              <a:rPr lang="en-US" sz="2400" dirty="0">
                <a:hlinkClick r:id="rId2"/>
              </a:rPr>
              <a:t>http://</a:t>
            </a:r>
            <a:r>
              <a:rPr lang="en-US" sz="2400" dirty="0" smtClean="0">
                <a:hlinkClick r:id="rId2"/>
              </a:rPr>
              <a:t>my.napier.ac.uk/Student-Administration/Research-degrees/Documents/RDF_2015_interim.pdf</a:t>
            </a:r>
            <a:endParaRPr lang="en-US" sz="2400" dirty="0" smtClean="0"/>
          </a:p>
          <a:p>
            <a:pPr marL="342900" lvl="0" indent="-228600">
              <a:spcBef>
                <a:spcPct val="20000"/>
              </a:spcBef>
              <a:buClr>
                <a:schemeClr val="accent1"/>
              </a:buCl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228600" algn="l" defTabSz="914400" rtl="0" eaLnBrk="1" fontAlgn="auto" latinLnBrk="0" hangingPunct="1">
              <a:lnSpc>
                <a:spcPct val="100000"/>
              </a:lnSpc>
              <a:spcBef>
                <a:spcPct val="20000"/>
              </a:spcBef>
              <a:spcAft>
                <a:spcPts val="0"/>
              </a:spcAft>
              <a:buClr>
                <a:schemeClr val="accent1"/>
              </a:buClr>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Instructions and notes on submission and format of thesis</a:t>
            </a:r>
          </a:p>
          <a:p>
            <a:endParaRPr lang="en-GB" sz="2800" dirty="0" smtClean="0"/>
          </a:p>
          <a:p>
            <a:r>
              <a:rPr lang="en-GB" sz="2800" dirty="0" smtClean="0"/>
              <a:t> </a:t>
            </a:r>
            <a:r>
              <a:rPr lang="en-GB" sz="2800" b="1" dirty="0" smtClean="0"/>
              <a:t>RESEARCH DEGREES FRAMEWORK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9491</TotalTime>
  <Words>1402</Words>
  <Application>Microsoft Office PowerPoint</Application>
  <PresentationFormat>On-screen Show (4:3)</PresentationFormat>
  <Paragraphs>190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vt:lpstr>
      <vt:lpstr>Times</vt:lpstr>
      <vt:lpstr>Times New Roman</vt:lpstr>
      <vt:lpstr>Wingdings</vt:lpstr>
      <vt:lpstr>Adjacency</vt:lpstr>
      <vt:lpstr>PowerPoint Presentation</vt:lpstr>
      <vt:lpstr>Contents</vt:lpstr>
      <vt:lpstr>Introduction </vt:lpstr>
      <vt:lpstr>What you should do? </vt:lpstr>
      <vt:lpstr>The Thesis</vt:lpstr>
      <vt:lpstr>PowerPoint Presentation</vt:lpstr>
      <vt:lpstr>PowerPoint Presentation</vt:lpstr>
      <vt:lpstr>PowerPoint Presentation</vt:lpstr>
      <vt:lpstr>PowerPoint Presentation</vt:lpstr>
      <vt:lpstr>Ph.D. thesis must …</vt:lpstr>
      <vt:lpstr>PowerPoint Presentation</vt:lpstr>
      <vt:lpstr>Thesis Contents</vt:lpstr>
      <vt:lpstr>PowerPoint Presentation</vt:lpstr>
      <vt:lpstr>PowerPoint Presentation</vt:lpstr>
      <vt:lpstr>PowerPoint Presentation</vt:lpstr>
      <vt:lpstr>PowerPoint Presentation</vt:lpstr>
      <vt:lpstr>Chapter 1: The Introduction</vt:lpstr>
      <vt:lpstr>Chapter 2: The Literature Review</vt:lpstr>
      <vt:lpstr>Chapter 3: Problem Statement and Methodology </vt:lpstr>
      <vt:lpstr>Chapters 4-6: Contributions and Evaluations</vt:lpstr>
      <vt:lpstr>PowerPoint Presentation</vt:lpstr>
      <vt:lpstr>Final Chapter: Conclusion</vt:lpstr>
      <vt:lpstr>Code of practice for research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Salayma, Marwa</cp:lastModifiedBy>
  <cp:revision>39</cp:revision>
  <cp:lastPrinted>2015-10-14T10:39:35Z</cp:lastPrinted>
  <dcterms:created xsi:type="dcterms:W3CDTF">2014-09-21T06:15:54Z</dcterms:created>
  <dcterms:modified xsi:type="dcterms:W3CDTF">2015-10-22T13:43:13Z</dcterms:modified>
</cp:coreProperties>
</file>