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5" r:id="rId9"/>
    <p:sldId id="266" r:id="rId10"/>
    <p:sldId id="267" r:id="rId11"/>
    <p:sldId id="268" r:id="rId12"/>
    <p:sldId id="273" r:id="rId13"/>
    <p:sldId id="270" r:id="rId14"/>
    <p:sldId id="272"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23-08-2018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23-08-2018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23-08-2018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23-08-2018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23-08-2018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23-08-2018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23-08-2018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23-08-2018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23-08-2018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23-08-2018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23-08-2018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23-08-2018</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515C1-C209-4FF5-8DE5-CCAAC5EFB8F3}"/>
              </a:ext>
            </a:extLst>
          </p:cNvPr>
          <p:cNvSpPr>
            <a:spLocks noGrp="1"/>
          </p:cNvSpPr>
          <p:nvPr>
            <p:ph type="ctrTitle"/>
          </p:nvPr>
        </p:nvSpPr>
        <p:spPr/>
        <p:txBody>
          <a:bodyPr>
            <a:normAutofit fontScale="90000"/>
          </a:bodyPr>
          <a:lstStyle/>
          <a:p>
            <a:r>
              <a:rPr lang="en-GB" dirty="0"/>
              <a:t>Analytics and Watson Experience </a:t>
            </a:r>
            <a:r>
              <a:rPr lang="en-GB" dirty="0" err="1"/>
              <a:t>Center</a:t>
            </a:r>
            <a:r>
              <a:rPr lang="en-GB" dirty="0"/>
              <a:t> of Competency- Churn prediction</a:t>
            </a:r>
            <a:endParaRPr lang="en-US" dirty="0"/>
          </a:p>
        </p:txBody>
      </p:sp>
      <p:sp>
        <p:nvSpPr>
          <p:cNvPr id="3" name="Subtitle 2">
            <a:extLst>
              <a:ext uri="{FF2B5EF4-FFF2-40B4-BE49-F238E27FC236}">
                <a16:creationId xmlns:a16="http://schemas.microsoft.com/office/drawing/2014/main" id="{EE2ACD7A-E3ED-4481-9F0A-58FB468AAAEB}"/>
              </a:ext>
            </a:extLst>
          </p:cNvPr>
          <p:cNvSpPr>
            <a:spLocks noGrp="1"/>
          </p:cNvSpPr>
          <p:nvPr>
            <p:ph type="subTitle" idx="1"/>
          </p:nvPr>
        </p:nvSpPr>
        <p:spPr/>
        <p:txBody>
          <a:bodyPr/>
          <a:lstStyle/>
          <a:p>
            <a:r>
              <a:rPr lang="en-US" dirty="0"/>
              <a:t>By Marwa Talaat</a:t>
            </a:r>
          </a:p>
        </p:txBody>
      </p:sp>
    </p:spTree>
    <p:extLst>
      <p:ext uri="{BB962C8B-B14F-4D97-AF65-F5344CB8AC3E}">
        <p14:creationId xmlns:p14="http://schemas.microsoft.com/office/powerpoint/2010/main" val="1597361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B170D0-0D47-4543-9DBA-4A42296B5BE7}"/>
              </a:ext>
            </a:extLst>
          </p:cNvPr>
          <p:cNvSpPr>
            <a:spLocks noGrp="1"/>
          </p:cNvSpPr>
          <p:nvPr>
            <p:ph type="title"/>
          </p:nvPr>
        </p:nvSpPr>
        <p:spPr>
          <a:xfrm>
            <a:off x="1024129" y="585216"/>
            <a:ext cx="3779085" cy="1499616"/>
          </a:xfrm>
        </p:spPr>
        <p:txBody>
          <a:bodyPr vert="horz" lIns="91440" tIns="45720" rIns="91440" bIns="45720" rtlCol="0" anchor="ctr">
            <a:normAutofit/>
          </a:bodyPr>
          <a:lstStyle/>
          <a:p>
            <a:r>
              <a:rPr lang="en-US">
                <a:solidFill>
                  <a:srgbClr val="FFFFFF"/>
                </a:solidFill>
              </a:rPr>
              <a:t>prediction- Decision Tree</a:t>
            </a:r>
          </a:p>
        </p:txBody>
      </p:sp>
      <p:cxnSp>
        <p:nvCxnSpPr>
          <p:cNvPr id="14" name="Straight Connector 13">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8002060-B178-4300-92CD-91271A26B789}"/>
              </a:ext>
            </a:extLst>
          </p:cNvPr>
          <p:cNvSpPr>
            <a:spLocks noGrp="1"/>
          </p:cNvSpPr>
          <p:nvPr>
            <p:ph sz="half" idx="1"/>
          </p:nvPr>
        </p:nvSpPr>
        <p:spPr>
          <a:xfrm>
            <a:off x="1024129" y="2286000"/>
            <a:ext cx="3791711" cy="3931920"/>
          </a:xfrm>
        </p:spPr>
        <p:txBody>
          <a:bodyPr vert="horz" lIns="45720" tIns="45720" rIns="45720" bIns="45720" rtlCol="0">
            <a:normAutofit/>
          </a:bodyPr>
          <a:lstStyle/>
          <a:p>
            <a:r>
              <a:rPr lang="en-US" dirty="0">
                <a:solidFill>
                  <a:srgbClr val="FFFFFF"/>
                </a:solidFill>
              </a:rPr>
              <a:t>On the training set we will perform decision tree.</a:t>
            </a:r>
          </a:p>
          <a:p>
            <a:r>
              <a:rPr lang="en-US" dirty="0">
                <a:solidFill>
                  <a:srgbClr val="FFFFFF"/>
                </a:solidFill>
              </a:rPr>
              <a:t>The accuracy level is 84.43% for logistic regression.</a:t>
            </a:r>
          </a:p>
          <a:p>
            <a:r>
              <a:rPr lang="en-US" dirty="0">
                <a:solidFill>
                  <a:srgbClr val="FFFFFF"/>
                </a:solidFill>
              </a:rPr>
              <a:t>The following figure shows the most important features.</a:t>
            </a:r>
          </a:p>
          <a:p>
            <a:r>
              <a:rPr lang="en-US" dirty="0">
                <a:solidFill>
                  <a:srgbClr val="FFFFFF"/>
                </a:solidFill>
              </a:rPr>
              <a:t>The most important features are tenure, </a:t>
            </a:r>
            <a:r>
              <a:rPr lang="en-US" dirty="0" err="1">
                <a:solidFill>
                  <a:srgbClr val="FFFFFF"/>
                </a:solidFill>
              </a:rPr>
              <a:t>callid</a:t>
            </a:r>
            <a:r>
              <a:rPr lang="en-US" dirty="0">
                <a:solidFill>
                  <a:srgbClr val="FFFFFF"/>
                </a:solidFill>
              </a:rPr>
              <a:t>, </a:t>
            </a:r>
            <a:r>
              <a:rPr lang="en-US" dirty="0" err="1">
                <a:solidFill>
                  <a:srgbClr val="FFFFFF"/>
                </a:solidFill>
              </a:rPr>
              <a:t>callcard</a:t>
            </a:r>
            <a:r>
              <a:rPr lang="en-US" dirty="0">
                <a:solidFill>
                  <a:srgbClr val="FFFFFF"/>
                </a:solidFill>
              </a:rPr>
              <a:t> and internet.</a:t>
            </a:r>
          </a:p>
          <a:p>
            <a:endParaRPr lang="en-US" dirty="0">
              <a:solidFill>
                <a:srgbClr val="FFFFFF"/>
              </a:solidFill>
            </a:endParaRPr>
          </a:p>
        </p:txBody>
      </p:sp>
      <p:pic>
        <p:nvPicPr>
          <p:cNvPr id="5" name="Content Placeholder 4" descr="A screenshot of a social media post&#10;&#10;Description generated with very high confidence">
            <a:extLst>
              <a:ext uri="{FF2B5EF4-FFF2-40B4-BE49-F238E27FC236}">
                <a16:creationId xmlns:a16="http://schemas.microsoft.com/office/drawing/2014/main" id="{4AF62F78-31C3-487C-A679-81D4D0CD3429}"/>
              </a:ext>
            </a:extLst>
          </p:cNvPr>
          <p:cNvPicPr>
            <a:picLocks noGrp="1" noChangeAspect="1"/>
          </p:cNvPicPr>
          <p:nvPr>
            <p:ph sz="half" idx="2"/>
          </p:nvPr>
        </p:nvPicPr>
        <p:blipFill>
          <a:blip r:embed="rId2"/>
          <a:stretch>
            <a:fillRect/>
          </a:stretch>
        </p:blipFill>
        <p:spPr>
          <a:xfrm>
            <a:off x="6096000" y="2119579"/>
            <a:ext cx="5455921" cy="2618841"/>
          </a:xfrm>
          <a:prstGeom prst="rect">
            <a:avLst/>
          </a:prstGeom>
        </p:spPr>
      </p:pic>
    </p:spTree>
    <p:extLst>
      <p:ext uri="{BB962C8B-B14F-4D97-AF65-F5344CB8AC3E}">
        <p14:creationId xmlns:p14="http://schemas.microsoft.com/office/powerpoint/2010/main" val="215758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8B789-EE81-49A2-8DDF-960DA6604440}"/>
              </a:ext>
            </a:extLst>
          </p:cNvPr>
          <p:cNvSpPr>
            <a:spLocks noGrp="1"/>
          </p:cNvSpPr>
          <p:nvPr>
            <p:ph type="title"/>
          </p:nvPr>
        </p:nvSpPr>
        <p:spPr/>
        <p:txBody>
          <a:bodyPr/>
          <a:lstStyle/>
          <a:p>
            <a:r>
              <a:rPr lang="en-US" dirty="0"/>
              <a:t>Prediction-SVM </a:t>
            </a:r>
          </a:p>
        </p:txBody>
      </p:sp>
      <p:sp>
        <p:nvSpPr>
          <p:cNvPr id="3" name="Content Placeholder 2">
            <a:extLst>
              <a:ext uri="{FF2B5EF4-FFF2-40B4-BE49-F238E27FC236}">
                <a16:creationId xmlns:a16="http://schemas.microsoft.com/office/drawing/2014/main" id="{071773D8-0405-4B32-B795-17AB511254B8}"/>
              </a:ext>
            </a:extLst>
          </p:cNvPr>
          <p:cNvSpPr>
            <a:spLocks noGrp="1"/>
          </p:cNvSpPr>
          <p:nvPr>
            <p:ph idx="1"/>
          </p:nvPr>
        </p:nvSpPr>
        <p:spPr/>
        <p:txBody>
          <a:bodyPr/>
          <a:lstStyle/>
          <a:p>
            <a:pPr>
              <a:buFont typeface="Arial" panose="020B0604020202020204" pitchFamily="34" charset="0"/>
              <a:buChar char="•"/>
            </a:pPr>
            <a:r>
              <a:rPr lang="en-GB" dirty="0"/>
              <a:t>On the training set we will perform SVM.</a:t>
            </a:r>
          </a:p>
          <a:p>
            <a:pPr>
              <a:buFont typeface="Arial" panose="020B0604020202020204" pitchFamily="34" charset="0"/>
              <a:buChar char="•"/>
            </a:pPr>
            <a:r>
              <a:rPr lang="en-GB" dirty="0"/>
              <a:t>The accuracy level is 89% for SVM.</a:t>
            </a:r>
          </a:p>
          <a:p>
            <a:pPr>
              <a:buFont typeface="Arial" panose="020B0604020202020204" pitchFamily="34" charset="0"/>
              <a:buChar char="•"/>
            </a:pPr>
            <a:r>
              <a:rPr lang="en-US" dirty="0"/>
              <a:t>Since SVM model has the highest accuracy level. We will perform evaluation on SVM.</a:t>
            </a:r>
          </a:p>
        </p:txBody>
      </p:sp>
    </p:spTree>
    <p:extLst>
      <p:ext uri="{BB962C8B-B14F-4D97-AF65-F5344CB8AC3E}">
        <p14:creationId xmlns:p14="http://schemas.microsoft.com/office/powerpoint/2010/main" val="3786243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7778-0416-4DDE-9666-25EFF3AFAE4E}"/>
              </a:ext>
            </a:extLst>
          </p:cNvPr>
          <p:cNvSpPr>
            <a:spLocks noGrp="1"/>
          </p:cNvSpPr>
          <p:nvPr>
            <p:ph type="title"/>
          </p:nvPr>
        </p:nvSpPr>
        <p:spPr/>
        <p:txBody>
          <a:bodyPr/>
          <a:lstStyle/>
          <a:p>
            <a:r>
              <a:rPr lang="en-US" dirty="0"/>
              <a:t>Prediction-SVM </a:t>
            </a:r>
          </a:p>
        </p:txBody>
      </p:sp>
      <p:sp>
        <p:nvSpPr>
          <p:cNvPr id="3" name="Content Placeholder 2">
            <a:extLst>
              <a:ext uri="{FF2B5EF4-FFF2-40B4-BE49-F238E27FC236}">
                <a16:creationId xmlns:a16="http://schemas.microsoft.com/office/drawing/2014/main" id="{F97AA375-2FF0-432F-BFB3-664B4AECEB6F}"/>
              </a:ext>
            </a:extLst>
          </p:cNvPr>
          <p:cNvSpPr>
            <a:spLocks noGrp="1"/>
          </p:cNvSpPr>
          <p:nvPr>
            <p:ph idx="1"/>
          </p:nvPr>
        </p:nvSpPr>
        <p:spPr/>
        <p:txBody>
          <a:bodyPr/>
          <a:lstStyle/>
          <a:p>
            <a:pPr>
              <a:buFont typeface="Arial" panose="020B0604020202020204" pitchFamily="34" charset="0"/>
              <a:buChar char="•"/>
            </a:pPr>
            <a:r>
              <a:rPr lang="en-US" dirty="0"/>
              <a:t>With analysis node in SPSS modeler. We can get model performance from AUC.</a:t>
            </a:r>
          </a:p>
          <a:p>
            <a:pPr>
              <a:buFont typeface="Arial" panose="020B0604020202020204" pitchFamily="34" charset="0"/>
              <a:buChar char="•"/>
            </a:pPr>
            <a:r>
              <a:rPr lang="en-GB" dirty="0"/>
              <a:t>AUC tells how much model is capable of distinguishing between classes.</a:t>
            </a:r>
          </a:p>
          <a:p>
            <a:pPr>
              <a:buFont typeface="Arial" panose="020B0604020202020204" pitchFamily="34" charset="0"/>
              <a:buChar char="•"/>
            </a:pPr>
            <a:r>
              <a:rPr lang="en-GB" dirty="0"/>
              <a:t>An excellent model has AUC near to the 1 which means it has good measure of separability.</a:t>
            </a:r>
          </a:p>
          <a:p>
            <a:pPr>
              <a:buFont typeface="Arial" panose="020B0604020202020204" pitchFamily="34" charset="0"/>
              <a:buChar char="•"/>
            </a:pPr>
            <a:r>
              <a:rPr lang="en-GB" dirty="0"/>
              <a:t>In training set SVM’s AUC score is 0.937</a:t>
            </a:r>
          </a:p>
          <a:p>
            <a:pPr>
              <a:buFont typeface="Arial" panose="020B0604020202020204" pitchFamily="34" charset="0"/>
              <a:buChar char="•"/>
            </a:pPr>
            <a:r>
              <a:rPr lang="en-GB" dirty="0"/>
              <a:t>In testing set SVM’s AUC score is 0.956</a:t>
            </a:r>
          </a:p>
          <a:p>
            <a:pPr>
              <a:buFont typeface="Arial" panose="020B0604020202020204" pitchFamily="34" charset="0"/>
              <a:buChar char="•"/>
            </a:pPr>
            <a:r>
              <a:rPr lang="en-GB" dirty="0"/>
              <a:t>Therefore SVM is useful model to predict customer churn.</a:t>
            </a:r>
          </a:p>
          <a:p>
            <a:pPr>
              <a:buFont typeface="Arial" panose="020B0604020202020204" pitchFamily="34" charset="0"/>
              <a:buChar char="•"/>
            </a:pPr>
            <a:endParaRPr lang="en-GB"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1205403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9E6DDA-DD0B-419A-9239-5332713E8C08}"/>
              </a:ext>
            </a:extLst>
          </p:cNvPr>
          <p:cNvSpPr>
            <a:spLocks noGrp="1"/>
          </p:cNvSpPr>
          <p:nvPr>
            <p:ph type="title"/>
          </p:nvPr>
        </p:nvSpPr>
        <p:spPr>
          <a:xfrm>
            <a:off x="1024129" y="585216"/>
            <a:ext cx="3779085" cy="1499616"/>
          </a:xfrm>
        </p:spPr>
        <p:txBody>
          <a:bodyPr vert="horz" lIns="91440" tIns="45720" rIns="91440" bIns="45720" rtlCol="0" anchor="ctr">
            <a:normAutofit/>
          </a:bodyPr>
          <a:lstStyle/>
          <a:p>
            <a:r>
              <a:rPr lang="en-US" dirty="0">
                <a:solidFill>
                  <a:srgbClr val="FFFFFF"/>
                </a:solidFill>
              </a:rPr>
              <a:t>Customer clustering</a:t>
            </a:r>
          </a:p>
        </p:txBody>
      </p:sp>
      <p:cxnSp>
        <p:nvCxnSpPr>
          <p:cNvPr id="14" name="Straight Connector 13">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0890ABE-0371-4F84-A955-9E68593FC6A1}"/>
              </a:ext>
            </a:extLst>
          </p:cNvPr>
          <p:cNvSpPr>
            <a:spLocks noGrp="1"/>
          </p:cNvSpPr>
          <p:nvPr>
            <p:ph sz="half" idx="1"/>
          </p:nvPr>
        </p:nvSpPr>
        <p:spPr>
          <a:xfrm>
            <a:off x="1024129" y="2286000"/>
            <a:ext cx="3791711" cy="3931920"/>
          </a:xfrm>
        </p:spPr>
        <p:txBody>
          <a:bodyPr vert="horz" lIns="45720" tIns="45720" rIns="45720" bIns="45720" rtlCol="0">
            <a:normAutofit/>
          </a:bodyPr>
          <a:lstStyle/>
          <a:p>
            <a:pPr>
              <a:buFont typeface="Arial" panose="020B0604020202020204" pitchFamily="34" charset="0"/>
              <a:buChar char="•"/>
            </a:pPr>
            <a:r>
              <a:rPr lang="en-US">
                <a:solidFill>
                  <a:srgbClr val="FFFFFF"/>
                </a:solidFill>
              </a:rPr>
              <a:t>We will be cluster customers according to how they use offering services. They will be divided into 5 clusters.</a:t>
            </a:r>
          </a:p>
          <a:p>
            <a:pPr>
              <a:buFont typeface="Arial" panose="020B0604020202020204" pitchFamily="34" charset="0"/>
              <a:buChar char="•"/>
            </a:pPr>
            <a:r>
              <a:rPr lang="en-US">
                <a:solidFill>
                  <a:srgbClr val="FFFFFF"/>
                </a:solidFill>
              </a:rPr>
              <a:t>We will use k-means clustering algorithms.</a:t>
            </a:r>
          </a:p>
          <a:p>
            <a:pPr>
              <a:buFont typeface="Arial" panose="020B0604020202020204" pitchFamily="34" charset="0"/>
              <a:buChar char="•"/>
            </a:pPr>
            <a:r>
              <a:rPr lang="en-US">
                <a:solidFill>
                  <a:srgbClr val="FFFFFF"/>
                </a:solidFill>
              </a:rPr>
              <a:t>According k-means the most important predictor as shown in following figure.</a:t>
            </a:r>
          </a:p>
        </p:txBody>
      </p:sp>
      <p:pic>
        <p:nvPicPr>
          <p:cNvPr id="5" name="Content Placeholder 4">
            <a:extLst>
              <a:ext uri="{FF2B5EF4-FFF2-40B4-BE49-F238E27FC236}">
                <a16:creationId xmlns:a16="http://schemas.microsoft.com/office/drawing/2014/main" id="{EB42C38A-4376-405F-99D8-4AA854C9BB12}"/>
              </a:ext>
            </a:extLst>
          </p:cNvPr>
          <p:cNvPicPr>
            <a:picLocks noGrp="1" noChangeAspect="1"/>
          </p:cNvPicPr>
          <p:nvPr>
            <p:ph sz="half" idx="2"/>
          </p:nvPr>
        </p:nvPicPr>
        <p:blipFill>
          <a:blip r:embed="rId2"/>
          <a:stretch>
            <a:fillRect/>
          </a:stretch>
        </p:blipFill>
        <p:spPr>
          <a:xfrm>
            <a:off x="6096000" y="1120726"/>
            <a:ext cx="5455921" cy="4616548"/>
          </a:xfrm>
          <a:prstGeom prst="rect">
            <a:avLst/>
          </a:prstGeom>
        </p:spPr>
      </p:pic>
    </p:spTree>
    <p:extLst>
      <p:ext uri="{BB962C8B-B14F-4D97-AF65-F5344CB8AC3E}">
        <p14:creationId xmlns:p14="http://schemas.microsoft.com/office/powerpoint/2010/main" val="980151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5584A3-467B-4D42-BF0D-78DD22CBB281}"/>
              </a:ext>
            </a:extLst>
          </p:cNvPr>
          <p:cNvSpPr>
            <a:spLocks noGrp="1"/>
          </p:cNvSpPr>
          <p:nvPr>
            <p:ph type="title"/>
          </p:nvPr>
        </p:nvSpPr>
        <p:spPr>
          <a:xfrm>
            <a:off x="310039" y="640080"/>
            <a:ext cx="3429855" cy="5613236"/>
          </a:xfrm>
        </p:spPr>
        <p:txBody>
          <a:bodyPr vert="horz" lIns="91440" tIns="45720" rIns="91440" bIns="45720" rtlCol="0" anchor="ctr">
            <a:normAutofit/>
          </a:bodyPr>
          <a:lstStyle/>
          <a:p>
            <a:r>
              <a:rPr lang="en-US" dirty="0">
                <a:solidFill>
                  <a:srgbClr val="FFFFFF"/>
                </a:solidFill>
              </a:rPr>
              <a:t>Customer clustering</a:t>
            </a:r>
          </a:p>
        </p:txBody>
      </p:sp>
      <p:sp>
        <p:nvSpPr>
          <p:cNvPr id="3" name="Content Placeholder 2">
            <a:extLst>
              <a:ext uri="{FF2B5EF4-FFF2-40B4-BE49-F238E27FC236}">
                <a16:creationId xmlns:a16="http://schemas.microsoft.com/office/drawing/2014/main" id="{EAD35CAD-B20A-436D-8BAA-99265BD4EAF2}"/>
              </a:ext>
            </a:extLst>
          </p:cNvPr>
          <p:cNvSpPr>
            <a:spLocks noGrp="1"/>
          </p:cNvSpPr>
          <p:nvPr>
            <p:ph sz="half" idx="1"/>
          </p:nvPr>
        </p:nvSpPr>
        <p:spPr>
          <a:xfrm>
            <a:off x="4699818" y="640080"/>
            <a:ext cx="7172138" cy="3745107"/>
          </a:xfrm>
        </p:spPr>
        <p:txBody>
          <a:bodyPr vert="horz" lIns="45720" tIns="45720" rIns="45720" bIns="45720" rtlCol="0">
            <a:normAutofit/>
          </a:bodyPr>
          <a:lstStyle/>
          <a:p>
            <a:pPr>
              <a:buFont typeface="Arial" panose="020B0604020202020204" pitchFamily="34" charset="0"/>
              <a:buChar char="•"/>
            </a:pPr>
            <a:r>
              <a:rPr lang="en-US" dirty="0"/>
              <a:t>Cluster-3: the younger age has small income, tends to subscribe in low cost services. They have low tenure rate </a:t>
            </a:r>
          </a:p>
          <a:p>
            <a:pPr>
              <a:buFont typeface="Arial" panose="020B0604020202020204" pitchFamily="34" charset="0"/>
              <a:buChar char="•"/>
            </a:pPr>
            <a:r>
              <a:rPr lang="en-US" dirty="0"/>
              <a:t>Cluster-5: the oldest age has large income, tends to subscribe in high cost services. They have large tenure rate</a:t>
            </a:r>
          </a:p>
          <a:p>
            <a:pPr>
              <a:buFont typeface="Arial" panose="020B0604020202020204" pitchFamily="34" charset="0"/>
              <a:buChar char="•"/>
            </a:pPr>
            <a:r>
              <a:rPr lang="en-US" dirty="0"/>
              <a:t>Cluster-1: the middle age has middle income, tends to subscribe in middle cost services. They have average tenure rate.</a:t>
            </a:r>
          </a:p>
        </p:txBody>
      </p:sp>
      <p:pic>
        <p:nvPicPr>
          <p:cNvPr id="5" name="Content Placeholder 4">
            <a:extLst>
              <a:ext uri="{FF2B5EF4-FFF2-40B4-BE49-F238E27FC236}">
                <a16:creationId xmlns:a16="http://schemas.microsoft.com/office/drawing/2014/main" id="{8146D8B7-1E7C-483D-93C8-256E910A107B}"/>
              </a:ext>
            </a:extLst>
          </p:cNvPr>
          <p:cNvPicPr>
            <a:picLocks noGrp="1" noChangeAspect="1"/>
          </p:cNvPicPr>
          <p:nvPr>
            <p:ph sz="half" idx="2"/>
          </p:nvPr>
        </p:nvPicPr>
        <p:blipFill>
          <a:blip r:embed="rId2"/>
          <a:stretch>
            <a:fillRect/>
          </a:stretch>
        </p:blipFill>
        <p:spPr>
          <a:xfrm>
            <a:off x="4707827" y="4984135"/>
            <a:ext cx="7164131" cy="1127298"/>
          </a:xfrm>
          <a:prstGeom prst="rect">
            <a:avLst/>
          </a:prstGeom>
        </p:spPr>
      </p:pic>
    </p:spTree>
    <p:extLst>
      <p:ext uri="{BB962C8B-B14F-4D97-AF65-F5344CB8AC3E}">
        <p14:creationId xmlns:p14="http://schemas.microsoft.com/office/powerpoint/2010/main" val="1156179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06E61-CF49-4B12-B4DF-259597D77B09}"/>
              </a:ext>
            </a:extLst>
          </p:cNvPr>
          <p:cNvSpPr>
            <a:spLocks noGrp="1"/>
          </p:cNvSpPr>
          <p:nvPr>
            <p:ph type="title"/>
          </p:nvPr>
        </p:nvSpPr>
        <p:spPr/>
        <p:txBody>
          <a:bodyPr/>
          <a:lstStyle/>
          <a:p>
            <a:r>
              <a:rPr lang="en-US" dirty="0"/>
              <a:t>Suggestion to reduce churn rate</a:t>
            </a:r>
          </a:p>
        </p:txBody>
      </p:sp>
      <p:sp>
        <p:nvSpPr>
          <p:cNvPr id="3" name="Content Placeholder 2">
            <a:extLst>
              <a:ext uri="{FF2B5EF4-FFF2-40B4-BE49-F238E27FC236}">
                <a16:creationId xmlns:a16="http://schemas.microsoft.com/office/drawing/2014/main" id="{7B05974F-55BF-4D96-974A-1C440463DB79}"/>
              </a:ext>
            </a:extLst>
          </p:cNvPr>
          <p:cNvSpPr>
            <a:spLocks noGrp="1"/>
          </p:cNvSpPr>
          <p:nvPr>
            <p:ph idx="1"/>
          </p:nvPr>
        </p:nvSpPr>
        <p:spPr/>
        <p:txBody>
          <a:bodyPr/>
          <a:lstStyle/>
          <a:p>
            <a:pPr>
              <a:buFont typeface="Arial" panose="020B0604020202020204" pitchFamily="34" charset="0"/>
              <a:buChar char="•"/>
            </a:pPr>
            <a:r>
              <a:rPr lang="en-US" dirty="0"/>
              <a:t>Since internet, confer, pager, equip and voice are most important predictors which drives customer churn. We suggest to improve business:</a:t>
            </a:r>
          </a:p>
          <a:p>
            <a:pPr lvl="1">
              <a:buFont typeface="Courier New" panose="02070309020205020404" pitchFamily="49" charset="0"/>
              <a:buChar char="o"/>
            </a:pPr>
            <a:r>
              <a:rPr lang="en-US" dirty="0"/>
              <a:t>Cluster-3:  since they are younger age they may interest in internet packages, so we can offer them some affordable packages. By performing simple query we found out that half of user under age 26 use internet and they churn to another operator, so we have to interduce offers to target this cluster.</a:t>
            </a:r>
          </a:p>
          <a:p>
            <a:pPr lvl="1">
              <a:buFont typeface="Courier New" panose="02070309020205020404" pitchFamily="49" charset="0"/>
              <a:buChar char="o"/>
            </a:pPr>
            <a:r>
              <a:rPr lang="en-US" dirty="0"/>
              <a:t> Cluster-5: the oldest age group and they have large income tends to buy large packages which include conference calls to service their business as well as equip for </a:t>
            </a:r>
            <a:r>
              <a:rPr lang="en-US"/>
              <a:t>his employees. </a:t>
            </a:r>
            <a:r>
              <a:rPr lang="en-US" dirty="0"/>
              <a:t>as we found by operating query on this age range who employ more than 1. we found out more than 450 out of 1000 customers would benefit from this type of offers.</a:t>
            </a:r>
          </a:p>
          <a:p>
            <a:pPr lvl="1">
              <a:buFont typeface="Courier New" panose="02070309020205020404" pitchFamily="49" charset="0"/>
              <a:buChar char="o"/>
            </a:pPr>
            <a:r>
              <a:rPr lang="en-US" dirty="0"/>
              <a:t>Cluster-1: Most of working class from middle age so they may need packages to service their work from internet and voice.</a:t>
            </a:r>
          </a:p>
        </p:txBody>
      </p:sp>
    </p:spTree>
    <p:extLst>
      <p:ext uri="{BB962C8B-B14F-4D97-AF65-F5344CB8AC3E}">
        <p14:creationId xmlns:p14="http://schemas.microsoft.com/office/powerpoint/2010/main" val="2730942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AD402-E148-4686-ADF9-4D1D94BCC894}"/>
              </a:ext>
            </a:extLst>
          </p:cNvPr>
          <p:cNvSpPr>
            <a:spLocks noGrp="1"/>
          </p:cNvSpPr>
          <p:nvPr>
            <p:ph type="title"/>
          </p:nvPr>
        </p:nvSpPr>
        <p:spPr/>
        <p:txBody>
          <a:bodyPr/>
          <a:lstStyle/>
          <a:p>
            <a:r>
              <a:rPr lang="en-US" dirty="0"/>
              <a:t>Agenda </a:t>
            </a:r>
          </a:p>
        </p:txBody>
      </p:sp>
      <p:sp>
        <p:nvSpPr>
          <p:cNvPr id="3" name="Content Placeholder 2">
            <a:extLst>
              <a:ext uri="{FF2B5EF4-FFF2-40B4-BE49-F238E27FC236}">
                <a16:creationId xmlns:a16="http://schemas.microsoft.com/office/drawing/2014/main" id="{7107E4DF-A66B-4D2A-AC2F-217283679097}"/>
              </a:ext>
            </a:extLst>
          </p:cNvPr>
          <p:cNvSpPr>
            <a:spLocks noGrp="1"/>
          </p:cNvSpPr>
          <p:nvPr>
            <p:ph idx="1"/>
          </p:nvPr>
        </p:nvSpPr>
        <p:spPr/>
        <p:txBody>
          <a:bodyPr>
            <a:normAutofit lnSpcReduction="10000"/>
          </a:bodyPr>
          <a:lstStyle/>
          <a:p>
            <a:pPr algn="just">
              <a:buFont typeface="Arial" panose="020B0604020202020204" pitchFamily="34" charset="0"/>
              <a:buChar char="•"/>
            </a:pPr>
            <a:r>
              <a:rPr lang="en-US" dirty="0"/>
              <a:t>Introduction </a:t>
            </a:r>
          </a:p>
          <a:p>
            <a:pPr lvl="1" algn="just">
              <a:buFont typeface="Courier New" panose="02070309020205020404" pitchFamily="49" charset="0"/>
              <a:buChar char="o"/>
            </a:pPr>
            <a:r>
              <a:rPr lang="en-US" dirty="0"/>
              <a:t> Business understanding </a:t>
            </a:r>
          </a:p>
          <a:p>
            <a:pPr algn="just">
              <a:buFont typeface="Arial" panose="020B0604020202020204" pitchFamily="34" charset="0"/>
              <a:buChar char="•"/>
            </a:pPr>
            <a:r>
              <a:rPr lang="en-US" dirty="0"/>
              <a:t>Preprocessing </a:t>
            </a:r>
          </a:p>
          <a:p>
            <a:pPr lvl="1" algn="just">
              <a:buFont typeface="Courier New" panose="02070309020205020404" pitchFamily="49" charset="0"/>
              <a:buChar char="o"/>
            </a:pPr>
            <a:r>
              <a:rPr lang="en-US" dirty="0"/>
              <a:t> Data understanding and exploration </a:t>
            </a:r>
          </a:p>
          <a:p>
            <a:pPr algn="just">
              <a:buFont typeface="Arial" panose="020B0604020202020204" pitchFamily="34" charset="0"/>
              <a:buChar char="•"/>
            </a:pPr>
            <a:r>
              <a:rPr lang="en-US" dirty="0"/>
              <a:t>Prediction </a:t>
            </a:r>
          </a:p>
          <a:p>
            <a:pPr lvl="1" algn="just">
              <a:buFont typeface="Courier New" panose="02070309020205020404" pitchFamily="49" charset="0"/>
              <a:buChar char="o"/>
            </a:pPr>
            <a:r>
              <a:rPr lang="en-US" dirty="0"/>
              <a:t>Choosing prediction model</a:t>
            </a:r>
          </a:p>
          <a:p>
            <a:pPr algn="just">
              <a:buFont typeface="Arial" panose="020B0604020202020204" pitchFamily="34" charset="0"/>
              <a:buChar char="•"/>
            </a:pPr>
            <a:r>
              <a:rPr lang="en-US" dirty="0"/>
              <a:t>Evaluation</a:t>
            </a:r>
          </a:p>
          <a:p>
            <a:pPr algn="just">
              <a:buFont typeface="Arial" panose="020B0604020202020204" pitchFamily="34" charset="0"/>
              <a:buChar char="•"/>
            </a:pPr>
            <a:r>
              <a:rPr lang="en-US" dirty="0"/>
              <a:t>Addressed Question  </a:t>
            </a:r>
          </a:p>
          <a:p>
            <a:pPr marL="516636" lvl="1" indent="-342900" algn="just">
              <a:spcBef>
                <a:spcPts val="0"/>
              </a:spcBef>
              <a:spcAft>
                <a:spcPts val="0"/>
              </a:spcAft>
              <a:buFont typeface="+mj-lt"/>
              <a:buAutoNum type="arabicParenR"/>
            </a:pPr>
            <a:r>
              <a:rPr lang="en-US" sz="2000" dirty="0">
                <a:latin typeface="Calibri" panose="020F0502020204030204" pitchFamily="34" charset="0"/>
                <a:ea typeface="Calibri" panose="020F0502020204030204" pitchFamily="34" charset="0"/>
                <a:cs typeface="Times New Roman" panose="02020603050405020304" pitchFamily="18" charset="0"/>
              </a:rPr>
              <a:t>What are the most important drivers of customer churn?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516636" lvl="1" indent="-342900" algn="just">
              <a:spcBef>
                <a:spcPts val="0"/>
              </a:spcBef>
              <a:spcAft>
                <a:spcPts val="0"/>
              </a:spcAft>
              <a:buFont typeface="+mj-lt"/>
              <a:buAutoNum type="arabicParenR"/>
            </a:pPr>
            <a:r>
              <a:rPr lang="en-US" sz="2000" dirty="0">
                <a:latin typeface="Calibri" panose="020F0502020204030204" pitchFamily="34" charset="0"/>
                <a:ea typeface="Calibri" panose="020F0502020204030204" pitchFamily="34" charset="0"/>
                <a:cs typeface="Times New Roman" panose="02020603050405020304" pitchFamily="18" charset="0"/>
              </a:rPr>
              <a:t>What are 2-3 recommendations for how WW can use this information to reduce customer churn in the future?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2625487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AB26F-CDB2-4AE8-B1E1-4B1F6EE0EB1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6AE3071-D493-4A67-B6A3-8256085F9B1A}"/>
              </a:ext>
            </a:extLst>
          </p:cNvPr>
          <p:cNvSpPr>
            <a:spLocks noGrp="1"/>
          </p:cNvSpPr>
          <p:nvPr>
            <p:ph idx="1"/>
          </p:nvPr>
        </p:nvSpPr>
        <p:spPr/>
        <p:txBody>
          <a:bodyPr>
            <a:normAutofit/>
          </a:bodyPr>
          <a:lstStyle/>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Large number of customers = high profits.</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Gain new customer.</a:t>
            </a:r>
          </a:p>
          <a:p>
            <a:pPr lvl="1" algn="just">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High cost and nearly impossible.</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Reduce churn in existing customer</a:t>
            </a:r>
          </a:p>
          <a:p>
            <a:pPr lvl="1" algn="just">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 lower cost and building loyalty benefits.</a:t>
            </a:r>
          </a:p>
          <a:p>
            <a:pPr marL="0" indent="0" algn="just">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6593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F1FBE-D3B6-4F29-975E-59212AC6B8B4}"/>
              </a:ext>
            </a:extLst>
          </p:cNvPr>
          <p:cNvSpPr>
            <a:spLocks noGrp="1"/>
          </p:cNvSpPr>
          <p:nvPr>
            <p:ph type="title"/>
          </p:nvPr>
        </p:nvSpPr>
        <p:spPr/>
        <p:txBody>
          <a:bodyPr/>
          <a:lstStyle/>
          <a:p>
            <a:r>
              <a:rPr lang="en-US" dirty="0"/>
              <a:t>introduction cont.</a:t>
            </a:r>
          </a:p>
        </p:txBody>
      </p:sp>
      <p:sp>
        <p:nvSpPr>
          <p:cNvPr id="3" name="Content Placeholder 2">
            <a:extLst>
              <a:ext uri="{FF2B5EF4-FFF2-40B4-BE49-F238E27FC236}">
                <a16:creationId xmlns:a16="http://schemas.microsoft.com/office/drawing/2014/main" id="{F09C6FA8-6FB1-4920-95F2-5D379F99C1B8}"/>
              </a:ext>
            </a:extLst>
          </p:cNvPr>
          <p:cNvSpPr>
            <a:spLocks noGrp="1"/>
          </p:cNvSpPr>
          <p:nvPr>
            <p:ph idx="1"/>
          </p:nvPr>
        </p:nvSpPr>
        <p:spPr/>
        <p:txBody>
          <a:bodyPr/>
          <a:lstStyle/>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Churn from company perspective:</a:t>
            </a:r>
          </a:p>
          <a:p>
            <a:pPr lvl="2" algn="just">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Reasons that makes customer decide to churn.</a:t>
            </a:r>
          </a:p>
          <a:p>
            <a:pPr lvl="2" algn="just">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Their required improvement.</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Churn form customer perspective:</a:t>
            </a:r>
          </a:p>
          <a:p>
            <a:pPr lvl="2" algn="just">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Figure out correlation between churn and customer details such as age, address or details related to how they use services such as if they use internet service or not.</a:t>
            </a:r>
          </a:p>
          <a:p>
            <a:pPr lvl="2" algn="just">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Identify high risk customers by building prediction model.</a:t>
            </a:r>
          </a:p>
          <a:p>
            <a:pPr lvl="2" algn="just">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Target campaign to high risk customers.</a:t>
            </a:r>
          </a:p>
          <a:p>
            <a:endParaRPr lang="en-US" dirty="0"/>
          </a:p>
        </p:txBody>
      </p:sp>
    </p:spTree>
    <p:extLst>
      <p:ext uri="{BB962C8B-B14F-4D97-AF65-F5344CB8AC3E}">
        <p14:creationId xmlns:p14="http://schemas.microsoft.com/office/powerpoint/2010/main" val="2156194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164F6-A6E1-4479-BF4C-CC45ED98008D}"/>
              </a:ext>
            </a:extLst>
          </p:cNvPr>
          <p:cNvSpPr>
            <a:spLocks noGrp="1"/>
          </p:cNvSpPr>
          <p:nvPr>
            <p:ph type="title"/>
          </p:nvPr>
        </p:nvSpPr>
        <p:spPr/>
        <p:txBody>
          <a:bodyPr/>
          <a:lstStyle/>
          <a:p>
            <a:r>
              <a:rPr lang="en-US" dirty="0"/>
              <a:t>Preprocessing – Data understanding </a:t>
            </a:r>
          </a:p>
        </p:txBody>
      </p:sp>
      <p:sp>
        <p:nvSpPr>
          <p:cNvPr id="3" name="Content Placeholder 2">
            <a:extLst>
              <a:ext uri="{FF2B5EF4-FFF2-40B4-BE49-F238E27FC236}">
                <a16:creationId xmlns:a16="http://schemas.microsoft.com/office/drawing/2014/main" id="{FBA4A092-2C82-4D51-A8D9-AD7C18055935}"/>
              </a:ext>
            </a:extLst>
          </p:cNvPr>
          <p:cNvSpPr>
            <a:spLocks noGrp="1"/>
          </p:cNvSpPr>
          <p:nvPr>
            <p:ph idx="1"/>
          </p:nvPr>
        </p:nvSpPr>
        <p:spPr/>
        <p:txBody>
          <a:bodyPr/>
          <a:lstStyle/>
          <a:p>
            <a:pPr>
              <a:buFont typeface="Arial" panose="020B0604020202020204" pitchFamily="34" charset="0"/>
              <a:buChar char="•"/>
            </a:pPr>
            <a:r>
              <a:rPr lang="en-US" dirty="0"/>
              <a:t>Data source consists of 1000 records and 22 variables.</a:t>
            </a:r>
          </a:p>
          <a:p>
            <a:pPr>
              <a:buFont typeface="Arial" panose="020B0604020202020204" pitchFamily="34" charset="0"/>
              <a:buChar char="•"/>
            </a:pPr>
            <a:r>
              <a:rPr lang="en-US" dirty="0"/>
              <a:t>It holds customers’ personal data such as age, region , and data about how they use the service such as voice and </a:t>
            </a:r>
            <a:r>
              <a:rPr lang="en-US" dirty="0" err="1"/>
              <a:t>ebill</a:t>
            </a:r>
            <a:r>
              <a:rPr lang="en-US" dirty="0"/>
              <a:t>.</a:t>
            </a:r>
          </a:p>
          <a:p>
            <a:pPr>
              <a:buFont typeface="Arial" panose="020B0604020202020204" pitchFamily="34" charset="0"/>
              <a:buChar char="•"/>
            </a:pPr>
            <a:r>
              <a:rPr lang="en-US" dirty="0"/>
              <a:t> Description of some columns in data source:-</a:t>
            </a:r>
          </a:p>
          <a:p>
            <a:pPr lvl="2">
              <a:buFont typeface="Courier New" panose="02070309020205020404" pitchFamily="49" charset="0"/>
              <a:buChar char="o"/>
            </a:pPr>
            <a:r>
              <a:rPr lang="en-US" dirty="0"/>
              <a:t>Ed </a:t>
            </a:r>
            <a:r>
              <a:rPr lang="en-US" dirty="0">
                <a:sym typeface="Wingdings" panose="05000000000000000000" pitchFamily="2" charset="2"/>
              </a:rPr>
              <a:t> education.</a:t>
            </a:r>
          </a:p>
          <a:p>
            <a:pPr lvl="2">
              <a:buFont typeface="Courier New" panose="02070309020205020404" pitchFamily="49" charset="0"/>
              <a:buChar char="o"/>
            </a:pPr>
            <a:r>
              <a:rPr lang="en-US" dirty="0">
                <a:sym typeface="Wingdings" panose="05000000000000000000" pitchFamily="2" charset="2"/>
              </a:rPr>
              <a:t>Pager  wireless device.</a:t>
            </a:r>
          </a:p>
          <a:p>
            <a:pPr lvl="2">
              <a:buFont typeface="Courier New" panose="02070309020205020404" pitchFamily="49" charset="0"/>
              <a:buChar char="o"/>
            </a:pPr>
            <a:r>
              <a:rPr lang="en-US" dirty="0">
                <a:sym typeface="Wingdings" panose="05000000000000000000" pitchFamily="2" charset="2"/>
              </a:rPr>
              <a:t>Tenure  number of month stayed.</a:t>
            </a:r>
          </a:p>
          <a:p>
            <a:pPr lvl="2">
              <a:buFont typeface="Courier New" panose="02070309020205020404" pitchFamily="49" charset="0"/>
              <a:buChar char="o"/>
            </a:pPr>
            <a:r>
              <a:rPr lang="en-US" dirty="0">
                <a:sym typeface="Wingdings" panose="05000000000000000000" pitchFamily="2" charset="2"/>
              </a:rPr>
              <a:t>Tollfree  free telephone number.</a:t>
            </a:r>
          </a:p>
          <a:p>
            <a:pPr>
              <a:buFont typeface="Arial" panose="020B0604020202020204" pitchFamily="34" charset="0"/>
              <a:buChar char="•"/>
            </a:pPr>
            <a:r>
              <a:rPr lang="en-US" dirty="0">
                <a:sym typeface="Wingdings" panose="05000000000000000000" pitchFamily="2" charset="2"/>
              </a:rPr>
              <a:t>There is no missing data.</a:t>
            </a:r>
          </a:p>
          <a:p>
            <a:pPr>
              <a:buFont typeface="Arial" panose="020B0604020202020204" pitchFamily="34" charset="0"/>
              <a:buChar char="•"/>
            </a:pPr>
            <a:r>
              <a:rPr lang="en-US" dirty="0">
                <a:sym typeface="Wingdings" panose="05000000000000000000" pitchFamily="2" charset="2"/>
              </a:rPr>
              <a:t>Most of columns’ data are flags (0/1)</a:t>
            </a:r>
          </a:p>
          <a:p>
            <a:pPr marL="310896" lvl="2" indent="0">
              <a:buNone/>
            </a:pPr>
            <a:endParaRPr lang="en-US" dirty="0">
              <a:sym typeface="Wingdings" panose="05000000000000000000" pitchFamily="2" charset="2"/>
            </a:endParaRPr>
          </a:p>
          <a:p>
            <a:pPr lvl="2">
              <a:buFont typeface="Courier New" panose="02070309020205020404" pitchFamily="49" charset="0"/>
              <a:buChar char="o"/>
            </a:pPr>
            <a:endParaRPr lang="en-US" dirty="0"/>
          </a:p>
        </p:txBody>
      </p:sp>
    </p:spTree>
    <p:extLst>
      <p:ext uri="{BB962C8B-B14F-4D97-AF65-F5344CB8AC3E}">
        <p14:creationId xmlns:p14="http://schemas.microsoft.com/office/powerpoint/2010/main" val="1714312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A8237-4EF4-4D4E-A1B5-EC3DA75B70A0}"/>
              </a:ext>
            </a:extLst>
          </p:cNvPr>
          <p:cNvSpPr>
            <a:spLocks noGrp="1"/>
          </p:cNvSpPr>
          <p:nvPr>
            <p:ph type="title"/>
          </p:nvPr>
        </p:nvSpPr>
        <p:spPr>
          <a:xfrm>
            <a:off x="1024129" y="585216"/>
            <a:ext cx="3779085" cy="1499616"/>
          </a:xfrm>
        </p:spPr>
        <p:txBody>
          <a:bodyPr vert="horz" lIns="91440" tIns="45720" rIns="91440" bIns="45720" rtlCol="0" anchor="ctr">
            <a:normAutofit/>
          </a:bodyPr>
          <a:lstStyle/>
          <a:p>
            <a:r>
              <a:rPr lang="en-US" sz="4600">
                <a:solidFill>
                  <a:srgbClr val="FFFFFF"/>
                </a:solidFill>
              </a:rPr>
              <a:t>Preprocessing – Data exploration </a:t>
            </a:r>
          </a:p>
        </p:txBody>
      </p:sp>
      <p:cxnSp>
        <p:nvCxnSpPr>
          <p:cNvPr id="16" name="Straight Connector 15">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BE34F842-F28F-49F1-9BB4-338847A83E3B}"/>
              </a:ext>
            </a:extLst>
          </p:cNvPr>
          <p:cNvSpPr>
            <a:spLocks noGrp="1"/>
          </p:cNvSpPr>
          <p:nvPr>
            <p:ph sz="half" idx="2"/>
          </p:nvPr>
        </p:nvSpPr>
        <p:spPr>
          <a:xfrm>
            <a:off x="1024129" y="2286000"/>
            <a:ext cx="3791711" cy="3931920"/>
          </a:xfrm>
        </p:spPr>
        <p:txBody>
          <a:bodyPr vert="horz" lIns="45720" tIns="45720" rIns="45720" bIns="45720" rtlCol="0">
            <a:normAutofit/>
          </a:bodyPr>
          <a:lstStyle/>
          <a:p>
            <a:pPr>
              <a:buFont typeface="Arial" panose="020B0604020202020204" pitchFamily="34" charset="0"/>
              <a:buChar char="•"/>
            </a:pPr>
            <a:r>
              <a:rPr lang="en-US" sz="1700" dirty="0">
                <a:solidFill>
                  <a:srgbClr val="FFFFFF"/>
                </a:solidFill>
              </a:rPr>
              <a:t>According to business understanding, there are several factors/attributes affecting customer churn.</a:t>
            </a:r>
          </a:p>
          <a:p>
            <a:pPr>
              <a:buFont typeface="Arial" panose="020B0604020202020204" pitchFamily="34" charset="0"/>
              <a:buChar char="•"/>
            </a:pPr>
            <a:r>
              <a:rPr lang="en-US" sz="1700" dirty="0">
                <a:solidFill>
                  <a:srgbClr val="FFFFFF"/>
                </a:solidFill>
              </a:rPr>
              <a:t> Therefore, we have to find correlation between churn and attributes.</a:t>
            </a:r>
          </a:p>
          <a:p>
            <a:pPr lvl="2">
              <a:buFont typeface="Courier New" panose="02070309020205020404" pitchFamily="49" charset="0"/>
              <a:buChar char="o"/>
            </a:pPr>
            <a:r>
              <a:rPr lang="en-US" sz="1700" dirty="0">
                <a:solidFill>
                  <a:srgbClr val="FFFFFF"/>
                </a:solidFill>
              </a:rPr>
              <a:t>Weak correlation will be neglected.</a:t>
            </a:r>
          </a:p>
          <a:p>
            <a:pPr lvl="2">
              <a:buFont typeface="Courier New" panose="02070309020205020404" pitchFamily="49" charset="0"/>
              <a:buChar char="o"/>
            </a:pPr>
            <a:r>
              <a:rPr lang="en-US" sz="1700" dirty="0">
                <a:solidFill>
                  <a:srgbClr val="FFFFFF"/>
                </a:solidFill>
              </a:rPr>
              <a:t>Strong will be considered .</a:t>
            </a:r>
          </a:p>
          <a:p>
            <a:pPr>
              <a:buFont typeface="Arial" panose="020B0604020202020204" pitchFamily="34" charset="0"/>
              <a:buChar char="•"/>
            </a:pPr>
            <a:r>
              <a:rPr lang="en-US" sz="1700" dirty="0">
                <a:solidFill>
                  <a:srgbClr val="FFFFFF"/>
                </a:solidFill>
              </a:rPr>
              <a:t>With SPSS modeler, we will calculate correlation between churn and other attributes.</a:t>
            </a:r>
          </a:p>
        </p:txBody>
      </p:sp>
      <p:pic>
        <p:nvPicPr>
          <p:cNvPr id="7" name="Content Placeholder 6">
            <a:extLst>
              <a:ext uri="{FF2B5EF4-FFF2-40B4-BE49-F238E27FC236}">
                <a16:creationId xmlns:a16="http://schemas.microsoft.com/office/drawing/2014/main" id="{9B6075A3-5BDC-49DB-AFCF-44669BD69BAB}"/>
              </a:ext>
            </a:extLst>
          </p:cNvPr>
          <p:cNvPicPr>
            <a:picLocks noGrp="1" noChangeAspect="1"/>
          </p:cNvPicPr>
          <p:nvPr>
            <p:ph sz="quarter" idx="4"/>
          </p:nvPr>
        </p:nvPicPr>
        <p:blipFill>
          <a:blip r:embed="rId2"/>
          <a:stretch>
            <a:fillRect/>
          </a:stretch>
        </p:blipFill>
        <p:spPr>
          <a:xfrm>
            <a:off x="6096000" y="722064"/>
            <a:ext cx="5455921" cy="5413871"/>
          </a:xfrm>
          <a:prstGeom prst="rect">
            <a:avLst/>
          </a:prstGeom>
        </p:spPr>
      </p:pic>
    </p:spTree>
    <p:extLst>
      <p:ext uri="{BB962C8B-B14F-4D97-AF65-F5344CB8AC3E}">
        <p14:creationId xmlns:p14="http://schemas.microsoft.com/office/powerpoint/2010/main" val="782075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2EF38E-0557-417E-A11A-A0B8F53CE2BF}"/>
              </a:ext>
            </a:extLst>
          </p:cNvPr>
          <p:cNvSpPr>
            <a:spLocks noGrp="1"/>
          </p:cNvSpPr>
          <p:nvPr>
            <p:ph type="title"/>
          </p:nvPr>
        </p:nvSpPr>
        <p:spPr>
          <a:xfrm>
            <a:off x="1024129" y="585216"/>
            <a:ext cx="3779085" cy="1499616"/>
          </a:xfrm>
        </p:spPr>
        <p:txBody>
          <a:bodyPr vert="horz" lIns="91440" tIns="45720" rIns="91440" bIns="45720" rtlCol="0" anchor="ctr">
            <a:normAutofit/>
          </a:bodyPr>
          <a:lstStyle/>
          <a:p>
            <a:r>
              <a:rPr lang="en-US">
                <a:solidFill>
                  <a:srgbClr val="FFFFFF"/>
                </a:solidFill>
              </a:rPr>
              <a:t>Prediction </a:t>
            </a:r>
          </a:p>
        </p:txBody>
      </p:sp>
      <p:cxnSp>
        <p:nvCxnSpPr>
          <p:cNvPr id="16" name="Straight Connector 15">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F0E138C7-47C2-4104-B1D1-B54A157B37A0}"/>
              </a:ext>
            </a:extLst>
          </p:cNvPr>
          <p:cNvSpPr>
            <a:spLocks noGrp="1"/>
          </p:cNvSpPr>
          <p:nvPr>
            <p:ph sz="half" idx="2"/>
          </p:nvPr>
        </p:nvSpPr>
        <p:spPr>
          <a:xfrm>
            <a:off x="1024129" y="2286000"/>
            <a:ext cx="3791711" cy="3931920"/>
          </a:xfrm>
        </p:spPr>
        <p:txBody>
          <a:bodyPr vert="horz" lIns="45720" tIns="45720" rIns="45720" bIns="45720" rtlCol="0">
            <a:normAutofit/>
          </a:bodyPr>
          <a:lstStyle/>
          <a:p>
            <a:pPr>
              <a:buFont typeface="Arial" panose="020B0604020202020204" pitchFamily="34" charset="0"/>
              <a:buChar char="•"/>
            </a:pPr>
            <a:r>
              <a:rPr lang="en-US" dirty="0">
                <a:solidFill>
                  <a:srgbClr val="FFFFFF"/>
                </a:solidFill>
              </a:rPr>
              <a:t>Our target is to predict churn class (0/1).</a:t>
            </a:r>
          </a:p>
          <a:p>
            <a:pPr>
              <a:buFont typeface="Arial" panose="020B0604020202020204" pitchFamily="34" charset="0"/>
              <a:buChar char="•"/>
            </a:pPr>
            <a:r>
              <a:rPr lang="en-US" dirty="0">
                <a:solidFill>
                  <a:srgbClr val="FFFFFF"/>
                </a:solidFill>
              </a:rPr>
              <a:t>Firstly we have to create testing and training set for data modeling.</a:t>
            </a:r>
          </a:p>
          <a:p>
            <a:pPr>
              <a:buFont typeface="Arial" panose="020B0604020202020204" pitchFamily="34" charset="0"/>
              <a:buChar char="•"/>
            </a:pPr>
            <a:r>
              <a:rPr lang="en-US" dirty="0">
                <a:solidFill>
                  <a:srgbClr val="FFFFFF"/>
                </a:solidFill>
              </a:rPr>
              <a:t>We will split data into 70% training and 30% testing.</a:t>
            </a:r>
          </a:p>
          <a:p>
            <a:pPr>
              <a:buFont typeface="Arial" panose="020B0604020202020204" pitchFamily="34" charset="0"/>
              <a:buChar char="•"/>
            </a:pPr>
            <a:r>
              <a:rPr lang="en-US" dirty="0">
                <a:solidFill>
                  <a:srgbClr val="FFFFFF"/>
                </a:solidFill>
              </a:rPr>
              <a:t>With SPSS modeler, we will use partition node.</a:t>
            </a:r>
          </a:p>
          <a:p>
            <a:pPr>
              <a:buFont typeface="Arial" panose="020B0604020202020204" pitchFamily="34" charset="0"/>
              <a:buChar char="•"/>
            </a:pPr>
            <a:endParaRPr lang="en-US" dirty="0">
              <a:solidFill>
                <a:srgbClr val="FFFFFF"/>
              </a:solidFill>
            </a:endParaRPr>
          </a:p>
        </p:txBody>
      </p:sp>
      <p:pic>
        <p:nvPicPr>
          <p:cNvPr id="7" name="Content Placeholder 6">
            <a:extLst>
              <a:ext uri="{FF2B5EF4-FFF2-40B4-BE49-F238E27FC236}">
                <a16:creationId xmlns:a16="http://schemas.microsoft.com/office/drawing/2014/main" id="{A9C2931E-953C-4BF3-BA47-1BAE5512CC7E}"/>
              </a:ext>
            </a:extLst>
          </p:cNvPr>
          <p:cNvPicPr>
            <a:picLocks noGrp="1" noChangeAspect="1"/>
          </p:cNvPicPr>
          <p:nvPr>
            <p:ph sz="quarter" idx="4"/>
          </p:nvPr>
        </p:nvPicPr>
        <p:blipFill>
          <a:blip r:embed="rId2"/>
          <a:stretch>
            <a:fillRect/>
          </a:stretch>
        </p:blipFill>
        <p:spPr>
          <a:xfrm>
            <a:off x="6096000" y="1205713"/>
            <a:ext cx="5455921" cy="4446574"/>
          </a:xfrm>
          <a:prstGeom prst="rect">
            <a:avLst/>
          </a:prstGeom>
        </p:spPr>
      </p:pic>
    </p:spTree>
    <p:extLst>
      <p:ext uri="{BB962C8B-B14F-4D97-AF65-F5344CB8AC3E}">
        <p14:creationId xmlns:p14="http://schemas.microsoft.com/office/powerpoint/2010/main" val="3389141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0D4AD-5640-4F3D-A8B3-A13161713F33}"/>
              </a:ext>
            </a:extLst>
          </p:cNvPr>
          <p:cNvSpPr>
            <a:spLocks noGrp="1"/>
          </p:cNvSpPr>
          <p:nvPr>
            <p:ph type="title"/>
          </p:nvPr>
        </p:nvSpPr>
        <p:spPr/>
        <p:txBody>
          <a:bodyPr/>
          <a:lstStyle/>
          <a:p>
            <a:r>
              <a:rPr lang="en-US" dirty="0"/>
              <a:t>Prediction </a:t>
            </a:r>
          </a:p>
        </p:txBody>
      </p:sp>
      <p:sp>
        <p:nvSpPr>
          <p:cNvPr id="3" name="Content Placeholder 2">
            <a:extLst>
              <a:ext uri="{FF2B5EF4-FFF2-40B4-BE49-F238E27FC236}">
                <a16:creationId xmlns:a16="http://schemas.microsoft.com/office/drawing/2014/main" id="{BCD4A7BA-1FCA-40E0-B970-39A5C799B81C}"/>
              </a:ext>
            </a:extLst>
          </p:cNvPr>
          <p:cNvSpPr>
            <a:spLocks noGrp="1"/>
          </p:cNvSpPr>
          <p:nvPr>
            <p:ph idx="1"/>
          </p:nvPr>
        </p:nvSpPr>
        <p:spPr/>
        <p:txBody>
          <a:bodyPr/>
          <a:lstStyle/>
          <a:p>
            <a:pPr>
              <a:buFont typeface="Arial" panose="020B0604020202020204" pitchFamily="34" charset="0"/>
              <a:buChar char="•"/>
            </a:pPr>
            <a:r>
              <a:rPr lang="en-US" sz="2800" dirty="0"/>
              <a:t>According to business understanding, we will have three main churn prediction model:</a:t>
            </a:r>
          </a:p>
          <a:p>
            <a:pPr marL="813816" lvl="2" indent="-457200">
              <a:buFont typeface="+mj-lt"/>
              <a:buAutoNum type="arabicPeriod"/>
            </a:pPr>
            <a:r>
              <a:rPr lang="en-US" sz="2800" dirty="0"/>
              <a:t>Logistic Regression.</a:t>
            </a:r>
          </a:p>
          <a:p>
            <a:pPr marL="813816" lvl="2" indent="-457200">
              <a:buFont typeface="+mj-lt"/>
              <a:buAutoNum type="arabicPeriod"/>
            </a:pPr>
            <a:r>
              <a:rPr lang="en-US" sz="2800" dirty="0"/>
              <a:t>Decision Tree.</a:t>
            </a:r>
          </a:p>
          <a:p>
            <a:pPr marL="813816" lvl="2" indent="-457200">
              <a:buFont typeface="+mj-lt"/>
              <a:buAutoNum type="arabicPeriod"/>
            </a:pPr>
            <a:r>
              <a:rPr lang="en-US" sz="2800" dirty="0"/>
              <a:t>SVM.</a:t>
            </a:r>
          </a:p>
          <a:p>
            <a:endParaRPr lang="en-US" dirty="0"/>
          </a:p>
        </p:txBody>
      </p:sp>
    </p:spTree>
    <p:extLst>
      <p:ext uri="{BB962C8B-B14F-4D97-AF65-F5344CB8AC3E}">
        <p14:creationId xmlns:p14="http://schemas.microsoft.com/office/powerpoint/2010/main" val="3772279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7FB33E-3BD0-4E30-AAD3-626718C90B73}"/>
              </a:ext>
            </a:extLst>
          </p:cNvPr>
          <p:cNvSpPr>
            <a:spLocks noGrp="1"/>
          </p:cNvSpPr>
          <p:nvPr>
            <p:ph type="title"/>
          </p:nvPr>
        </p:nvSpPr>
        <p:spPr>
          <a:xfrm>
            <a:off x="1024129" y="585216"/>
            <a:ext cx="3779085" cy="1499616"/>
          </a:xfrm>
        </p:spPr>
        <p:txBody>
          <a:bodyPr vert="horz" lIns="91440" tIns="45720" rIns="91440" bIns="45720" rtlCol="0" anchor="ctr">
            <a:normAutofit/>
          </a:bodyPr>
          <a:lstStyle/>
          <a:p>
            <a:r>
              <a:rPr lang="en-US" sz="3900">
                <a:solidFill>
                  <a:srgbClr val="FFFFFF"/>
                </a:solidFill>
              </a:rPr>
              <a:t>Prediction- logistic Regression</a:t>
            </a:r>
          </a:p>
        </p:txBody>
      </p:sp>
      <p:cxnSp>
        <p:nvCxnSpPr>
          <p:cNvPr id="17" name="Straight Connector 16">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B4E35A9-D0A7-44F6-9619-D8A2A1B39FD0}"/>
              </a:ext>
            </a:extLst>
          </p:cNvPr>
          <p:cNvSpPr>
            <a:spLocks noGrp="1"/>
          </p:cNvSpPr>
          <p:nvPr>
            <p:ph sz="half" idx="1"/>
          </p:nvPr>
        </p:nvSpPr>
        <p:spPr>
          <a:xfrm>
            <a:off x="1024129" y="2286000"/>
            <a:ext cx="3791711" cy="3931920"/>
          </a:xfrm>
        </p:spPr>
        <p:txBody>
          <a:bodyPr vert="horz" lIns="45720" tIns="45720" rIns="45720" bIns="45720" rtlCol="0">
            <a:normAutofit lnSpcReduction="10000"/>
          </a:bodyPr>
          <a:lstStyle/>
          <a:p>
            <a:pPr marL="285750" indent="-285750">
              <a:buFont typeface="Arial" panose="020B0604020202020204" pitchFamily="34" charset="0"/>
              <a:buChar char="•"/>
            </a:pPr>
            <a:r>
              <a:rPr lang="en-US" dirty="0">
                <a:solidFill>
                  <a:srgbClr val="FFFFFF"/>
                </a:solidFill>
              </a:rPr>
              <a:t>We will start with logistic regression.</a:t>
            </a:r>
          </a:p>
          <a:p>
            <a:pPr marL="285750" indent="-285750">
              <a:buFont typeface="Arial" panose="020B0604020202020204" pitchFamily="34" charset="0"/>
              <a:buChar char="•"/>
            </a:pPr>
            <a:r>
              <a:rPr lang="en-US" dirty="0">
                <a:solidFill>
                  <a:srgbClr val="FFFFFF"/>
                </a:solidFill>
              </a:rPr>
              <a:t>On the training set we will perform logistic regression.</a:t>
            </a:r>
          </a:p>
          <a:p>
            <a:pPr marL="285750" indent="-285750">
              <a:buFont typeface="Arial" panose="020B0604020202020204" pitchFamily="34" charset="0"/>
              <a:buChar char="•"/>
            </a:pPr>
            <a:r>
              <a:rPr lang="en-US" dirty="0">
                <a:solidFill>
                  <a:srgbClr val="FFFFFF"/>
                </a:solidFill>
              </a:rPr>
              <a:t>The accuracy level is 78.57% for logistic regression.</a:t>
            </a:r>
          </a:p>
          <a:p>
            <a:pPr marL="285750" indent="-285750">
              <a:buFont typeface="Arial" panose="020B0604020202020204" pitchFamily="34" charset="0"/>
              <a:buChar char="•"/>
            </a:pPr>
            <a:r>
              <a:rPr lang="en-US" dirty="0">
                <a:solidFill>
                  <a:srgbClr val="FFFFFF"/>
                </a:solidFill>
              </a:rPr>
              <a:t>The following figure shows the most important features.</a:t>
            </a:r>
          </a:p>
          <a:p>
            <a:pPr marL="285750" indent="-285750">
              <a:buFont typeface="Arial" panose="020B0604020202020204" pitchFamily="34" charset="0"/>
              <a:buChar char="•"/>
            </a:pPr>
            <a:r>
              <a:rPr lang="en-US" dirty="0">
                <a:solidFill>
                  <a:srgbClr val="FFFFFF"/>
                </a:solidFill>
              </a:rPr>
              <a:t>The most important features are tenure, </a:t>
            </a:r>
            <a:r>
              <a:rPr lang="en-US" dirty="0" err="1">
                <a:solidFill>
                  <a:srgbClr val="FFFFFF"/>
                </a:solidFill>
              </a:rPr>
              <a:t>callcard</a:t>
            </a:r>
            <a:r>
              <a:rPr lang="en-US" dirty="0">
                <a:solidFill>
                  <a:srgbClr val="FFFFFF"/>
                </a:solidFill>
              </a:rPr>
              <a:t>, equip and internet.</a:t>
            </a:r>
          </a:p>
          <a:p>
            <a:endParaRPr lang="en-US" dirty="0">
              <a:solidFill>
                <a:srgbClr val="FFFFFF"/>
              </a:solidFill>
            </a:endParaRPr>
          </a:p>
        </p:txBody>
      </p:sp>
      <p:pic>
        <p:nvPicPr>
          <p:cNvPr id="8" name="Content Placeholder 5">
            <a:extLst>
              <a:ext uri="{FF2B5EF4-FFF2-40B4-BE49-F238E27FC236}">
                <a16:creationId xmlns:a16="http://schemas.microsoft.com/office/drawing/2014/main" id="{5A18F8FD-275A-4501-9FE8-1CFF18C7D4D3}"/>
              </a:ext>
            </a:extLst>
          </p:cNvPr>
          <p:cNvPicPr>
            <a:picLocks noGrp="1" noChangeAspect="1"/>
          </p:cNvPicPr>
          <p:nvPr>
            <p:ph sz="half" idx="2"/>
          </p:nvPr>
        </p:nvPicPr>
        <p:blipFill>
          <a:blip r:embed="rId2"/>
          <a:stretch>
            <a:fillRect/>
          </a:stretch>
        </p:blipFill>
        <p:spPr>
          <a:xfrm>
            <a:off x="6096000" y="2037740"/>
            <a:ext cx="5455921" cy="2782519"/>
          </a:xfrm>
          <a:prstGeom prst="rect">
            <a:avLst/>
          </a:prstGeom>
        </p:spPr>
      </p:pic>
    </p:spTree>
    <p:extLst>
      <p:ext uri="{BB962C8B-B14F-4D97-AF65-F5344CB8AC3E}">
        <p14:creationId xmlns:p14="http://schemas.microsoft.com/office/powerpoint/2010/main" val="32109363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1624</TotalTime>
  <Words>869</Words>
  <Application>Microsoft Office PowerPoint</Application>
  <PresentationFormat>Widescreen</PresentationFormat>
  <Paragraphs>88</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Courier New</vt:lpstr>
      <vt:lpstr>Times New Roman</vt:lpstr>
      <vt:lpstr>Tw Cen MT</vt:lpstr>
      <vt:lpstr>Tw Cen MT Condensed</vt:lpstr>
      <vt:lpstr>Wingdings</vt:lpstr>
      <vt:lpstr>Wingdings 3</vt:lpstr>
      <vt:lpstr>Integral</vt:lpstr>
      <vt:lpstr>Analytics and Watson Experience Center of Competency- Churn prediction</vt:lpstr>
      <vt:lpstr>Agenda </vt:lpstr>
      <vt:lpstr>Introduction</vt:lpstr>
      <vt:lpstr>introduction cont.</vt:lpstr>
      <vt:lpstr>Preprocessing – Data understanding </vt:lpstr>
      <vt:lpstr>Preprocessing – Data exploration </vt:lpstr>
      <vt:lpstr>Prediction </vt:lpstr>
      <vt:lpstr>Prediction </vt:lpstr>
      <vt:lpstr>Prediction- logistic Regression</vt:lpstr>
      <vt:lpstr>prediction- Decision Tree</vt:lpstr>
      <vt:lpstr>Prediction-SVM </vt:lpstr>
      <vt:lpstr>Prediction-SVM </vt:lpstr>
      <vt:lpstr>Customer clustering</vt:lpstr>
      <vt:lpstr>Customer clustering</vt:lpstr>
      <vt:lpstr>Suggestion to reduce churn rate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and Watson Experience Center of Competency- Churn prediction</dc:title>
  <dc:creator>Marwa Talaat</dc:creator>
  <cp:lastModifiedBy>Marwa Talaat</cp:lastModifiedBy>
  <cp:revision>35</cp:revision>
  <dcterms:created xsi:type="dcterms:W3CDTF">2018-08-23T18:13:04Z</dcterms:created>
  <dcterms:modified xsi:type="dcterms:W3CDTF">2018-08-24T21:17:10Z</dcterms:modified>
</cp:coreProperties>
</file>