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9/29/2018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9/29/2018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9/29/2018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1475-C8CF-4DE7-8408-E7B4B03843B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Watson Health Insurance (WHI)</a:t>
            </a:r>
          </a:p>
        </p:txBody>
      </p:sp>
      <p:sp>
        <p:nvSpPr>
          <p:cNvPr id="3" name="Subtitle 2">
            <a:extLst>
              <a:ext uri="{FF2B5EF4-FFF2-40B4-BE49-F238E27FC236}">
                <a16:creationId xmlns:a16="http://schemas.microsoft.com/office/drawing/2014/main" id="{BB0C5EE3-8960-473A-9825-82C56D5253EF}"/>
              </a:ext>
            </a:extLst>
          </p:cNvPr>
          <p:cNvSpPr>
            <a:spLocks noGrp="1"/>
          </p:cNvSpPr>
          <p:nvPr>
            <p:ph type="subTitle" idx="1"/>
          </p:nvPr>
        </p:nvSpPr>
        <p:spPr/>
        <p:txBody>
          <a:bodyPr/>
          <a:lstStyle/>
          <a:p>
            <a:r>
              <a:rPr lang="en-US" cap="none" dirty="0"/>
              <a:t>By Marwa Talaat</a:t>
            </a:r>
          </a:p>
        </p:txBody>
      </p:sp>
    </p:spTree>
    <p:extLst>
      <p:ext uri="{BB962C8B-B14F-4D97-AF65-F5344CB8AC3E}">
        <p14:creationId xmlns:p14="http://schemas.microsoft.com/office/powerpoint/2010/main" val="330387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C07C-5EAD-46C6-B988-1957C2874A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F153E55D-81FA-4CDE-9E83-C7B1EA971D50}"/>
              </a:ext>
            </a:extLst>
          </p:cNvPr>
          <p:cNvSpPr>
            <a:spLocks noGrp="1"/>
          </p:cNvSpPr>
          <p:nvPr>
            <p:ph idx="1"/>
          </p:nvPr>
        </p:nvSpPr>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national health related institute  should collaborate with bureau of labor to review and evaluate the injuries and disorder. They could conduct studies of incentive/disincentives to injury and illness or disorder reporting should be conducted with the end in mind of surveillance system reform.</a:t>
            </a:r>
          </a:p>
          <a:p>
            <a:pPr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s</a:t>
            </a:r>
            <a:r>
              <a:rPr lang="en-US" sz="1800">
                <a:latin typeface="Times New Roman" panose="02020603050405020304" pitchFamily="18" charset="0"/>
                <a:cs typeface="Times New Roman" panose="02020603050405020304" pitchFamily="18" charset="0"/>
              </a:rPr>
              <a:t>rogram</a:t>
            </a:r>
            <a:r>
              <a:rPr lang="en-US" sz="1800" dirty="0">
                <a:latin typeface="Times New Roman" panose="02020603050405020304" pitchFamily="18" charset="0"/>
                <a:cs typeface="Times New Roman" panose="02020603050405020304" pitchFamily="18" charset="0"/>
              </a:rPr>
              <a:t> should be conducted to provide systematic and substantial understanding of the effects of potentially harmful workplace exposures on individual and population outcomes among older workers with existing chronic conditions, both during periods of employment and after retirement.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Research should be undertaken to assess the full (direct and indirect) costs of older workers' occupational injuries and illnesses or disorders to individuals, families, and society</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Research should be conducted to build a culture of health to increase rate for fitness to improve health with support of  their work communities.</a:t>
            </a:r>
          </a:p>
        </p:txBody>
      </p:sp>
    </p:spTree>
    <p:extLst>
      <p:ext uri="{BB962C8B-B14F-4D97-AF65-F5344CB8AC3E}">
        <p14:creationId xmlns:p14="http://schemas.microsoft.com/office/powerpoint/2010/main" val="265413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1F62-83D5-408E-85C8-C43ECB74A7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6CBA922-E632-4263-923D-896C1049CCDC}"/>
              </a:ext>
            </a:extLst>
          </p:cNvPr>
          <p:cNvSpPr>
            <a:spLocks noGrp="1"/>
          </p:cNvSpPr>
          <p:nvPr>
            <p:ph idx="1"/>
          </p:nvPr>
        </p:nvSpPr>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Watson Health Insurance (WHI) is a growing private healthcare insurance provider.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wants to improve the health insurance industry by providing better care and offerings to its patients.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Center for Disease Control (CDC) conducts surveys to understand the latest demographic, health, and fitness trends.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results and recommendation from this survey will be provided with recommendations back to the Chief Analytics Officer and Chief Marketing Officer.</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contains  8124 records and 258 column.</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set of columns represent certain section in survey for instance demographics section represents in column 147 which is MATRIAL.</a:t>
            </a:r>
          </a:p>
        </p:txBody>
      </p:sp>
    </p:spTree>
    <p:extLst>
      <p:ext uri="{BB962C8B-B14F-4D97-AF65-F5344CB8AC3E}">
        <p14:creationId xmlns:p14="http://schemas.microsoft.com/office/powerpoint/2010/main" val="46844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5F5E4-DDCB-407C-8531-C12DD223BD18}"/>
              </a:ext>
            </a:extLst>
          </p:cNvPr>
          <p:cNvSpPr>
            <a:spLocks noGrp="1"/>
          </p:cNvSpPr>
          <p:nvPr>
            <p:ph type="title"/>
          </p:nvPr>
        </p:nvSpPr>
        <p:spPr>
          <a:xfrm>
            <a:off x="1097280" y="286603"/>
            <a:ext cx="2961800" cy="2111477"/>
          </a:xfrm>
        </p:spPr>
        <p:txBody>
          <a:bodyPr>
            <a:normAutofit/>
          </a:bodyPr>
          <a:lstStyle/>
          <a:p>
            <a:r>
              <a:rPr lang="en-US" sz="3700" dirty="0">
                <a:latin typeface="Times New Roman" panose="02020603050405020304" pitchFamily="18" charset="0"/>
                <a:cs typeface="Times New Roman" panose="02020603050405020304" pitchFamily="18" charset="0"/>
              </a:rPr>
              <a:t>Physical Health Indication of Distribution </a:t>
            </a:r>
            <a:endParaRPr lang="en-US" sz="3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E70CE9-71E3-451F-A7B9-2C9C41D8BE7E}"/>
              </a:ext>
            </a:extLst>
          </p:cNvPr>
          <p:cNvSpPr>
            <a:spLocks noGrp="1"/>
          </p:cNvSpPr>
          <p:nvPr>
            <p:ph idx="1"/>
          </p:nvPr>
        </p:nvSpPr>
        <p:spPr>
          <a:xfrm>
            <a:off x="1076432" y="2398080"/>
            <a:ext cx="3707603" cy="3471013"/>
          </a:xfrm>
        </p:spPr>
        <p:txBody>
          <a:bodyPr>
            <a:no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order to get indication distribution we need to get two main information:-</a:t>
            </a:r>
          </a:p>
          <a:p>
            <a:pPr marL="544068" lvl="1" indent="-342900">
              <a:buFont typeface="+mj-lt"/>
              <a:buAutoNum type="arabicPeriod"/>
            </a:pPr>
            <a:r>
              <a:rPr lang="en-US" sz="1400" dirty="0">
                <a:latin typeface="Times New Roman" panose="02020603050405020304" pitchFamily="18" charset="0"/>
                <a:cs typeface="Times New Roman" panose="02020603050405020304" pitchFamily="18" charset="0"/>
              </a:rPr>
              <a:t>Average number of days with bad health in past month.</a:t>
            </a:r>
          </a:p>
          <a:p>
            <a:pPr marL="544068" lvl="1" indent="-342900">
              <a:buFont typeface="+mj-lt"/>
              <a:buAutoNum type="arabicPeriod"/>
            </a:pPr>
            <a:r>
              <a:rPr lang="en-US" sz="1400" dirty="0">
                <a:latin typeface="Times New Roman" panose="02020603050405020304" pitchFamily="18" charset="0"/>
                <a:cs typeface="Times New Roman" panose="02020603050405020304" pitchFamily="18" charset="0"/>
              </a:rPr>
              <a:t>Average number of days along with differ by state.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Preprocessing steps to get the information:-</a:t>
            </a:r>
          </a:p>
          <a:p>
            <a:pPr marL="749808" lvl="1" indent="-457200">
              <a:buFont typeface="+mj-lt"/>
              <a:buAutoNum type="arabicPeriod"/>
            </a:pPr>
            <a:r>
              <a:rPr lang="en-US" sz="1400" dirty="0">
                <a:latin typeface="Times New Roman" panose="02020603050405020304" pitchFamily="18" charset="0"/>
                <a:cs typeface="Times New Roman" panose="02020603050405020304" pitchFamily="18" charset="0"/>
              </a:rPr>
              <a:t>Subset from dataset contains data from last month only.</a:t>
            </a:r>
          </a:p>
          <a:p>
            <a:pPr marL="749808" lvl="1" indent="-457200">
              <a:buFont typeface="+mj-lt"/>
              <a:buAutoNum type="arabicPeriod"/>
            </a:pPr>
            <a:r>
              <a:rPr lang="en-US" sz="1400" dirty="0">
                <a:latin typeface="Times New Roman" panose="02020603050405020304" pitchFamily="18" charset="0"/>
                <a:cs typeface="Times New Roman" panose="02020603050405020304" pitchFamily="18" charset="0"/>
              </a:rPr>
              <a:t>Filter the induced dataset to get each state with number of bad physical days.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Result form preprocessing:-</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there are 3 states  which are 9, 34, and 36.</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average number of days for  stares are shown in figure</a:t>
            </a:r>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DE3D5C0E-E037-49D4-987F-86F619891F20}"/>
              </a:ext>
            </a:extLst>
          </p:cNvPr>
          <p:cNvPicPr>
            <a:picLocks noChangeAspect="1"/>
          </p:cNvPicPr>
          <p:nvPr/>
        </p:nvPicPr>
        <p:blipFill>
          <a:blip r:embed="rId2"/>
          <a:stretch>
            <a:fillRect/>
          </a:stretch>
        </p:blipFill>
        <p:spPr>
          <a:xfrm>
            <a:off x="5556738" y="1147731"/>
            <a:ext cx="6002219" cy="4038853"/>
          </a:xfrm>
          <a:prstGeom prst="rect">
            <a:avLst/>
          </a:prstGeom>
        </p:spPr>
      </p:pic>
      <p:sp>
        <p:nvSpPr>
          <p:cNvPr id="31" name="Rectangle 30">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97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F4957"/>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735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B0F96-B79B-433B-B481-98EA849D427B}"/>
              </a:ext>
            </a:extLst>
          </p:cNvPr>
          <p:cNvSpPr>
            <a:spLocks noGrp="1"/>
          </p:cNvSpPr>
          <p:nvPr>
            <p:ph type="title"/>
          </p:nvPr>
        </p:nvSpPr>
        <p:spPr>
          <a:xfrm>
            <a:off x="1097280" y="286603"/>
            <a:ext cx="2961800" cy="2111477"/>
          </a:xfrm>
        </p:spPr>
        <p:txBody>
          <a:bodyPr>
            <a:normAutofit/>
          </a:bodyPr>
          <a:lstStyle/>
          <a:p>
            <a:r>
              <a:rPr lang="en-US" sz="3700" dirty="0">
                <a:latin typeface="Times New Roman" panose="02020603050405020304" pitchFamily="18" charset="0"/>
                <a:cs typeface="Times New Roman" panose="02020603050405020304" pitchFamily="18" charset="0"/>
              </a:rPr>
              <a:t>Physical Health Indication of Distribution </a:t>
            </a:r>
          </a:p>
        </p:txBody>
      </p:sp>
      <p:sp>
        <p:nvSpPr>
          <p:cNvPr id="3" name="Content Placeholder 2">
            <a:extLst>
              <a:ext uri="{FF2B5EF4-FFF2-40B4-BE49-F238E27FC236}">
                <a16:creationId xmlns:a16="http://schemas.microsoft.com/office/drawing/2014/main" id="{1B46B727-BD8C-413A-91A8-3D14C770CFC8}"/>
              </a:ext>
            </a:extLst>
          </p:cNvPr>
          <p:cNvSpPr>
            <a:spLocks noGrp="1"/>
          </p:cNvSpPr>
          <p:nvPr>
            <p:ph idx="1"/>
          </p:nvPr>
        </p:nvSpPr>
        <p:spPr>
          <a:xfrm>
            <a:off x="1076432" y="2398080"/>
            <a:ext cx="2944817" cy="3471013"/>
          </a:xfrm>
        </p:spPr>
        <p:txBody>
          <a:bodyPr>
            <a:normAutofit/>
          </a:bodyPr>
          <a:lstStyle/>
          <a:p>
            <a:pPr algn="just"/>
            <a:r>
              <a:rPr lang="en-US" sz="1800" dirty="0">
                <a:latin typeface="Times New Roman" panose="02020603050405020304" pitchFamily="18" charset="0"/>
                <a:cs typeface="Times New Roman" panose="02020603050405020304" pitchFamily="18" charset="0"/>
              </a:rPr>
              <a:t>Starting with normal distribution for state 9:-</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mean =11.8</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figure shows the normal distribution for state 9. it has probability of 17.4% ( the blue area) is below average day of not good health days.</a:t>
            </a:r>
          </a:p>
        </p:txBody>
      </p:sp>
      <p:pic>
        <p:nvPicPr>
          <p:cNvPr id="6" name="Picture 5" descr="A screenshot of a social media post&#10;&#10;Description generated with very high confidence">
            <a:extLst>
              <a:ext uri="{FF2B5EF4-FFF2-40B4-BE49-F238E27FC236}">
                <a16:creationId xmlns:a16="http://schemas.microsoft.com/office/drawing/2014/main" id="{38869B48-9C31-41FE-B7C2-A4BB5EAEECF7}"/>
              </a:ext>
            </a:extLst>
          </p:cNvPr>
          <p:cNvPicPr>
            <a:picLocks noChangeAspect="1"/>
          </p:cNvPicPr>
          <p:nvPr/>
        </p:nvPicPr>
        <p:blipFill>
          <a:blip r:embed="rId2"/>
          <a:stretch>
            <a:fillRect/>
          </a:stretch>
        </p:blipFill>
        <p:spPr>
          <a:xfrm>
            <a:off x="4684247" y="643467"/>
            <a:ext cx="6843908" cy="5047382"/>
          </a:xfrm>
          <a:prstGeom prst="rect">
            <a:avLst/>
          </a:prstGeom>
        </p:spPr>
      </p:pic>
      <p:sp>
        <p:nvSpPr>
          <p:cNvPr id="26" name="Rectangle 20">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0012F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2">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D443C"/>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998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57160-BF2D-434A-80B9-D6B5A98CC4D7}"/>
              </a:ext>
            </a:extLst>
          </p:cNvPr>
          <p:cNvSpPr>
            <a:spLocks noGrp="1"/>
          </p:cNvSpPr>
          <p:nvPr>
            <p:ph type="title"/>
          </p:nvPr>
        </p:nvSpPr>
        <p:spPr>
          <a:xfrm>
            <a:off x="1097280" y="286603"/>
            <a:ext cx="2961800" cy="2111477"/>
          </a:xfrm>
        </p:spPr>
        <p:txBody>
          <a:bodyPr>
            <a:normAutofit/>
          </a:bodyPr>
          <a:lstStyle/>
          <a:p>
            <a:r>
              <a:rPr lang="en-US" sz="3700" dirty="0">
                <a:latin typeface="Times New Roman" panose="02020603050405020304" pitchFamily="18" charset="0"/>
                <a:cs typeface="Times New Roman" panose="02020603050405020304" pitchFamily="18" charset="0"/>
              </a:rPr>
              <a:t>Physical Health Indication of Distribution </a:t>
            </a:r>
          </a:p>
        </p:txBody>
      </p:sp>
      <p:sp>
        <p:nvSpPr>
          <p:cNvPr id="3" name="Content Placeholder 2">
            <a:extLst>
              <a:ext uri="{FF2B5EF4-FFF2-40B4-BE49-F238E27FC236}">
                <a16:creationId xmlns:a16="http://schemas.microsoft.com/office/drawing/2014/main" id="{22FF2661-F0FE-42BD-9CC9-5DDC1567C435}"/>
              </a:ext>
            </a:extLst>
          </p:cNvPr>
          <p:cNvSpPr>
            <a:spLocks noGrp="1"/>
          </p:cNvSpPr>
          <p:nvPr>
            <p:ph idx="1"/>
          </p:nvPr>
        </p:nvSpPr>
        <p:spPr>
          <a:xfrm>
            <a:off x="1076432" y="2398080"/>
            <a:ext cx="2944817" cy="3471013"/>
          </a:xfrm>
        </p:spPr>
        <p:txBody>
          <a:bodyPr>
            <a:normAutofit/>
          </a:bodyPr>
          <a:lstStyle/>
          <a:p>
            <a:pPr algn="just"/>
            <a:r>
              <a:rPr lang="en-US" sz="1800" dirty="0">
                <a:latin typeface="Times New Roman" panose="02020603050405020304" pitchFamily="18" charset="0"/>
                <a:cs typeface="Times New Roman" panose="02020603050405020304" pitchFamily="18" charset="0"/>
              </a:rPr>
              <a:t>Normal distribution for state 34:-</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mean =13.5</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figure shows the normal distribution for state 34. it has probability of 14.1% ( the blue area) is below average day of not good health days.</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7B5EA3-2F93-4F19-BD09-75654D14BC52}"/>
              </a:ext>
            </a:extLst>
          </p:cNvPr>
          <p:cNvPicPr>
            <a:picLocks noChangeAspect="1"/>
          </p:cNvPicPr>
          <p:nvPr/>
        </p:nvPicPr>
        <p:blipFill>
          <a:blip r:embed="rId2"/>
          <a:stretch>
            <a:fillRect/>
          </a:stretch>
        </p:blipFill>
        <p:spPr>
          <a:xfrm>
            <a:off x="4684247" y="643467"/>
            <a:ext cx="6843908" cy="5047382"/>
          </a:xfrm>
          <a:prstGeom prst="rect">
            <a:avLst/>
          </a:prstGeom>
        </p:spPr>
      </p:pic>
      <p:sp>
        <p:nvSpPr>
          <p:cNvPr id="11" name="Rectangle 10">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9AE8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2473F"/>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316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6916-D550-4A55-A637-37C37D43B0F2}"/>
              </a:ext>
            </a:extLst>
          </p:cNvPr>
          <p:cNvSpPr>
            <a:spLocks noGrp="1"/>
          </p:cNvSpPr>
          <p:nvPr>
            <p:ph type="title"/>
          </p:nvPr>
        </p:nvSpPr>
        <p:spPr>
          <a:xfrm>
            <a:off x="1097280" y="286603"/>
            <a:ext cx="2961800" cy="2111477"/>
          </a:xfrm>
        </p:spPr>
        <p:txBody>
          <a:bodyPr>
            <a:normAutofit/>
          </a:bodyPr>
          <a:lstStyle/>
          <a:p>
            <a:r>
              <a:rPr lang="en-US" sz="3700" dirty="0">
                <a:latin typeface="Times New Roman" panose="02020603050405020304" pitchFamily="18" charset="0"/>
                <a:cs typeface="Times New Roman" panose="02020603050405020304" pitchFamily="18" charset="0"/>
              </a:rPr>
              <a:t>Physical Health Indication of Distribution </a:t>
            </a:r>
          </a:p>
        </p:txBody>
      </p:sp>
      <p:sp>
        <p:nvSpPr>
          <p:cNvPr id="3" name="Content Placeholder 2">
            <a:extLst>
              <a:ext uri="{FF2B5EF4-FFF2-40B4-BE49-F238E27FC236}">
                <a16:creationId xmlns:a16="http://schemas.microsoft.com/office/drawing/2014/main" id="{DEE5FACB-1FF2-4DBB-9854-AE311AEB8735}"/>
              </a:ext>
            </a:extLst>
          </p:cNvPr>
          <p:cNvSpPr>
            <a:spLocks noGrp="1"/>
          </p:cNvSpPr>
          <p:nvPr>
            <p:ph idx="1"/>
          </p:nvPr>
        </p:nvSpPr>
        <p:spPr>
          <a:xfrm>
            <a:off x="1076432" y="2398080"/>
            <a:ext cx="2944817" cy="3471013"/>
          </a:xfrm>
        </p:spPr>
        <p:txBody>
          <a:bodyPr>
            <a:normAutofit/>
          </a:bodyPr>
          <a:lstStyle/>
          <a:p>
            <a:pPr algn="just"/>
            <a:r>
              <a:rPr lang="en-US" sz="1800" dirty="0">
                <a:latin typeface="Times New Roman" panose="02020603050405020304" pitchFamily="18" charset="0"/>
                <a:cs typeface="Times New Roman" panose="02020603050405020304" pitchFamily="18" charset="0"/>
              </a:rPr>
              <a:t>Normal distribution for state 36:-</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mean =12.3</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figure shows the normal distribution for state 36. it has probability of 15.9% ( the blue area) is below average day of not good health days.</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descr="A screenshot of a cell phone&#10;&#10;Description generated with very high confidence">
            <a:extLst>
              <a:ext uri="{FF2B5EF4-FFF2-40B4-BE49-F238E27FC236}">
                <a16:creationId xmlns:a16="http://schemas.microsoft.com/office/drawing/2014/main" id="{BD2C5B6F-9F49-4EF4-A596-08E7D8B76DCC}"/>
              </a:ext>
            </a:extLst>
          </p:cNvPr>
          <p:cNvPicPr>
            <a:picLocks noChangeAspect="1"/>
          </p:cNvPicPr>
          <p:nvPr/>
        </p:nvPicPr>
        <p:blipFill>
          <a:blip r:embed="rId2"/>
          <a:stretch>
            <a:fillRect/>
          </a:stretch>
        </p:blipFill>
        <p:spPr>
          <a:xfrm>
            <a:off x="4684247" y="643467"/>
            <a:ext cx="6843908" cy="5047382"/>
          </a:xfrm>
          <a:prstGeom prst="rect">
            <a:avLst/>
          </a:prstGeom>
        </p:spPr>
      </p:pic>
      <p:sp>
        <p:nvSpPr>
          <p:cNvPr id="11" name="Rectangle 10">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C06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13C3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131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2277EF-A846-4952-9FA3-1DC2FAB11B1B}"/>
              </a:ext>
            </a:extLst>
          </p:cNvPr>
          <p:cNvSpPr>
            <a:spLocks noGrp="1"/>
          </p:cNvSpPr>
          <p:nvPr>
            <p:ph type="title"/>
          </p:nvPr>
        </p:nvSpPr>
        <p:spPr>
          <a:xfrm>
            <a:off x="789676" y="516835"/>
            <a:ext cx="3325125" cy="1966169"/>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Factors that impact on Health</a:t>
            </a:r>
          </a:p>
        </p:txBody>
      </p:sp>
      <p:sp>
        <p:nvSpPr>
          <p:cNvPr id="3" name="Content Placeholder 2">
            <a:extLst>
              <a:ext uri="{FF2B5EF4-FFF2-40B4-BE49-F238E27FC236}">
                <a16:creationId xmlns:a16="http://schemas.microsoft.com/office/drawing/2014/main" id="{4E360B4B-24D8-4247-BC79-F042E1A14B0F}"/>
              </a:ext>
            </a:extLst>
          </p:cNvPr>
          <p:cNvSpPr>
            <a:spLocks noGrp="1"/>
          </p:cNvSpPr>
          <p:nvPr>
            <p:ph idx="1"/>
          </p:nvPr>
        </p:nvSpPr>
        <p:spPr>
          <a:xfrm>
            <a:off x="789674" y="2516094"/>
            <a:ext cx="3325125" cy="3372877"/>
          </a:xfrm>
        </p:spPr>
        <p:txBody>
          <a:bodyPr>
            <a:noAutofit/>
          </a:bodyPr>
          <a:lstStyle/>
          <a:p>
            <a:pPr algn="just">
              <a:buFont typeface="Arial" panose="020B0604020202020204" pitchFamily="34" charset="0"/>
              <a:buChar char="•"/>
            </a:pPr>
            <a:r>
              <a:rPr lang="en-US" sz="1300" dirty="0">
                <a:solidFill>
                  <a:srgbClr val="FFFFFF"/>
                </a:solidFill>
                <a:latin typeface="Times New Roman" panose="02020603050405020304" pitchFamily="18" charset="0"/>
                <a:cs typeface="Times New Roman" panose="02020603050405020304" pitchFamily="18" charset="0"/>
              </a:rPr>
              <a:t>In order to determine factors from demographic, behaviors, and previous illness have impact/dependent of general health or not. The result will be introduced using Cross Tabulation and Chi Square test.</a:t>
            </a:r>
          </a:p>
          <a:p>
            <a:pPr algn="just">
              <a:buFont typeface="Arial" panose="020B0604020202020204" pitchFamily="34" charset="0"/>
              <a:buChar char="•"/>
            </a:pPr>
            <a:r>
              <a:rPr lang="en-US" sz="1300" dirty="0">
                <a:solidFill>
                  <a:srgbClr val="FFFFFF"/>
                </a:solidFill>
                <a:latin typeface="Times New Roman" panose="02020603050405020304" pitchFamily="18" charset="0"/>
                <a:cs typeface="Times New Roman" panose="02020603050405020304" pitchFamily="18" charset="0"/>
              </a:rPr>
              <a:t>Starting with the impact of employee status on general health (demographics):-</a:t>
            </a:r>
          </a:p>
          <a:p>
            <a:pPr algn="just">
              <a:buFont typeface="Arial" panose="020B0604020202020204" pitchFamily="34" charset="0"/>
              <a:buChar char="•"/>
            </a:pPr>
            <a:r>
              <a:rPr lang="en-US" sz="1300" dirty="0">
                <a:solidFill>
                  <a:srgbClr val="FFFFFF"/>
                </a:solidFill>
                <a:latin typeface="Times New Roman" panose="02020603050405020304" pitchFamily="18" charset="0"/>
                <a:cs typeface="Times New Roman" panose="02020603050405020304" pitchFamily="18" charset="0"/>
              </a:rPr>
              <a:t> from contingency table the largest number of people that are in good health are employed for wages and largest number of people that have poor health are unable to work, with column percentage they are about 25%  and 28%.</a:t>
            </a:r>
          </a:p>
          <a:p>
            <a:pPr algn="just">
              <a:buFont typeface="Arial" panose="020B0604020202020204" pitchFamily="34" charset="0"/>
              <a:buChar char="•"/>
            </a:pPr>
            <a:r>
              <a:rPr lang="en-US" sz="1300" dirty="0">
                <a:solidFill>
                  <a:srgbClr val="FFFFFF"/>
                </a:solidFill>
                <a:latin typeface="Times New Roman" panose="02020603050405020304" pitchFamily="18" charset="0"/>
                <a:cs typeface="Times New Roman" panose="02020603050405020304" pitchFamily="18" charset="0"/>
              </a:rPr>
              <a:t> the Pearson's Chi-squared test equals X-squared = 5153.6, </a:t>
            </a:r>
            <a:r>
              <a:rPr lang="en-US" sz="1300" dirty="0" err="1">
                <a:solidFill>
                  <a:srgbClr val="FFFFFF"/>
                </a:solidFill>
                <a:latin typeface="Times New Roman" panose="02020603050405020304" pitchFamily="18" charset="0"/>
                <a:cs typeface="Times New Roman" panose="02020603050405020304" pitchFamily="18" charset="0"/>
              </a:rPr>
              <a:t>df</a:t>
            </a:r>
            <a:r>
              <a:rPr lang="en-US" sz="1300" dirty="0">
                <a:solidFill>
                  <a:srgbClr val="FFFFFF"/>
                </a:solidFill>
                <a:latin typeface="Times New Roman" panose="02020603050405020304" pitchFamily="18" charset="0"/>
                <a:cs typeface="Times New Roman" panose="02020603050405020304" pitchFamily="18" charset="0"/>
              </a:rPr>
              <a:t> = 48, p-value &lt; 2.2e-16.</a:t>
            </a:r>
          </a:p>
          <a:p>
            <a:pPr algn="just">
              <a:buFont typeface="Arial" panose="020B0604020202020204" pitchFamily="34" charset="0"/>
              <a:buChar char="•"/>
            </a:pPr>
            <a:r>
              <a:rPr lang="en-US" sz="1300" dirty="0">
                <a:solidFill>
                  <a:srgbClr val="FFFFFF"/>
                </a:solidFill>
                <a:latin typeface="Times New Roman" panose="02020603050405020304" pitchFamily="18" charset="0"/>
                <a:cs typeface="Times New Roman" panose="02020603050405020304" pitchFamily="18" charset="0"/>
              </a:rPr>
              <a:t>We did Chi-Squared test to see the variation between health categories. So according to p-value which is less than alpha= 0.05 ,there is difference between general  health categories.</a:t>
            </a:r>
          </a:p>
          <a:p>
            <a:pPr>
              <a:buFont typeface="Arial" panose="020B0604020202020204" pitchFamily="34" charset="0"/>
              <a:buChar char="•"/>
            </a:pPr>
            <a:endParaRPr lang="en-US" sz="1300" dirty="0">
              <a:solidFill>
                <a:srgbClr val="FFFFFF"/>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300" dirty="0">
              <a:solidFill>
                <a:srgbClr val="FFFFFF"/>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272" y="0"/>
            <a:ext cx="64008" cy="6858000"/>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0B6E4BDD-333F-416E-9FA9-684DB8CCBC82}"/>
              </a:ext>
            </a:extLst>
          </p:cNvPr>
          <p:cNvPicPr>
            <a:picLocks noChangeAspect="1"/>
          </p:cNvPicPr>
          <p:nvPr/>
        </p:nvPicPr>
        <p:blipFill>
          <a:blip r:embed="rId2"/>
          <a:stretch>
            <a:fillRect/>
          </a:stretch>
        </p:blipFill>
        <p:spPr>
          <a:xfrm>
            <a:off x="5364202" y="727589"/>
            <a:ext cx="6182033" cy="2531435"/>
          </a:xfrm>
          <a:prstGeom prst="rect">
            <a:avLst/>
          </a:prstGeom>
        </p:spPr>
      </p:pic>
      <p:pic>
        <p:nvPicPr>
          <p:cNvPr id="5" name="Picture 4">
            <a:extLst>
              <a:ext uri="{FF2B5EF4-FFF2-40B4-BE49-F238E27FC236}">
                <a16:creationId xmlns:a16="http://schemas.microsoft.com/office/drawing/2014/main" id="{C3E48FDE-A0C2-4041-9F93-DD27699C4565}"/>
              </a:ext>
            </a:extLst>
          </p:cNvPr>
          <p:cNvPicPr>
            <a:picLocks noChangeAspect="1"/>
          </p:cNvPicPr>
          <p:nvPr/>
        </p:nvPicPr>
        <p:blipFill>
          <a:blip r:embed="rId3"/>
          <a:stretch>
            <a:fillRect/>
          </a:stretch>
        </p:blipFill>
        <p:spPr>
          <a:xfrm>
            <a:off x="5364202" y="3756082"/>
            <a:ext cx="6182033" cy="2244063"/>
          </a:xfrm>
          <a:prstGeom prst="rect">
            <a:avLst/>
          </a:prstGeom>
        </p:spPr>
      </p:pic>
    </p:spTree>
    <p:extLst>
      <p:ext uri="{BB962C8B-B14F-4D97-AF65-F5344CB8AC3E}">
        <p14:creationId xmlns:p14="http://schemas.microsoft.com/office/powerpoint/2010/main" val="96433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F7AB82-024D-493B-8822-7012143C20DD}"/>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Factors that impact on Health</a:t>
            </a:r>
          </a:p>
        </p:txBody>
      </p:sp>
      <p:sp>
        <p:nvSpPr>
          <p:cNvPr id="3" name="Content Placeholder 2">
            <a:extLst>
              <a:ext uri="{FF2B5EF4-FFF2-40B4-BE49-F238E27FC236}">
                <a16:creationId xmlns:a16="http://schemas.microsoft.com/office/drawing/2014/main" id="{F8D656BD-4538-47A8-BA5D-4CB0C2A2CB3E}"/>
              </a:ext>
            </a:extLst>
          </p:cNvPr>
          <p:cNvSpPr>
            <a:spLocks noGrp="1"/>
          </p:cNvSpPr>
          <p:nvPr>
            <p:ph idx="1"/>
          </p:nvPr>
        </p:nvSpPr>
        <p:spPr>
          <a:xfrm>
            <a:off x="1097279" y="2236304"/>
            <a:ext cx="5977938" cy="3652667"/>
          </a:xfrm>
        </p:spPr>
        <p:txBody>
          <a:bodyPr>
            <a:normAutofit/>
          </a:bodyPr>
          <a:lstStyle/>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Checking person physical activities and its impact of general health "Behaviors":-</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from contingency table the largest number of people that are in good health are who do physical activities and largest number of people that have good, and fair health don’t do physical, with column percentage they are about 24%  and 22%-35%.</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the Pearson's Chi-squared test equals X-squared = 2454.8, </a:t>
            </a:r>
            <a:r>
              <a:rPr lang="en-US" sz="1800" dirty="0" err="1">
                <a:solidFill>
                  <a:srgbClr val="FFFFFF"/>
                </a:solidFill>
                <a:latin typeface="Times New Roman" panose="02020603050405020304" pitchFamily="18" charset="0"/>
                <a:cs typeface="Times New Roman" panose="02020603050405020304" pitchFamily="18" charset="0"/>
              </a:rPr>
              <a:t>df</a:t>
            </a:r>
            <a:r>
              <a:rPr lang="en-US" sz="1800" dirty="0">
                <a:solidFill>
                  <a:srgbClr val="FFFFFF"/>
                </a:solidFill>
                <a:latin typeface="Times New Roman" panose="02020603050405020304" pitchFamily="18" charset="0"/>
                <a:cs typeface="Times New Roman" panose="02020603050405020304" pitchFamily="18" charset="0"/>
              </a:rPr>
              <a:t> = 18, p-value &lt; 2.2e-16.</a:t>
            </a:r>
          </a:p>
          <a:p>
            <a:endParaRPr lang="en-US" sz="1800" dirty="0">
              <a:solidFill>
                <a:srgbClr val="FFFFFF"/>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4D6B312-41B7-4B58-B633-CA6E0F38D83D}"/>
              </a:ext>
            </a:extLst>
          </p:cNvPr>
          <p:cNvPicPr>
            <a:picLocks noChangeAspect="1"/>
          </p:cNvPicPr>
          <p:nvPr/>
        </p:nvPicPr>
        <p:blipFill>
          <a:blip r:embed="rId2"/>
          <a:stretch>
            <a:fillRect/>
          </a:stretch>
        </p:blipFill>
        <p:spPr>
          <a:xfrm>
            <a:off x="8251982" y="1286321"/>
            <a:ext cx="3294253" cy="1413971"/>
          </a:xfrm>
          <a:prstGeom prst="rect">
            <a:avLst/>
          </a:prstGeom>
        </p:spPr>
      </p:pic>
      <p:pic>
        <p:nvPicPr>
          <p:cNvPr id="5" name="Picture 4">
            <a:extLst>
              <a:ext uri="{FF2B5EF4-FFF2-40B4-BE49-F238E27FC236}">
                <a16:creationId xmlns:a16="http://schemas.microsoft.com/office/drawing/2014/main" id="{15A948B1-E6F3-4053-BAAA-49D6ECBB6270}"/>
              </a:ext>
            </a:extLst>
          </p:cNvPr>
          <p:cNvPicPr>
            <a:picLocks noChangeAspect="1"/>
          </p:cNvPicPr>
          <p:nvPr/>
        </p:nvPicPr>
        <p:blipFill>
          <a:blip r:embed="rId3"/>
          <a:stretch>
            <a:fillRect/>
          </a:stretch>
        </p:blipFill>
        <p:spPr>
          <a:xfrm>
            <a:off x="8239318" y="4214506"/>
            <a:ext cx="3306917" cy="1327215"/>
          </a:xfrm>
          <a:prstGeom prst="rect">
            <a:avLst/>
          </a:prstGeom>
        </p:spPr>
      </p:pic>
    </p:spTree>
    <p:extLst>
      <p:ext uri="{BB962C8B-B14F-4D97-AF65-F5344CB8AC3E}">
        <p14:creationId xmlns:p14="http://schemas.microsoft.com/office/powerpoint/2010/main" val="397905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B5531D-D7D0-48AB-826A-8CBB515E8491}"/>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Factors that impact on Health</a:t>
            </a:r>
          </a:p>
        </p:txBody>
      </p:sp>
      <p:sp>
        <p:nvSpPr>
          <p:cNvPr id="3" name="Content Placeholder 2">
            <a:extLst>
              <a:ext uri="{FF2B5EF4-FFF2-40B4-BE49-F238E27FC236}">
                <a16:creationId xmlns:a16="http://schemas.microsoft.com/office/drawing/2014/main" id="{6919FC4D-3098-4C0A-BA3D-8428285D682E}"/>
              </a:ext>
            </a:extLst>
          </p:cNvPr>
          <p:cNvSpPr>
            <a:spLocks noGrp="1"/>
          </p:cNvSpPr>
          <p:nvPr>
            <p:ph idx="1"/>
          </p:nvPr>
        </p:nvSpPr>
        <p:spPr>
          <a:xfrm>
            <a:off x="1097279" y="2236304"/>
            <a:ext cx="5977938" cy="3652667"/>
          </a:xfrm>
        </p:spPr>
        <p:txBody>
          <a:bodyPr>
            <a:normAutofit/>
          </a:bodyPr>
          <a:lstStyle/>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checking that person did not take medication because of cost during.</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last 12 months and its impact of general health "Previous illness“.</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from contingency table and percentages showed that the largest number of people that are in good health are who took medication regardless its cost.</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the Pearson's Chi-squared test equals X-squared = 1372.7, </a:t>
            </a:r>
            <a:r>
              <a:rPr lang="en-US" sz="1800" dirty="0" err="1">
                <a:solidFill>
                  <a:srgbClr val="FFFFFF"/>
                </a:solidFill>
                <a:latin typeface="Times New Roman" panose="02020603050405020304" pitchFamily="18" charset="0"/>
                <a:cs typeface="Times New Roman" panose="02020603050405020304" pitchFamily="18" charset="0"/>
              </a:rPr>
              <a:t>df</a:t>
            </a:r>
            <a:r>
              <a:rPr lang="en-US" sz="1800" dirty="0">
                <a:solidFill>
                  <a:srgbClr val="FFFFFF"/>
                </a:solidFill>
                <a:latin typeface="Times New Roman" panose="02020603050405020304" pitchFamily="18" charset="0"/>
                <a:cs typeface="Times New Roman" panose="02020603050405020304" pitchFamily="18" charset="0"/>
              </a:rPr>
              <a:t> = 24, p-value &lt; 2.2e-16.</a:t>
            </a:r>
          </a:p>
          <a:p>
            <a:pPr>
              <a:buFont typeface="Arial" panose="020B0604020202020204" pitchFamily="34" charset="0"/>
              <a:buChar char="•"/>
            </a:pPr>
            <a:endParaRPr lang="en-US" sz="1800" dirty="0">
              <a:solidFill>
                <a:srgbClr val="FFFFFF"/>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7211721-5E8D-4B21-A6AF-03BE36653FFC}"/>
              </a:ext>
            </a:extLst>
          </p:cNvPr>
          <p:cNvPicPr>
            <a:picLocks noChangeAspect="1"/>
          </p:cNvPicPr>
          <p:nvPr/>
        </p:nvPicPr>
        <p:blipFill>
          <a:blip r:embed="rId2"/>
          <a:stretch>
            <a:fillRect/>
          </a:stretch>
        </p:blipFill>
        <p:spPr>
          <a:xfrm>
            <a:off x="8378591" y="3867298"/>
            <a:ext cx="3294253" cy="1346424"/>
          </a:xfrm>
          <a:prstGeom prst="rect">
            <a:avLst/>
          </a:prstGeom>
        </p:spPr>
      </p:pic>
      <p:pic>
        <p:nvPicPr>
          <p:cNvPr id="5" name="Picture 4">
            <a:extLst>
              <a:ext uri="{FF2B5EF4-FFF2-40B4-BE49-F238E27FC236}">
                <a16:creationId xmlns:a16="http://schemas.microsoft.com/office/drawing/2014/main" id="{63D9153E-6670-488E-B5CE-CE00206CD843}"/>
              </a:ext>
            </a:extLst>
          </p:cNvPr>
          <p:cNvPicPr>
            <a:picLocks noChangeAspect="1"/>
          </p:cNvPicPr>
          <p:nvPr/>
        </p:nvPicPr>
        <p:blipFill>
          <a:blip r:embed="rId3"/>
          <a:stretch>
            <a:fillRect/>
          </a:stretch>
        </p:blipFill>
        <p:spPr>
          <a:xfrm>
            <a:off x="8245650" y="1513723"/>
            <a:ext cx="3306917" cy="1339226"/>
          </a:xfrm>
          <a:prstGeom prst="rect">
            <a:avLst/>
          </a:prstGeom>
        </p:spPr>
      </p:pic>
    </p:spTree>
    <p:extLst>
      <p:ext uri="{BB962C8B-B14F-4D97-AF65-F5344CB8AC3E}">
        <p14:creationId xmlns:p14="http://schemas.microsoft.com/office/powerpoint/2010/main" val="7649874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270</TotalTime>
  <Words>808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Watson Health Insurance (WHI)</vt:lpstr>
      <vt:lpstr>Introduction</vt:lpstr>
      <vt:lpstr>Physical Health Indication of Distribution </vt:lpstr>
      <vt:lpstr>Physical Health Indication of Distribution </vt:lpstr>
      <vt:lpstr>Physical Health Indication of Distribution </vt:lpstr>
      <vt:lpstr>Physical Health Indication of Distribution </vt:lpstr>
      <vt:lpstr>Factors that impact on Health</vt:lpstr>
      <vt:lpstr>Factors that impact on Health</vt:lpstr>
      <vt:lpstr>Factors that impact on Health</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Watson Health Insurance (WHI)</dc:title>
  <dc:creator>Marwa Talaat</dc:creator>
  <cp:lastModifiedBy>Marwa Talaat</cp:lastModifiedBy>
  <cp:revision>29</cp:revision>
  <dcterms:created xsi:type="dcterms:W3CDTF">2018-09-28T18:47:28Z</dcterms:created>
  <dcterms:modified xsi:type="dcterms:W3CDTF">2018-09-29T17:16:33Z</dcterms:modified>
</cp:coreProperties>
</file>