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6" r:id="rId5"/>
    <p:sldId id="278" r:id="rId6"/>
    <p:sldId id="261" r:id="rId7"/>
    <p:sldId id="263" r:id="rId8"/>
    <p:sldId id="265" r:id="rId9"/>
    <p:sldId id="262" r:id="rId10"/>
    <p:sldId id="301" r:id="rId11"/>
    <p:sldId id="280" r:id="rId12"/>
    <p:sldId id="302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887" autoAdjust="0"/>
  </p:normalViewPr>
  <p:slideViewPr>
    <p:cSldViewPr snapToGrid="0" showGuides="1">
      <p:cViewPr varScale="1">
        <p:scale>
          <a:sx n="72" d="100"/>
          <a:sy n="72" d="100"/>
        </p:scale>
        <p:origin x="110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3970-B13A-F96D-A4B1-3A1EE7484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2023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>
            <a:noAutofit/>
          </a:bodyPr>
          <a:lstStyle>
            <a:lvl1pPr algn="ctr">
              <a:defRPr sz="6600" b="1" i="0" cap="none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07008" y="2523744"/>
            <a:ext cx="9720072" cy="325526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51A8B-A15C-2A94-1E48-F9615101D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91" t="11245" r="3785" b="1531"/>
          <a:stretch/>
        </p:blipFill>
        <p:spPr>
          <a:xfrm>
            <a:off x="0" y="2917"/>
            <a:ext cx="12197192" cy="6855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600200"/>
            <a:ext cx="10991088" cy="3657600"/>
          </a:xfrm>
        </p:spPr>
        <p:txBody>
          <a:bodyPr anchor="ctr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4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93608" y="2441447"/>
            <a:ext cx="3063240" cy="3575303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FCA6-7ECE-9BFB-9389-6DB74C862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1" r="21"/>
          <a:stretch/>
        </p:blipFill>
        <p:spPr>
          <a:xfrm>
            <a:off x="-5192" y="-1"/>
            <a:ext cx="1219719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8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</p:spPr>
        <p:txBody>
          <a:bodyPr/>
          <a:lstStyle>
            <a:lvl1pPr>
              <a:defRPr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60"/>
            <a:ext cx="4050792" cy="2953512"/>
          </a:xfrm>
        </p:spPr>
        <p:txBody>
          <a:bodyPr anchor="ctr" anchorCtr="0"/>
          <a:lstStyle>
            <a:lvl1pPr>
              <a:defRPr cap="all" baseline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EFCE-5DDA-D353-F1BF-36752F5F0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917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6718ABD-4EA5-E3C5-0225-F6671DCA53AD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21A955-CA2D-A65D-6E60-DAAAA4ACF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50"/>
          <a:stretch/>
        </p:blipFill>
        <p:spPr>
          <a:xfrm>
            <a:off x="0" y="2887579"/>
            <a:ext cx="2432421" cy="36046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155A-604C-AD00-BE69-4505C75CE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5874" b="-1"/>
          <a:stretch/>
        </p:blipFill>
        <p:spPr>
          <a:xfrm rot="5400000">
            <a:off x="11281284" y="2493882"/>
            <a:ext cx="1032928" cy="8878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D1084-EF5E-D016-13E0-1840BDFFD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-880"/>
          <a:stretch/>
        </p:blipFill>
        <p:spPr>
          <a:xfrm>
            <a:off x="9897978" y="5987153"/>
            <a:ext cx="490012" cy="505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313432"/>
            <a:ext cx="6327648" cy="3218688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21" b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6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C86F9-080E-93F7-C7B1-F5BEAD8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3108960" cy="3412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6592" y="1920240"/>
            <a:ext cx="6620256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F98F94-8801-13BE-8EB4-01921AC196C8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BF5718-9534-FD92-79D7-ECC66603E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87"/>
          <a:stretch/>
        </p:blipFill>
        <p:spPr>
          <a:xfrm rot="5400000">
            <a:off x="1778676" y="5204330"/>
            <a:ext cx="907513" cy="2465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F40650-9AD0-96F8-F702-185D1729A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58" y="5429608"/>
            <a:ext cx="406214" cy="4150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C8518-2F0B-6FC0-0C0E-6CE9D00EA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4860" b="-1"/>
          <a:stretch/>
        </p:blipFill>
        <p:spPr>
          <a:xfrm>
            <a:off x="10214191" y="365126"/>
            <a:ext cx="103292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3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B4AF60-AC65-3E7A-4A5D-EBF1A7030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63" b="3063"/>
          <a:stretch/>
        </p:blipFill>
        <p:spPr>
          <a:xfrm>
            <a:off x="1" y="2917"/>
            <a:ext cx="12197189" cy="6855082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5671103-2960-81E2-9A76-0E7FDE6B3E55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6060D16-E6F6-EA0E-E58E-526234AB656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0958AA-6F1A-C4A2-FB66-1A6F7F883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>
            <a:off x="569419" y="4426479"/>
            <a:ext cx="1472805" cy="1596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ADFA2-398E-9388-8295-063D31FB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 rot="3765410" flipV="1">
            <a:off x="1448505" y="4094575"/>
            <a:ext cx="862484" cy="93498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09A7588-8EFD-A0C5-4235-45B7D657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5453"/>
          <a:stretch/>
        </p:blipFill>
        <p:spPr>
          <a:xfrm>
            <a:off x="9469547" y="5719093"/>
            <a:ext cx="1756858" cy="11389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04D7D6-513C-D18A-AF21-D10F0E5D3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-750"/>
          <a:stretch/>
        </p:blipFill>
        <p:spPr>
          <a:xfrm>
            <a:off x="8844546" y="50582"/>
            <a:ext cx="1307037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16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CE72F6-1D9D-E61E-F1EE-2861FDF7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2459736"/>
            <a:ext cx="2843784" cy="309067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33672" y="2523744"/>
            <a:ext cx="6693408" cy="327355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00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912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accent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Marwah.albadran@gmail.co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475" y="1453471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en-US" dirty="0"/>
              <a:t>Global Covid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9059" y="6237059"/>
            <a:ext cx="3098327" cy="727267"/>
          </a:xfrm>
          <a:noFill/>
        </p:spPr>
        <p:txBody>
          <a:bodyPr>
            <a:noAutofit/>
          </a:bodyPr>
          <a:lstStyle/>
          <a:p>
            <a:r>
              <a:rPr lang="en-US" sz="2000" dirty="0"/>
              <a:t>By Tableau &amp; SQL</a:t>
            </a:r>
          </a:p>
        </p:txBody>
      </p:sp>
    </p:spTree>
    <p:extLst>
      <p:ext uri="{BB962C8B-B14F-4D97-AF65-F5344CB8AC3E}">
        <p14:creationId xmlns:p14="http://schemas.microsoft.com/office/powerpoint/2010/main" val="11850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0A6B8-78EB-52CA-3D46-A46FC880D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048" y="2799650"/>
            <a:ext cx="7321136" cy="3530886"/>
          </a:xfrm>
          <a:noFill/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Marwah Al-Badran</a:t>
            </a:r>
          </a:p>
          <a:p>
            <a:r>
              <a:rPr lang="en-US" dirty="0"/>
              <a:t>Cell: 469-536-2644</a:t>
            </a:r>
          </a:p>
          <a:p>
            <a:r>
              <a:rPr lang="en-US" dirty="0">
                <a:hlinkClick r:id="rId2"/>
              </a:rPr>
              <a:t>Email: Marwah.albadran@gmail.com</a:t>
            </a:r>
            <a:endParaRPr lang="en-US" dirty="0"/>
          </a:p>
          <a:p>
            <a:r>
              <a:rPr lang="en-US" dirty="0" err="1"/>
              <a:t>Githup</a:t>
            </a:r>
            <a:r>
              <a:rPr lang="en-US" dirty="0"/>
              <a:t>: https://github.com/Marwah-88/Sales-Performance-Dashboard/edit/main/README.md</a:t>
            </a:r>
          </a:p>
        </p:txBody>
      </p:sp>
    </p:spTree>
    <p:extLst>
      <p:ext uri="{BB962C8B-B14F-4D97-AF65-F5344CB8AC3E}">
        <p14:creationId xmlns:p14="http://schemas.microsoft.com/office/powerpoint/2010/main" val="375161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C19CD4-39EE-6219-3D1D-83D60F28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1" y="0"/>
            <a:ext cx="11402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 anchor="b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Project Description</a:t>
            </a:r>
            <a:endParaRPr lang="en-US" sz="4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926" y="2313432"/>
            <a:ext cx="9181057" cy="3218688"/>
          </a:xfrm>
          <a:noFill/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This Tableau Global COVID Analytics Dashboard provides a comprehensive analysis of the pandemic’s global impact. It is a powerful tool for understanding COVID-19’s global impact, facilitating data-driven public health strategies. It enables policymakers, researchers, and analysts to track trends, assess regional disparities, and make data-driven decisions.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  <a:noFill/>
        </p:spPr>
        <p:txBody>
          <a:bodyPr>
            <a:noAutofit/>
          </a:bodyPr>
          <a:lstStyle/>
          <a:p>
            <a:r>
              <a:rPr lang="en-US" dirty="0"/>
              <a:t>Key Metrics Tracked: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992" y="1902914"/>
            <a:ext cx="9971773" cy="3412370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342900" marR="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Total Cases – Cumulative confirmed COVID-19 cases globally.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Total Deaths – Number of reported deaths due to COVID-19.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Death Percentage – Mortality rate based on confirmed cases.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Total Deaths by Continent – Breakdown of fatalities across major regions.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Percent Population Infected by Country – Infection rates relative to the total population.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Top 10 Countries with the Highest Infection Rate – Identifies the most affected countries over time.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39E6080-E7F0-678F-65B9-B64B99BD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>
            <a:noAutofit/>
          </a:bodyPr>
          <a:lstStyle/>
          <a:p>
            <a:r>
              <a:rPr lang="en-US" dirty="0"/>
              <a:t>Key Features: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168" y="1538919"/>
            <a:ext cx="10015247" cy="3090672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342900" marR="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Global Overview Panel – Displays total cases, deaths, and mortality rate in a structured format.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Interactive Heat Map – Visualizes the infection rate by country for easy regional comparison.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Death Distribution by Continent – A pie chart representing COVID-19 fatalities by continent.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Time-Series Analysis – Tracks infection rates across multiple quarters to identify trends.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Country-Level Deep Dive – Highlights the highest infection rates relative to population.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3736AF-0027-E734-82A8-010D712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>
            <a:noAutofit/>
          </a:bodyPr>
          <a:lstStyle/>
          <a:p>
            <a:r>
              <a:rPr lang="en-US" dirty="0"/>
              <a:t>Insights &amp; Findings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2" y="1641348"/>
            <a:ext cx="11356848" cy="4133810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342900" marR="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Global Impact – Over 150 million reported cases and 3.18 million deaths, with a 2.11% mortality rate.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Regional Disparities – Europe and North America show the highest fatality numbers, followed by South America and Asia.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Infection Hotspots – Countries like Andorra, Montenegro, Czechia, and San Marino show the highest infection rates.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Quarterly Trends – Infection rates peaked in specific quarters, reflecting policy changes, lockdowns, and vaccination efforts.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61F934-8535-E086-C153-D48E49B9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F86E2-842D-564E-0A85-FCF865E70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7079-831F-AD35-BC09-5118BBB0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24" y="533063"/>
            <a:ext cx="10277856" cy="1655064"/>
          </a:xfrm>
          <a:noFill/>
        </p:spPr>
        <p:txBody>
          <a:bodyPr>
            <a:noAutofit/>
          </a:bodyPr>
          <a:lstStyle/>
          <a:p>
            <a:r>
              <a:rPr lang="en-US" dirty="0"/>
              <a:t>Use Cases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A636BB-34AE-9265-169F-BDB56E0B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1719312"/>
            <a:ext cx="11197388" cy="365744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Policy Decision-Making – Governments can use insights to evaluate past interventions and plan future strategies.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Public Awareness – Offers an interactive way for individuals to understand COVID-19 trends in their region.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Healthcare Resource Allocation – Helps organizations identify high-risk areas requiring urgent medical support.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77778-DDD3-BD82-31C3-10A744F5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8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56" y="365760"/>
            <a:ext cx="10277856" cy="1655064"/>
          </a:xfrm>
          <a:noFill/>
        </p:spPr>
        <p:txBody>
          <a:bodyPr anchor="b">
            <a:noAutofit/>
          </a:bodyPr>
          <a:lstStyle/>
          <a:p>
            <a:r>
              <a:rPr lang="en-US" sz="4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Recommendations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646" y="2020824"/>
            <a:ext cx="10277856" cy="3575304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Vaccination &amp; Prevention – High-risk countries should strengthen vaccination campaigns and preventive measures.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Healthcare System Readiness – Authorities should assess healthcare capacity based on mortality rate trends.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Data Transparency &amp; Reporting – More granular data can enhance global understanding and response strategies.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F21905C-1BD6-BF3F-5B8B-B9AD530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67735-67FD-948F-0099-2802CEEFE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A3F3-A1BC-7B09-37FB-4C13AB03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56" y="709856"/>
            <a:ext cx="10277856" cy="1655064"/>
          </a:xfrm>
          <a:noFill/>
        </p:spPr>
        <p:txBody>
          <a:bodyPr anchor="b">
            <a:noAutofit/>
          </a:bodyPr>
          <a:lstStyle/>
          <a:p>
            <a:r>
              <a:rPr lang="en-US" kern="100" dirty="0">
                <a:latin typeface="Times New Roman" panose="02020603050405020304" pitchFamily="18" charset="0"/>
                <a:cs typeface="Arial" panose="020B0604020202020204" pitchFamily="34" charset="0"/>
              </a:rPr>
              <a:t>Technical Details Summary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E787-61E8-214D-9EE1-C3B663E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20" y="1266846"/>
            <a:ext cx="11076224" cy="3575304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Data Source: Excel CSV files (COVID-19 cases, deaths, population data).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Database &amp; Querying: SQL (cleaning, transforming, and creating database views for analysis).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Visualization Tool: Tableau (interactive dashboards, geographic maps, trend analysis).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8506AFF-BD43-DF30-5636-AC4DDE09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8676B4-659C-CE0F-D9D2-F4A730E93C47}"/>
              </a:ext>
            </a:extLst>
          </p:cNvPr>
          <p:cNvSpPr txBox="1">
            <a:spLocks/>
          </p:cNvSpPr>
          <p:nvPr/>
        </p:nvSpPr>
        <p:spPr>
          <a:xfrm>
            <a:off x="469656" y="3804234"/>
            <a:ext cx="10277856" cy="165506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accent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kern="100" dirty="0">
                <a:latin typeface="Times New Roman" panose="02020603050405020304" pitchFamily="18" charset="0"/>
                <a:cs typeface="Arial" panose="020B0604020202020204" pitchFamily="34" charset="0"/>
              </a:rPr>
              <a:t>Data Processing:</a:t>
            </a:r>
          </a:p>
          <a:p>
            <a:b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b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0A6945-D31A-23EB-C64F-57DC508BFB40}"/>
              </a:ext>
            </a:extLst>
          </p:cNvPr>
          <p:cNvSpPr txBox="1">
            <a:spLocks/>
          </p:cNvSpPr>
          <p:nvPr/>
        </p:nvSpPr>
        <p:spPr>
          <a:xfrm>
            <a:off x="957072" y="4223498"/>
            <a:ext cx="10277856" cy="3575304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Used SQL to clean, transform, and aggregate data.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Created SQL queries and saved them as views for efficient data retrieval.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Structured data in a way that allowed seamless integration with Tableau.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Visualization Tool: Tableau for interactive data representation and insights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781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spheres">
      <a:dk1>
        <a:srgbClr val="000000"/>
      </a:dk1>
      <a:lt1>
        <a:srgbClr val="FFFFFF"/>
      </a:lt1>
      <a:dk2>
        <a:srgbClr val="E3E7ED"/>
      </a:dk2>
      <a:lt2>
        <a:srgbClr val="E8E8E8"/>
      </a:lt2>
      <a:accent1>
        <a:srgbClr val="7673F7"/>
      </a:accent1>
      <a:accent2>
        <a:srgbClr val="B8C2FD"/>
      </a:accent2>
      <a:accent3>
        <a:srgbClr val="DFE3FC"/>
      </a:accent3>
      <a:accent4>
        <a:srgbClr val="55B3FD"/>
      </a:accent4>
      <a:accent5>
        <a:srgbClr val="99F7F7"/>
      </a:accent5>
      <a:accent6>
        <a:srgbClr val="FEE43F"/>
      </a:accent6>
      <a:hlink>
        <a:srgbClr val="467886"/>
      </a:hlink>
      <a:folHlink>
        <a:srgbClr val="96607D"/>
      </a:folHlink>
    </a:clrScheme>
    <a:fontScheme name="Custom 23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076243_win32_CP_V3" id="{81AB0711-29F9-49D0-8A73-16AF25FD4C08}" vid="{D5AD44AB-53B9-4654-A4F8-1821A28F2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67F3CB5-3475-4129-AB60-D0C937DE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42</TotalTime>
  <Words>544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Symbol</vt:lpstr>
      <vt:lpstr>Times New Roman</vt:lpstr>
      <vt:lpstr>Custom</vt:lpstr>
      <vt:lpstr>Global Covid Analytics </vt:lpstr>
      <vt:lpstr>PowerPoint Presentation</vt:lpstr>
      <vt:lpstr>Project Description</vt:lpstr>
      <vt:lpstr>Key Metrics Tracked: </vt:lpstr>
      <vt:lpstr>Key Features: </vt:lpstr>
      <vt:lpstr>Insights &amp; Findings </vt:lpstr>
      <vt:lpstr>Use Cases </vt:lpstr>
      <vt:lpstr>Recommendations </vt:lpstr>
      <vt:lpstr>Technical Details Summary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Marwah Al-Badran</dc:creator>
  <cp:lastModifiedBy>Marwah Al-Badran</cp:lastModifiedBy>
  <cp:revision>1</cp:revision>
  <dcterms:created xsi:type="dcterms:W3CDTF">2025-03-07T04:31:18Z</dcterms:created>
  <dcterms:modified xsi:type="dcterms:W3CDTF">2025-03-07T05:13:30Z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