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7" r:id="rId6"/>
    <p:sldId id="268" r:id="rId7"/>
    <p:sldId id="269" r:id="rId8"/>
    <p:sldId id="270" r:id="rId9"/>
    <p:sldId id="271" r:id="rId10"/>
    <p:sldId id="263" r:id="rId11"/>
    <p:sldId id="266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wan Elghitany" initials="mE" lastIdx="3" clrIdx="0">
    <p:extLst>
      <p:ext uri="{19B8F6BF-5375-455C-9EA6-DF929625EA0E}">
        <p15:presenceInfo xmlns:p15="http://schemas.microsoft.com/office/powerpoint/2012/main" userId="42578976ef33d9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55" autoAdjust="0"/>
  </p:normalViewPr>
  <p:slideViewPr>
    <p:cSldViewPr snapToGrid="0" showGuides="1">
      <p:cViewPr varScale="1">
        <p:scale>
          <a:sx n="71" d="100"/>
          <a:sy n="71" d="100"/>
        </p:scale>
        <p:origin x="132" y="66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CD5C9-0788-4E73-97D1-0AF74448698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FB966-175E-4541-AA31-967E6D07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Projection of </a:t>
            </a:r>
            <a:r>
              <a:rPr lang="en-US" sz="1200" b="1" dirty="0">
                <a:solidFill>
                  <a:schemeClr val="accent2"/>
                </a:solidFill>
              </a:rPr>
              <a:t>X</a:t>
            </a:r>
            <a:r>
              <a:rPr lang="en-US" sz="1200" b="1" baseline="-25000" dirty="0">
                <a:solidFill>
                  <a:schemeClr val="accent2"/>
                </a:solidFill>
              </a:rPr>
              <a:t>i</a:t>
            </a:r>
            <a:r>
              <a:rPr lang="en-US" dirty="0"/>
              <a:t> on U1 </a:t>
            </a:r>
          </a:p>
          <a:p>
            <a:r>
              <a:rPr lang="en-US" dirty="0"/>
              <a:t>Which is the </a:t>
            </a:r>
            <a:r>
              <a:rPr lang="en-US" b="1" dirty="0"/>
              <a:t>Component</a:t>
            </a:r>
            <a:r>
              <a:rPr lang="en-US" dirty="0"/>
              <a:t> of </a:t>
            </a:r>
            <a:r>
              <a:rPr lang="en-US" sz="1200" b="1" dirty="0">
                <a:solidFill>
                  <a:schemeClr val="accent2"/>
                </a:solidFill>
              </a:rPr>
              <a:t>X</a:t>
            </a:r>
            <a:r>
              <a:rPr lang="en-US" sz="1200" b="1" baseline="-25000" dirty="0">
                <a:solidFill>
                  <a:schemeClr val="accent2"/>
                </a:solidFill>
              </a:rPr>
              <a:t>i</a:t>
            </a:r>
            <a:r>
              <a:rPr lang="en-US" dirty="0"/>
              <a:t> in the </a:t>
            </a:r>
            <a:r>
              <a:rPr lang="en-US" sz="1200" b="1" dirty="0">
                <a:solidFill>
                  <a:srgbClr val="00B0F0"/>
                </a:solidFill>
              </a:rPr>
              <a:t>U</a:t>
            </a:r>
            <a:r>
              <a:rPr lang="en-US" sz="1200" b="1" baseline="-25000" dirty="0">
                <a:solidFill>
                  <a:srgbClr val="00B0F0"/>
                </a:solidFill>
              </a:rPr>
              <a:t>1</a:t>
            </a:r>
            <a:r>
              <a:rPr lang="en-US" dirty="0"/>
              <a:t>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B966-175E-4541-AA31-967E6D07E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60F-E1BC-46C1-983E-33F0CA87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F1B84-5D14-4EC7-B214-0C076159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2B6D-5E62-43FB-A442-1F204F3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FB9C-F64E-4856-AD64-BDC8DB3A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3D34-CEE5-40C5-A370-000D8335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AFFF-986D-4010-BA19-1F0B072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F451-ACD6-41EE-A924-B15C18F0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39C5-EC3F-4146-8CFD-7F8907B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5D0F-77F4-4AF7-9662-B84DF525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0A70-9402-415A-B2BB-717CA55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24C2F-88A9-4D4C-872F-4BEF63BF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64AB-B62A-4A1C-8B4F-17D9E3D2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76-F25F-40AF-9F03-522923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580C-E333-4F47-86B3-84BAA9E1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B3F8-6944-4742-B81C-E7422327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DEAF-48FA-4688-B1A1-B356A171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ED30-0EC2-4A65-A908-BA17A99E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B368-DEE9-4FF4-A115-E092B984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07F6-AAE1-4B61-8E29-A2A47F2E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AB02-6467-4847-98EF-3526BF6F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5762-DBE2-4E7A-9DB4-D0B1918B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B681-8330-4B40-B38E-701B49BB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5A40-5451-4F9A-BE14-DA1D00D2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8A2A-6E7C-462E-B4B7-A5198485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63F1-2969-4BF4-BFE6-16FA66F7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D153-1A53-466D-87A6-17BA9A9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1FF-646C-4A37-B086-D0D462D20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26609-DC3D-4234-92C6-1C6C05177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BBAB-B1E0-4D47-9BE5-B3B5DC1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1D00-08B0-4A20-B7BC-DCBEFD51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160A-3CA8-4A30-B8D9-0F2F7563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464-FA7B-4380-8444-EDC26CAF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E1D0-97D2-4158-962A-47295F00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55D0D-26AF-4B1E-A8AB-E3A02E37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45F3F-CE26-4C7C-9388-A69EBD55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9D409-F3AC-4C49-A71F-EF82C50A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B230-0E3D-4696-A37D-7544AE5E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4CBAB-BE98-42A7-AB38-35355DB4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65A38-C1A9-48D1-BCA5-B9917D9F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4298-DDE9-44D4-8412-632AD6C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97CA7-1CBE-4D9E-9DED-A92F3856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72E1E-AF18-4DFF-8C72-3F761BD3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34914-DF12-4238-B8CD-63EE53B1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F94C9-9452-4CE6-B49A-70BD846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6856-C27C-4002-B999-AFCCCA0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493A-151E-4D2F-B548-4B871B04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C7C-F0FA-4F3F-8CBF-8646009E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50B4-BD27-4699-B927-B3011E92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74354-B18B-4DF3-A6DF-D86C82A2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F7C0-A578-4A30-BB23-453CF90B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99BC2-A2E9-41BA-B790-1168FE77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CBB9-F130-4143-B52B-9224C21F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BD6A-C496-4E38-B8FC-56884DA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BE73-A541-4898-9962-56491229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AE9C-2C47-4568-8106-036CA1CE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3802-7B85-485B-AD36-FFD4F787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AA0E-49A7-492F-8683-D1D9F3D4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ABEE6-57E0-4B5E-9FDD-42FD2572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B5E76-4FEC-48DD-98CE-C860A1E7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3999-9E2D-44EF-B3BA-E44F1979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9C67-7B5E-4D6B-877A-AB169A016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CDE5-8126-4CD3-95BF-34A54A2AB2A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C627-0B9F-407E-9263-D20F76DED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120B-8E0D-4E8E-A012-2AE5B5E44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A314-E7F2-4FC2-BEAA-70804983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AD8F-E4B6-45AE-9866-470409EE6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0FC9F-ADAB-4464-A7A6-E25FFF0F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Marwan Mostafa</a:t>
            </a:r>
          </a:p>
        </p:txBody>
      </p:sp>
    </p:spTree>
    <p:extLst>
      <p:ext uri="{BB962C8B-B14F-4D97-AF65-F5344CB8AC3E}">
        <p14:creationId xmlns:p14="http://schemas.microsoft.com/office/powerpoint/2010/main" val="357439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42C9A-1AF8-4549-9BCC-F4F5755FF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4" y="1057384"/>
            <a:ext cx="6506092" cy="4743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FFFBA-B645-4E0E-8E47-29497FC26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4" y="1303432"/>
            <a:ext cx="7314866" cy="4497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19380-742A-4E38-B3B9-0FDE699C7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2" y="1057384"/>
            <a:ext cx="7688876" cy="47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8F721-3277-442D-8193-54FD70CAE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1" y="939371"/>
            <a:ext cx="8102138" cy="4979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D7A9A-BA90-48AF-AC99-06800B80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3" y="765660"/>
            <a:ext cx="7669874" cy="5090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AD231-AC56-406A-A59E-EDE21F68E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3" y="1137999"/>
            <a:ext cx="7669874" cy="458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F99A5-2470-4322-AC2A-4793E2C5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0" y="819535"/>
            <a:ext cx="7071360" cy="49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7B2570-1DF9-4A44-BA0F-220A59F41A11}"/>
              </a:ext>
            </a:extLst>
          </p:cNvPr>
          <p:cNvSpPr txBox="1"/>
          <p:nvPr/>
        </p:nvSpPr>
        <p:spPr>
          <a:xfrm>
            <a:off x="689113" y="821635"/>
            <a:ext cx="54068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axis </a:t>
            </a:r>
            <a:r>
              <a:rPr lang="en-US" sz="2800" b="1" dirty="0"/>
              <a:t>direction</a:t>
            </a:r>
            <a:r>
              <a:rPr lang="en-US" sz="2800" dirty="0"/>
              <a:t> such that </a:t>
            </a:r>
            <a:r>
              <a:rPr lang="en-US" sz="2800" b="1" dirty="0">
                <a:solidFill>
                  <a:srgbClr val="FF0000"/>
                </a:solidFill>
              </a:rPr>
              <a:t>variance</a:t>
            </a:r>
            <a:r>
              <a:rPr lang="en-US" sz="2800" dirty="0"/>
              <a:t> of dimension (Xi) is </a:t>
            </a:r>
            <a:r>
              <a:rPr lang="en-US" sz="2800" b="1" dirty="0">
                <a:solidFill>
                  <a:srgbClr val="FF0000"/>
                </a:solidFill>
              </a:rPr>
              <a:t>Maximized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A9575-CFC1-4030-B311-D12FB5999791}"/>
              </a:ext>
            </a:extLst>
          </p:cNvPr>
          <p:cNvSpPr txBox="1"/>
          <p:nvPr/>
        </p:nvSpPr>
        <p:spPr>
          <a:xfrm>
            <a:off x="689113" y="2828836"/>
            <a:ext cx="6041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Rotate</a:t>
            </a:r>
            <a:r>
              <a:rPr lang="en-US" sz="3200" dirty="0"/>
              <a:t> the points with angle </a:t>
            </a:r>
            <a:r>
              <a:rPr lang="el-GR" sz="4000" b="1" dirty="0"/>
              <a:t>Θ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Project</a:t>
            </a:r>
            <a:r>
              <a:rPr lang="en-US" sz="3200" dirty="0"/>
              <a:t> The points on its axis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8279-67CA-4ABC-8126-A559E505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PCA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9A9B-1281-4155-8C15-B9DEFD30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PCA is not designed to discover nonlinear structure.</a:t>
            </a:r>
          </a:p>
          <a:p>
            <a:r>
              <a:rPr lang="en-US" dirty="0">
                <a:solidFill>
                  <a:schemeClr val="accent1"/>
                </a:solidFill>
              </a:rPr>
              <a:t>Overlapping</a:t>
            </a:r>
            <a:r>
              <a:rPr lang="en-US" dirty="0"/>
              <a:t> do occurs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BA10-2011-4FFB-81B7-FB4DE7DA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61" y="2754088"/>
            <a:ext cx="3181794" cy="319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21D23-801F-4C42-AE04-C68B8B0A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838450" cy="16097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0E78B-16AF-4A9A-BC1A-707FF540EB41}"/>
              </a:ext>
            </a:extLst>
          </p:cNvPr>
          <p:cNvCxnSpPr/>
          <p:nvPr/>
        </p:nvCxnSpPr>
        <p:spPr>
          <a:xfrm flipV="1">
            <a:off x="7880465" y="3318054"/>
            <a:ext cx="2726574" cy="2278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2459570-B1C8-494A-8671-6D6C1C71F050}"/>
              </a:ext>
            </a:extLst>
          </p:cNvPr>
          <p:cNvSpPr/>
          <p:nvPr/>
        </p:nvSpPr>
        <p:spPr>
          <a:xfrm>
            <a:off x="8702262" y="3318054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F99BE-EEF3-472B-B5F4-5585378F710B}"/>
              </a:ext>
            </a:extLst>
          </p:cNvPr>
          <p:cNvSpPr/>
          <p:nvPr/>
        </p:nvSpPr>
        <p:spPr>
          <a:xfrm>
            <a:off x="8871509" y="348493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A800CD-2894-480C-BE6B-B8BE8D6A6E6A}"/>
              </a:ext>
            </a:extLst>
          </p:cNvPr>
          <p:cNvSpPr/>
          <p:nvPr/>
        </p:nvSpPr>
        <p:spPr>
          <a:xfrm>
            <a:off x="8569258" y="362008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E1BC05-EEBF-40DD-83CF-1B89EE7E3DD1}"/>
              </a:ext>
            </a:extLst>
          </p:cNvPr>
          <p:cNvSpPr/>
          <p:nvPr/>
        </p:nvSpPr>
        <p:spPr>
          <a:xfrm>
            <a:off x="8759289" y="3851665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FD1929-F100-4081-AE2C-202405D16A8B}"/>
              </a:ext>
            </a:extLst>
          </p:cNvPr>
          <p:cNvSpPr/>
          <p:nvPr/>
        </p:nvSpPr>
        <p:spPr>
          <a:xfrm>
            <a:off x="9756913" y="4665465"/>
            <a:ext cx="133004" cy="299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650AA3-67B1-440B-B17D-910322EFC3E6}"/>
              </a:ext>
            </a:extLst>
          </p:cNvPr>
          <p:cNvSpPr/>
          <p:nvPr/>
        </p:nvSpPr>
        <p:spPr>
          <a:xfrm>
            <a:off x="9926160" y="4832350"/>
            <a:ext cx="133004" cy="299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C232D6-675F-4931-9D46-775BFDEC5E2F}"/>
              </a:ext>
            </a:extLst>
          </p:cNvPr>
          <p:cNvSpPr/>
          <p:nvPr/>
        </p:nvSpPr>
        <p:spPr>
          <a:xfrm>
            <a:off x="9623909" y="4967494"/>
            <a:ext cx="133004" cy="299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351402-D1AF-4F64-B07E-563E8A4B7A88}"/>
              </a:ext>
            </a:extLst>
          </p:cNvPr>
          <p:cNvSpPr/>
          <p:nvPr/>
        </p:nvSpPr>
        <p:spPr>
          <a:xfrm>
            <a:off x="9813940" y="5199076"/>
            <a:ext cx="133004" cy="299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111E1A-42C5-42E7-8888-250803EE5E2B}"/>
              </a:ext>
            </a:extLst>
          </p:cNvPr>
          <p:cNvSpPr/>
          <p:nvPr/>
        </p:nvSpPr>
        <p:spPr>
          <a:xfrm>
            <a:off x="10607039" y="3385522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E8C726-A25C-457A-8BB1-90E6FAE7B980}"/>
              </a:ext>
            </a:extLst>
          </p:cNvPr>
          <p:cNvSpPr/>
          <p:nvPr/>
        </p:nvSpPr>
        <p:spPr>
          <a:xfrm>
            <a:off x="9863816" y="4050490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F0B193-A9A3-4F0F-80FB-EB303379B096}"/>
              </a:ext>
            </a:extLst>
          </p:cNvPr>
          <p:cNvSpPr/>
          <p:nvPr/>
        </p:nvSpPr>
        <p:spPr>
          <a:xfrm>
            <a:off x="10474035" y="3687551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19D22E-50DE-4868-B453-A2ADF83D9D0E}"/>
              </a:ext>
            </a:extLst>
          </p:cNvPr>
          <p:cNvSpPr/>
          <p:nvPr/>
        </p:nvSpPr>
        <p:spPr>
          <a:xfrm>
            <a:off x="10141164" y="3129734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E4380F-705E-46CA-84D4-F87B27D7ADBD}"/>
              </a:ext>
            </a:extLst>
          </p:cNvPr>
          <p:cNvSpPr/>
          <p:nvPr/>
        </p:nvSpPr>
        <p:spPr>
          <a:xfrm>
            <a:off x="8267007" y="5331449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E4B2D9-87C6-4FC0-BE06-4179E0CCEE9D}"/>
              </a:ext>
            </a:extLst>
          </p:cNvPr>
          <p:cNvSpPr/>
          <p:nvPr/>
        </p:nvSpPr>
        <p:spPr>
          <a:xfrm>
            <a:off x="7855922" y="5131608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37BB1F-24BA-4166-9954-7661F97A101B}"/>
              </a:ext>
            </a:extLst>
          </p:cNvPr>
          <p:cNvSpPr/>
          <p:nvPr/>
        </p:nvSpPr>
        <p:spPr>
          <a:xfrm>
            <a:off x="8404167" y="4739467"/>
            <a:ext cx="133004" cy="2992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57A4D1-4795-4EE9-94B2-4469506EE36B}"/>
              </a:ext>
            </a:extLst>
          </p:cNvPr>
          <p:cNvSpPr/>
          <p:nvPr/>
        </p:nvSpPr>
        <p:spPr>
          <a:xfrm>
            <a:off x="9837394" y="3444233"/>
            <a:ext cx="134165" cy="346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803441-1BB1-4FA9-8726-4B7541887FB7}"/>
              </a:ext>
            </a:extLst>
          </p:cNvPr>
          <p:cNvSpPr/>
          <p:nvPr/>
        </p:nvSpPr>
        <p:spPr>
          <a:xfrm>
            <a:off x="10006641" y="3611118"/>
            <a:ext cx="134165" cy="346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D4D28A-3D91-44C6-AD59-644B5DF0C1BB}"/>
              </a:ext>
            </a:extLst>
          </p:cNvPr>
          <p:cNvSpPr/>
          <p:nvPr/>
        </p:nvSpPr>
        <p:spPr>
          <a:xfrm>
            <a:off x="8728015" y="4851471"/>
            <a:ext cx="134165" cy="3461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53A8B-3F34-4340-A97F-195A07C95549}"/>
              </a:ext>
            </a:extLst>
          </p:cNvPr>
          <p:cNvCxnSpPr/>
          <p:nvPr/>
        </p:nvCxnSpPr>
        <p:spPr>
          <a:xfrm flipH="1" flipV="1">
            <a:off x="9372600" y="4477871"/>
            <a:ext cx="251309" cy="2615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CA420-5248-4E1D-A473-C87F5DC25673}"/>
              </a:ext>
            </a:extLst>
          </p:cNvPr>
          <p:cNvCxnSpPr>
            <a:cxnSpLocks/>
          </p:cNvCxnSpPr>
          <p:nvPr/>
        </p:nvCxnSpPr>
        <p:spPr>
          <a:xfrm>
            <a:off x="8938011" y="3986809"/>
            <a:ext cx="338296" cy="3533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960A-A4FC-4391-A0DE-FB51FA5F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``Curse of Dimensionality``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EAB09-5FCD-4363-9E5D-C48F19D5E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96" y="1463039"/>
            <a:ext cx="6971608" cy="51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B331-56A6-4C4D-BBE1-515ED9CE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E042-862E-4D3C-8BAF-1462792B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volume of the space increases so fast that the available data become </a:t>
            </a:r>
            <a:r>
              <a:rPr lang="en-US" dirty="0">
                <a:solidFill>
                  <a:srgbClr val="FF0000"/>
                </a:solidFill>
              </a:rPr>
              <a:t>sparse</a:t>
            </a:r>
            <a:r>
              <a:rPr lang="en-US" dirty="0"/>
              <a:t>.</a:t>
            </a:r>
          </a:p>
          <a:p>
            <a:r>
              <a:rPr lang="en-US" dirty="0"/>
              <a:t>organizing and searching data often relies on detecting areas where </a:t>
            </a:r>
            <a:r>
              <a:rPr lang="en-US" b="1" dirty="0"/>
              <a:t>objects form groups with similar properties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/>
              <a:t>high dimensional data</a:t>
            </a:r>
            <a:r>
              <a:rPr lang="en-US" dirty="0"/>
              <a:t>, all objects appear to be </a:t>
            </a:r>
            <a:r>
              <a:rPr lang="en-US" dirty="0">
                <a:solidFill>
                  <a:srgbClr val="FF0000"/>
                </a:solidFill>
              </a:rPr>
              <a:t>sparse</a:t>
            </a:r>
            <a:r>
              <a:rPr lang="en-US" dirty="0"/>
              <a:t> and </a:t>
            </a:r>
            <a:r>
              <a:rPr lang="en-US" b="1" dirty="0"/>
              <a:t>dissimilar in many ways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prevents common data organization strategies from being efficient.</a:t>
            </a:r>
          </a:p>
          <a:p>
            <a:r>
              <a:rPr lang="en-US" b="1" dirty="0"/>
              <a:t>dimensionality reduction algorithms to make the data “get to the point”.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56C-7DB1-459A-8448-7FF649E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all these Features are</a:t>
            </a:r>
            <a:br>
              <a:rPr lang="en-US" b="1" dirty="0"/>
            </a:br>
            <a:r>
              <a:rPr lang="en-US" b="1" dirty="0"/>
              <a:t> Super important !?</a:t>
            </a:r>
          </a:p>
        </p:txBody>
      </p:sp>
    </p:spTree>
    <p:extLst>
      <p:ext uri="{BB962C8B-B14F-4D97-AF65-F5344CB8AC3E}">
        <p14:creationId xmlns:p14="http://schemas.microsoft.com/office/powerpoint/2010/main" val="17683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564321-850E-4F4E-B5F8-7557B43F5ACB}"/>
              </a:ext>
            </a:extLst>
          </p:cNvPr>
          <p:cNvCxnSpPr>
            <a:cxnSpLocks/>
          </p:cNvCxnSpPr>
          <p:nvPr/>
        </p:nvCxnSpPr>
        <p:spPr>
          <a:xfrm flipV="1">
            <a:off x="697786" y="1192696"/>
            <a:ext cx="0" cy="348985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B1203FE-BA0A-4225-BC91-A7F9AB6B00AA}"/>
              </a:ext>
            </a:extLst>
          </p:cNvPr>
          <p:cNvSpPr/>
          <p:nvPr/>
        </p:nvSpPr>
        <p:spPr>
          <a:xfrm>
            <a:off x="1921952" y="215460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55FB5B-116C-4844-A416-CAFE4FD35BDF}"/>
              </a:ext>
            </a:extLst>
          </p:cNvPr>
          <p:cNvSpPr/>
          <p:nvPr/>
        </p:nvSpPr>
        <p:spPr>
          <a:xfrm>
            <a:off x="1733536" y="3019142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202BB2-5AFE-43EE-B66E-365572E9765E}"/>
              </a:ext>
            </a:extLst>
          </p:cNvPr>
          <p:cNvSpPr/>
          <p:nvPr/>
        </p:nvSpPr>
        <p:spPr>
          <a:xfrm>
            <a:off x="1788948" y="245663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28F721-A4BE-4EC6-97E8-E815F5129CC4}"/>
              </a:ext>
            </a:extLst>
          </p:cNvPr>
          <p:cNvSpPr/>
          <p:nvPr/>
        </p:nvSpPr>
        <p:spPr>
          <a:xfrm>
            <a:off x="1978979" y="268821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001A-27BB-4C59-B4A4-9D3ACCB64025}"/>
              </a:ext>
            </a:extLst>
          </p:cNvPr>
          <p:cNvSpPr/>
          <p:nvPr/>
        </p:nvSpPr>
        <p:spPr>
          <a:xfrm>
            <a:off x="1921952" y="335125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1BEA5-80C1-4972-A641-F59D38EDFBB0}"/>
              </a:ext>
            </a:extLst>
          </p:cNvPr>
          <p:cNvSpPr/>
          <p:nvPr/>
        </p:nvSpPr>
        <p:spPr>
          <a:xfrm>
            <a:off x="2091199" y="351814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70C9E-4971-4665-8A37-6D821C38E837}"/>
              </a:ext>
            </a:extLst>
          </p:cNvPr>
          <p:cNvSpPr/>
          <p:nvPr/>
        </p:nvSpPr>
        <p:spPr>
          <a:xfrm>
            <a:off x="1788948" y="365328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7F6BC5-DEB1-411F-A147-DB28BE4539A3}"/>
              </a:ext>
            </a:extLst>
          </p:cNvPr>
          <p:cNvSpPr/>
          <p:nvPr/>
        </p:nvSpPr>
        <p:spPr>
          <a:xfrm>
            <a:off x="1978979" y="388486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FDE075-1DF2-477E-83E4-2C4A30FFFA7E}"/>
              </a:ext>
            </a:extLst>
          </p:cNvPr>
          <p:cNvCxnSpPr>
            <a:cxnSpLocks/>
          </p:cNvCxnSpPr>
          <p:nvPr/>
        </p:nvCxnSpPr>
        <p:spPr>
          <a:xfrm>
            <a:off x="697786" y="4682554"/>
            <a:ext cx="290680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DFDBD31-AAC7-4094-874D-25EE1E5B7503}"/>
              </a:ext>
            </a:extLst>
          </p:cNvPr>
          <p:cNvSpPr/>
          <p:nvPr/>
        </p:nvSpPr>
        <p:spPr>
          <a:xfrm>
            <a:off x="2096087" y="310822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8BF2B8-A633-4070-A1B6-35C1F499604F}"/>
              </a:ext>
            </a:extLst>
          </p:cNvPr>
          <p:cNvSpPr/>
          <p:nvPr/>
        </p:nvSpPr>
        <p:spPr>
          <a:xfrm>
            <a:off x="2131379" y="284061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A7C629-CE93-4298-A9C5-5057D33003C5}"/>
              </a:ext>
            </a:extLst>
          </p:cNvPr>
          <p:cNvCxnSpPr>
            <a:cxnSpLocks/>
          </p:cNvCxnSpPr>
          <p:nvPr/>
        </p:nvCxnSpPr>
        <p:spPr>
          <a:xfrm flipV="1">
            <a:off x="6300928" y="1274649"/>
            <a:ext cx="0" cy="348985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841C84-CA71-4C65-97E0-23B8980204EF}"/>
              </a:ext>
            </a:extLst>
          </p:cNvPr>
          <p:cNvSpPr/>
          <p:nvPr/>
        </p:nvSpPr>
        <p:spPr>
          <a:xfrm>
            <a:off x="6243901" y="215460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FEBB1F-6C61-4DA5-8491-A3F6CA5134C4}"/>
              </a:ext>
            </a:extLst>
          </p:cNvPr>
          <p:cNvSpPr/>
          <p:nvPr/>
        </p:nvSpPr>
        <p:spPr>
          <a:xfrm>
            <a:off x="6055485" y="3019142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A27B96-CDC2-49EE-995E-E1D0B8A603EE}"/>
              </a:ext>
            </a:extLst>
          </p:cNvPr>
          <p:cNvSpPr/>
          <p:nvPr/>
        </p:nvSpPr>
        <p:spPr>
          <a:xfrm>
            <a:off x="6110897" y="245663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FA3401-A626-4A58-A8B6-0DE0874CBDCE}"/>
              </a:ext>
            </a:extLst>
          </p:cNvPr>
          <p:cNvSpPr/>
          <p:nvPr/>
        </p:nvSpPr>
        <p:spPr>
          <a:xfrm>
            <a:off x="6300928" y="268821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A191B3-19C0-4CCB-B154-2A9FDFEC5EC1}"/>
              </a:ext>
            </a:extLst>
          </p:cNvPr>
          <p:cNvSpPr/>
          <p:nvPr/>
        </p:nvSpPr>
        <p:spPr>
          <a:xfrm>
            <a:off x="6243901" y="335125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9888B0-25F3-4C9F-A352-98C31292EE50}"/>
              </a:ext>
            </a:extLst>
          </p:cNvPr>
          <p:cNvSpPr/>
          <p:nvPr/>
        </p:nvSpPr>
        <p:spPr>
          <a:xfrm>
            <a:off x="6413148" y="351814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83E3B9-B70E-4E13-9F82-944EBB0AF6A8}"/>
              </a:ext>
            </a:extLst>
          </p:cNvPr>
          <p:cNvSpPr/>
          <p:nvPr/>
        </p:nvSpPr>
        <p:spPr>
          <a:xfrm>
            <a:off x="6110897" y="365328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095733-BE86-4BF2-851B-1DF5FEDB75E2}"/>
              </a:ext>
            </a:extLst>
          </p:cNvPr>
          <p:cNvSpPr/>
          <p:nvPr/>
        </p:nvSpPr>
        <p:spPr>
          <a:xfrm>
            <a:off x="6300928" y="388486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077CE0-AC67-4E04-A585-D8A101E4FF3C}"/>
              </a:ext>
            </a:extLst>
          </p:cNvPr>
          <p:cNvSpPr/>
          <p:nvPr/>
        </p:nvSpPr>
        <p:spPr>
          <a:xfrm>
            <a:off x="6418036" y="310822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7DD6CA-6F0D-46A7-BF3E-0CC4C7C6302A}"/>
              </a:ext>
            </a:extLst>
          </p:cNvPr>
          <p:cNvSpPr/>
          <p:nvPr/>
        </p:nvSpPr>
        <p:spPr>
          <a:xfrm>
            <a:off x="6453328" y="284061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22E0E5-AC01-4D60-BACD-35A1142044EF}"/>
              </a:ext>
            </a:extLst>
          </p:cNvPr>
          <p:cNvCxnSpPr>
            <a:cxnSpLocks/>
          </p:cNvCxnSpPr>
          <p:nvPr/>
        </p:nvCxnSpPr>
        <p:spPr>
          <a:xfrm flipV="1">
            <a:off x="10119364" y="1095690"/>
            <a:ext cx="0" cy="348985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85D0873-2968-451E-860E-BB391C37EED6}"/>
              </a:ext>
            </a:extLst>
          </p:cNvPr>
          <p:cNvSpPr/>
          <p:nvPr/>
        </p:nvSpPr>
        <p:spPr>
          <a:xfrm>
            <a:off x="10044408" y="197564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96BF3A-ECB1-441A-A3F7-490288617711}"/>
              </a:ext>
            </a:extLst>
          </p:cNvPr>
          <p:cNvSpPr/>
          <p:nvPr/>
        </p:nvSpPr>
        <p:spPr>
          <a:xfrm>
            <a:off x="10017353" y="284018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8EDDF4-19FF-409D-9BE7-B34D7716F700}"/>
              </a:ext>
            </a:extLst>
          </p:cNvPr>
          <p:cNvSpPr/>
          <p:nvPr/>
        </p:nvSpPr>
        <p:spPr>
          <a:xfrm>
            <a:off x="10018978" y="227767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D3E5F62-6AE5-49A5-90E8-F0F7A9C0B70C}"/>
              </a:ext>
            </a:extLst>
          </p:cNvPr>
          <p:cNvSpPr/>
          <p:nvPr/>
        </p:nvSpPr>
        <p:spPr>
          <a:xfrm>
            <a:off x="10047648" y="250926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56B747-0C3A-4516-84F6-3CA853B41755}"/>
              </a:ext>
            </a:extLst>
          </p:cNvPr>
          <p:cNvSpPr/>
          <p:nvPr/>
        </p:nvSpPr>
        <p:spPr>
          <a:xfrm>
            <a:off x="10062337" y="317229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EBF5164-4FE4-40CB-8CF6-87373C34D8E6}"/>
              </a:ext>
            </a:extLst>
          </p:cNvPr>
          <p:cNvSpPr/>
          <p:nvPr/>
        </p:nvSpPr>
        <p:spPr>
          <a:xfrm>
            <a:off x="10052294" y="3339184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47F4B7-D444-4E2C-A681-355672FC1211}"/>
              </a:ext>
            </a:extLst>
          </p:cNvPr>
          <p:cNvSpPr/>
          <p:nvPr/>
        </p:nvSpPr>
        <p:spPr>
          <a:xfrm>
            <a:off x="10054836" y="347432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899347-7B9B-499E-8309-927AFBB057AF}"/>
              </a:ext>
            </a:extLst>
          </p:cNvPr>
          <p:cNvSpPr/>
          <p:nvPr/>
        </p:nvSpPr>
        <p:spPr>
          <a:xfrm>
            <a:off x="10065577" y="370591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F357FC-A7D2-4DC0-8236-7BDD3DFDC647}"/>
              </a:ext>
            </a:extLst>
          </p:cNvPr>
          <p:cNvSpPr/>
          <p:nvPr/>
        </p:nvSpPr>
        <p:spPr>
          <a:xfrm>
            <a:off x="10039253" y="2929261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587AD9-4C49-4B82-B34A-AE2A3ED563BA}"/>
              </a:ext>
            </a:extLst>
          </p:cNvPr>
          <p:cNvSpPr/>
          <p:nvPr/>
        </p:nvSpPr>
        <p:spPr>
          <a:xfrm>
            <a:off x="10038684" y="266166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310A1-B452-4167-9B9E-BA747DF4E49D}"/>
              </a:ext>
            </a:extLst>
          </p:cNvPr>
          <p:cNvCxnSpPr>
            <a:cxnSpLocks/>
          </p:cNvCxnSpPr>
          <p:nvPr/>
        </p:nvCxnSpPr>
        <p:spPr>
          <a:xfrm>
            <a:off x="1657700" y="4894730"/>
            <a:ext cx="794511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032411-8AFA-4D03-B06C-9DA0D96A6D4B}"/>
              </a:ext>
            </a:extLst>
          </p:cNvPr>
          <p:cNvCxnSpPr>
            <a:cxnSpLocks/>
          </p:cNvCxnSpPr>
          <p:nvPr/>
        </p:nvCxnSpPr>
        <p:spPr>
          <a:xfrm flipV="1">
            <a:off x="322730" y="2154608"/>
            <a:ext cx="0" cy="2029519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149A526-A4D2-4FC2-B37B-BE0A5012FC29}"/>
              </a:ext>
            </a:extLst>
          </p:cNvPr>
          <p:cNvSpPr txBox="1"/>
          <p:nvPr/>
        </p:nvSpPr>
        <p:spPr>
          <a:xfrm>
            <a:off x="1409700" y="361950"/>
            <a:ext cx="20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2-Dimensions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DF3264-F087-4232-AEFD-0292C7044857}"/>
              </a:ext>
            </a:extLst>
          </p:cNvPr>
          <p:cNvSpPr txBox="1"/>
          <p:nvPr/>
        </p:nvSpPr>
        <p:spPr>
          <a:xfrm>
            <a:off x="5334000" y="361950"/>
            <a:ext cx="20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1-Dimensions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E2630D-9847-4AF8-B958-2A261E4B0B1F}"/>
              </a:ext>
            </a:extLst>
          </p:cNvPr>
          <p:cNvSpPr txBox="1"/>
          <p:nvPr/>
        </p:nvSpPr>
        <p:spPr>
          <a:xfrm>
            <a:off x="9258300" y="361950"/>
            <a:ext cx="152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Projection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8478C2-65AE-477D-91E8-BC410AABE335}"/>
              </a:ext>
            </a:extLst>
          </p:cNvPr>
          <p:cNvSpPr txBox="1"/>
          <p:nvPr/>
        </p:nvSpPr>
        <p:spPr>
          <a:xfrm>
            <a:off x="5224217" y="5182801"/>
            <a:ext cx="203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Feature with Most Spread (Variance)</a:t>
            </a:r>
          </a:p>
        </p:txBody>
      </p:sp>
    </p:spTree>
    <p:extLst>
      <p:ext uri="{BB962C8B-B14F-4D97-AF65-F5344CB8AC3E}">
        <p14:creationId xmlns:p14="http://schemas.microsoft.com/office/powerpoint/2010/main" val="6612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7CF2F-8B5A-4323-BB51-DDF72010F2FD}"/>
              </a:ext>
            </a:extLst>
          </p:cNvPr>
          <p:cNvCxnSpPr>
            <a:cxnSpLocks/>
          </p:cNvCxnSpPr>
          <p:nvPr/>
        </p:nvCxnSpPr>
        <p:spPr>
          <a:xfrm flipV="1">
            <a:off x="2736283" y="896675"/>
            <a:ext cx="0" cy="4284871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D3B74E0-AAF8-4D72-8726-61CA241F0FC0}"/>
              </a:ext>
            </a:extLst>
          </p:cNvPr>
          <p:cNvSpPr/>
          <p:nvPr/>
        </p:nvSpPr>
        <p:spPr>
          <a:xfrm>
            <a:off x="3152548" y="2370546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90BFD4-A7C2-4FAD-90D5-3FE7B2022F97}"/>
              </a:ext>
            </a:extLst>
          </p:cNvPr>
          <p:cNvSpPr/>
          <p:nvPr/>
        </p:nvSpPr>
        <p:spPr>
          <a:xfrm>
            <a:off x="2475085" y="3337622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A2BD75-03FF-4DD0-BDEB-DAA7088FF5C2}"/>
              </a:ext>
            </a:extLst>
          </p:cNvPr>
          <p:cNvSpPr/>
          <p:nvPr/>
        </p:nvSpPr>
        <p:spPr>
          <a:xfrm>
            <a:off x="3019544" y="2672575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2C225-B1ED-4734-A095-6AF52BDAC9B1}"/>
              </a:ext>
            </a:extLst>
          </p:cNvPr>
          <p:cNvSpPr/>
          <p:nvPr/>
        </p:nvSpPr>
        <p:spPr>
          <a:xfrm>
            <a:off x="2720528" y="300669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C89BDA-D690-480F-82FE-EE185FC14FBA}"/>
              </a:ext>
            </a:extLst>
          </p:cNvPr>
          <p:cNvSpPr/>
          <p:nvPr/>
        </p:nvSpPr>
        <p:spPr>
          <a:xfrm>
            <a:off x="2085748" y="3634872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F018BC-D3D7-4D5B-9ED8-D6DA555C8417}"/>
              </a:ext>
            </a:extLst>
          </p:cNvPr>
          <p:cNvSpPr/>
          <p:nvPr/>
        </p:nvSpPr>
        <p:spPr>
          <a:xfrm>
            <a:off x="2254995" y="380175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0B17EA-5D41-4D3C-B6D0-B2B31F199D77}"/>
              </a:ext>
            </a:extLst>
          </p:cNvPr>
          <p:cNvSpPr/>
          <p:nvPr/>
        </p:nvSpPr>
        <p:spPr>
          <a:xfrm>
            <a:off x="1952744" y="3936901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0B447B-1C9E-4383-BFB6-6EC2E6436C6C}"/>
              </a:ext>
            </a:extLst>
          </p:cNvPr>
          <p:cNvSpPr/>
          <p:nvPr/>
        </p:nvSpPr>
        <p:spPr>
          <a:xfrm>
            <a:off x="2142775" y="416848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C517C-1D3F-41FD-857F-11549EBEBED9}"/>
              </a:ext>
            </a:extLst>
          </p:cNvPr>
          <p:cNvCxnSpPr>
            <a:cxnSpLocks/>
          </p:cNvCxnSpPr>
          <p:nvPr/>
        </p:nvCxnSpPr>
        <p:spPr>
          <a:xfrm>
            <a:off x="251792" y="3429000"/>
            <a:ext cx="5391296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A1AE62F-7620-4DC8-AEFE-06282CEBEFD7}"/>
              </a:ext>
            </a:extLst>
          </p:cNvPr>
          <p:cNvSpPr/>
          <p:nvPr/>
        </p:nvSpPr>
        <p:spPr>
          <a:xfrm>
            <a:off x="2837636" y="3426700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A5627A-9F61-4730-825B-CB9CE72A03E3}"/>
              </a:ext>
            </a:extLst>
          </p:cNvPr>
          <p:cNvSpPr/>
          <p:nvPr/>
        </p:nvSpPr>
        <p:spPr>
          <a:xfrm>
            <a:off x="2872928" y="315909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D949A-3410-4EC2-B2A0-A839E947ABFE}"/>
              </a:ext>
            </a:extLst>
          </p:cNvPr>
          <p:cNvCxnSpPr>
            <a:cxnSpLocks/>
          </p:cNvCxnSpPr>
          <p:nvPr/>
        </p:nvCxnSpPr>
        <p:spPr>
          <a:xfrm flipV="1">
            <a:off x="1008531" y="2058566"/>
            <a:ext cx="0" cy="2029519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35CAE-07F8-4F9B-BDF7-25DF2F9608E1}"/>
              </a:ext>
            </a:extLst>
          </p:cNvPr>
          <p:cNvCxnSpPr>
            <a:cxnSpLocks/>
          </p:cNvCxnSpPr>
          <p:nvPr/>
        </p:nvCxnSpPr>
        <p:spPr>
          <a:xfrm flipV="1">
            <a:off x="1837417" y="5329905"/>
            <a:ext cx="1819830" cy="1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6EFA-27E8-4B02-9452-14CCD9F127DF}"/>
              </a:ext>
            </a:extLst>
          </p:cNvPr>
          <p:cNvSpPr txBox="1"/>
          <p:nvPr/>
        </p:nvSpPr>
        <p:spPr>
          <a:xfrm>
            <a:off x="6391838" y="3634872"/>
            <a:ext cx="5155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Objective</a:t>
            </a:r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axis </a:t>
            </a:r>
            <a:r>
              <a:rPr lang="en-US" b="1" dirty="0"/>
              <a:t>direction</a:t>
            </a:r>
            <a:r>
              <a:rPr lang="en-US" dirty="0"/>
              <a:t> such that </a:t>
            </a:r>
            <a:r>
              <a:rPr lang="en-US" b="1" dirty="0">
                <a:solidFill>
                  <a:srgbClr val="FF0000"/>
                </a:solidFill>
              </a:rPr>
              <a:t>variance</a:t>
            </a:r>
            <a:r>
              <a:rPr lang="en-US" dirty="0"/>
              <a:t> of dimension (Xi) is </a:t>
            </a:r>
            <a:r>
              <a:rPr lang="en-US" b="1" dirty="0">
                <a:solidFill>
                  <a:srgbClr val="FF0000"/>
                </a:solidFill>
              </a:rPr>
              <a:t>Maximized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Rotate</a:t>
            </a:r>
            <a:r>
              <a:rPr lang="en-US" dirty="0"/>
              <a:t> the points with angle </a:t>
            </a:r>
            <a:r>
              <a:rPr lang="el-GR" b="1" dirty="0"/>
              <a:t>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</a:t>
            </a:r>
            <a:r>
              <a:rPr lang="en-US" dirty="0"/>
              <a:t> The points on its axis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59FD9-CFA5-4F78-B333-674EFB4B975D}"/>
              </a:ext>
            </a:extLst>
          </p:cNvPr>
          <p:cNvCxnSpPr>
            <a:cxnSpLocks/>
          </p:cNvCxnSpPr>
          <p:nvPr/>
        </p:nvCxnSpPr>
        <p:spPr>
          <a:xfrm flipV="1">
            <a:off x="1594677" y="2153175"/>
            <a:ext cx="2323919" cy="247545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707687-03C4-4995-B628-711D2B2A6342}"/>
              </a:ext>
            </a:extLst>
          </p:cNvPr>
          <p:cNvSpPr txBox="1"/>
          <p:nvPr/>
        </p:nvSpPr>
        <p:spPr>
          <a:xfrm>
            <a:off x="3918596" y="19249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860B84-710F-4ACC-969C-BBE1B65F5ACE}"/>
              </a:ext>
            </a:extLst>
          </p:cNvPr>
          <p:cNvSpPr txBox="1"/>
          <p:nvPr/>
        </p:nvSpPr>
        <p:spPr>
          <a:xfrm>
            <a:off x="5643088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FE63B-4F8C-40E3-8B59-A58A9CABA5E9}"/>
              </a:ext>
            </a:extLst>
          </p:cNvPr>
          <p:cNvSpPr txBox="1"/>
          <p:nvPr/>
        </p:nvSpPr>
        <p:spPr>
          <a:xfrm>
            <a:off x="2600985" y="445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86764-17F2-4421-AB13-F0D395CC1ADF}"/>
              </a:ext>
            </a:extLst>
          </p:cNvPr>
          <p:cNvCxnSpPr>
            <a:cxnSpLocks/>
          </p:cNvCxnSpPr>
          <p:nvPr/>
        </p:nvCxnSpPr>
        <p:spPr>
          <a:xfrm flipH="1" flipV="1">
            <a:off x="2468427" y="3076778"/>
            <a:ext cx="576418" cy="67370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86C614-1D60-4284-A8E0-189C8CF161ED}"/>
              </a:ext>
            </a:extLst>
          </p:cNvPr>
          <p:cNvSpPr txBox="1"/>
          <p:nvPr/>
        </p:nvSpPr>
        <p:spPr>
          <a:xfrm>
            <a:off x="2147885" y="26311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0B8420-1E09-490C-8214-5F1DFCFC7780}"/>
              </a:ext>
            </a:extLst>
          </p:cNvPr>
          <p:cNvSpPr/>
          <p:nvPr/>
        </p:nvSpPr>
        <p:spPr>
          <a:xfrm>
            <a:off x="6681052" y="260742"/>
            <a:ext cx="3362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Both Have nearly same Variance…</a:t>
            </a:r>
          </a:p>
        </p:txBody>
      </p:sp>
    </p:spTree>
    <p:extLst>
      <p:ext uri="{BB962C8B-B14F-4D97-AF65-F5344CB8AC3E}">
        <p14:creationId xmlns:p14="http://schemas.microsoft.com/office/powerpoint/2010/main" val="33348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4" grpId="1" animBg="1"/>
      <p:bldP spid="15" grpId="1" animBg="1"/>
      <p:bldP spid="19" grpId="0"/>
      <p:bldP spid="26" grpId="0"/>
      <p:bldP spid="27" grpId="0"/>
      <p:bldP spid="28" grpId="0"/>
      <p:bldP spid="3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1AAD6-601F-4C66-BB3E-98F01E1FA6FD}"/>
              </a:ext>
            </a:extLst>
          </p:cNvPr>
          <p:cNvSpPr txBox="1"/>
          <p:nvPr/>
        </p:nvSpPr>
        <p:spPr>
          <a:xfrm>
            <a:off x="6096000" y="428389"/>
            <a:ext cx="4739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 care About … not the length of the new axis… but the </a:t>
            </a:r>
            <a:r>
              <a:rPr lang="en-US" sz="2000" b="1" dirty="0"/>
              <a:t>direction</a:t>
            </a:r>
          </a:p>
          <a:p>
            <a:pPr algn="ctr"/>
            <a:r>
              <a:rPr lang="en-US" sz="2000" dirty="0"/>
              <a:t>So … We need to find a </a:t>
            </a:r>
            <a:r>
              <a:rPr lang="en-US" sz="2000" b="1" dirty="0"/>
              <a:t>unit Vector … which captures most of the Variance where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||U1||</a:t>
            </a:r>
            <a:r>
              <a:rPr lang="en-US" sz="2000" b="1" baseline="30000" dirty="0">
                <a:solidFill>
                  <a:schemeClr val="tx2"/>
                </a:solidFill>
              </a:rPr>
              <a:t> </a:t>
            </a:r>
            <a:r>
              <a:rPr lang="en-US" sz="2000" b="1" baseline="30000" dirty="0">
                <a:solidFill>
                  <a:srgbClr val="00B0F0"/>
                </a:solidFill>
              </a:rPr>
              <a:t>2</a:t>
            </a:r>
            <a:r>
              <a:rPr lang="en-US" sz="2000" b="1" dirty="0">
                <a:solidFill>
                  <a:srgbClr val="00B0F0"/>
                </a:solidFill>
              </a:rPr>
              <a:t> =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6DD95-47F4-4B34-A314-A33F64A31FE8}"/>
              </a:ext>
            </a:extLst>
          </p:cNvPr>
          <p:cNvCxnSpPr>
            <a:cxnSpLocks/>
          </p:cNvCxnSpPr>
          <p:nvPr/>
        </p:nvCxnSpPr>
        <p:spPr>
          <a:xfrm flipV="1">
            <a:off x="2810630" y="1045265"/>
            <a:ext cx="0" cy="469127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016E1B6-3A6B-4C84-8064-13DFA961BB82}"/>
              </a:ext>
            </a:extLst>
          </p:cNvPr>
          <p:cNvSpPr/>
          <p:nvPr/>
        </p:nvSpPr>
        <p:spPr>
          <a:xfrm>
            <a:off x="3229731" y="242012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873A91-9DAB-44B6-B59F-916D263D6354}"/>
              </a:ext>
            </a:extLst>
          </p:cNvPr>
          <p:cNvSpPr/>
          <p:nvPr/>
        </p:nvSpPr>
        <p:spPr>
          <a:xfrm>
            <a:off x="2552268" y="3387199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2A6DC1-B233-45DB-8551-92AEE939E19F}"/>
              </a:ext>
            </a:extLst>
          </p:cNvPr>
          <p:cNvSpPr/>
          <p:nvPr/>
        </p:nvSpPr>
        <p:spPr>
          <a:xfrm>
            <a:off x="3837809" y="2436746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51CF50-845A-4F41-877D-3715318857CF}"/>
              </a:ext>
            </a:extLst>
          </p:cNvPr>
          <p:cNvSpPr/>
          <p:nvPr/>
        </p:nvSpPr>
        <p:spPr>
          <a:xfrm>
            <a:off x="2332178" y="3851334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8CA161-CA18-4EC4-9E9D-DE0B5BC3872F}"/>
              </a:ext>
            </a:extLst>
          </p:cNvPr>
          <p:cNvSpPr/>
          <p:nvPr/>
        </p:nvSpPr>
        <p:spPr>
          <a:xfrm>
            <a:off x="2029927" y="3986478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C216A7-B80B-443A-BE76-2B1687ABCA11}"/>
              </a:ext>
            </a:extLst>
          </p:cNvPr>
          <p:cNvCxnSpPr>
            <a:cxnSpLocks/>
          </p:cNvCxnSpPr>
          <p:nvPr/>
        </p:nvCxnSpPr>
        <p:spPr>
          <a:xfrm>
            <a:off x="635276" y="3476277"/>
            <a:ext cx="5082159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853D785-8984-499D-9BAA-4DD124B5623A}"/>
              </a:ext>
            </a:extLst>
          </p:cNvPr>
          <p:cNvSpPr/>
          <p:nvPr/>
        </p:nvSpPr>
        <p:spPr>
          <a:xfrm>
            <a:off x="2914819" y="3476277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76C8-42DB-4505-9A52-9A70B1D449FC}"/>
              </a:ext>
            </a:extLst>
          </p:cNvPr>
          <p:cNvCxnSpPr>
            <a:cxnSpLocks/>
          </p:cNvCxnSpPr>
          <p:nvPr/>
        </p:nvCxnSpPr>
        <p:spPr>
          <a:xfrm flipV="1">
            <a:off x="1671860" y="2202752"/>
            <a:ext cx="2323919" cy="247545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1F6FF5-ABA7-4168-AD7C-F9E9DBA71C4E}"/>
              </a:ext>
            </a:extLst>
          </p:cNvPr>
          <p:cNvSpPr txBox="1"/>
          <p:nvPr/>
        </p:nvSpPr>
        <p:spPr>
          <a:xfrm>
            <a:off x="2225068" y="26807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526CD0-02D8-4B22-A3A2-5D6EAB275BD3}"/>
              </a:ext>
            </a:extLst>
          </p:cNvPr>
          <p:cNvCxnSpPr>
            <a:cxnSpLocks/>
          </p:cNvCxnSpPr>
          <p:nvPr/>
        </p:nvCxnSpPr>
        <p:spPr>
          <a:xfrm flipH="1" flipV="1">
            <a:off x="2545610" y="3126355"/>
            <a:ext cx="576418" cy="67370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4233A-48E0-4823-AF1C-BBB15626AD9F}"/>
              </a:ext>
            </a:extLst>
          </p:cNvPr>
          <p:cNvCxnSpPr>
            <a:cxnSpLocks/>
          </p:cNvCxnSpPr>
          <p:nvPr/>
        </p:nvCxnSpPr>
        <p:spPr>
          <a:xfrm flipV="1">
            <a:off x="2810630" y="3144255"/>
            <a:ext cx="311398" cy="2962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00C-1CAA-42F6-B525-4ACA3E7743E9}"/>
              </a:ext>
            </a:extLst>
          </p:cNvPr>
          <p:cNvSpPr txBox="1"/>
          <p:nvPr/>
        </p:nvSpPr>
        <p:spPr>
          <a:xfrm>
            <a:off x="3083115" y="2736004"/>
            <a:ext cx="54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A17CE-BF14-4C76-B548-3F1E40A62C33}"/>
              </a:ext>
            </a:extLst>
          </p:cNvPr>
          <p:cNvSpPr txBox="1"/>
          <p:nvPr/>
        </p:nvSpPr>
        <p:spPr>
          <a:xfrm>
            <a:off x="3995779" y="19744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5457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60EE8E-91AA-49FD-BB9E-7CD5737F5FA9}"/>
              </a:ext>
            </a:extLst>
          </p:cNvPr>
          <p:cNvCxnSpPr>
            <a:cxnSpLocks/>
          </p:cNvCxnSpPr>
          <p:nvPr/>
        </p:nvCxnSpPr>
        <p:spPr>
          <a:xfrm flipV="1">
            <a:off x="1795378" y="1171649"/>
            <a:ext cx="0" cy="348985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1843EA6-7002-429F-B06A-BDFAA64D9E16}"/>
              </a:ext>
            </a:extLst>
          </p:cNvPr>
          <p:cNvSpPr/>
          <p:nvPr/>
        </p:nvSpPr>
        <p:spPr>
          <a:xfrm>
            <a:off x="1966987" y="2819673"/>
            <a:ext cx="133004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036144-982C-45DF-B0B6-35C3D3A4A7BE}"/>
              </a:ext>
            </a:extLst>
          </p:cNvPr>
          <p:cNvCxnSpPr>
            <a:cxnSpLocks/>
          </p:cNvCxnSpPr>
          <p:nvPr/>
        </p:nvCxnSpPr>
        <p:spPr>
          <a:xfrm>
            <a:off x="1795378" y="4661507"/>
            <a:ext cx="290680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5BC3AD-96A0-4E8D-BDF1-E1B8A9216D41}"/>
              </a:ext>
            </a:extLst>
          </p:cNvPr>
          <p:cNvCxnSpPr>
            <a:cxnSpLocks/>
          </p:cNvCxnSpPr>
          <p:nvPr/>
        </p:nvCxnSpPr>
        <p:spPr>
          <a:xfrm flipV="1">
            <a:off x="656607" y="2050167"/>
            <a:ext cx="3623845" cy="3849065"/>
          </a:xfrm>
          <a:prstGeom prst="line">
            <a:avLst/>
          </a:prstGeom>
          <a:ln w="635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439CB-7427-4BAA-9489-10BAA63EFF5E}"/>
              </a:ext>
            </a:extLst>
          </p:cNvPr>
          <p:cNvCxnSpPr>
            <a:cxnSpLocks/>
          </p:cNvCxnSpPr>
          <p:nvPr/>
        </p:nvCxnSpPr>
        <p:spPr>
          <a:xfrm flipV="1">
            <a:off x="1795377" y="3540503"/>
            <a:ext cx="1138773" cy="112100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49A9C-51D5-45D2-8E39-7BE5F2232FEC}"/>
              </a:ext>
            </a:extLst>
          </p:cNvPr>
          <p:cNvSpPr txBox="1"/>
          <p:nvPr/>
        </p:nvSpPr>
        <p:spPr>
          <a:xfrm>
            <a:off x="3428616" y="3402434"/>
            <a:ext cx="54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4B2D9-A8BD-458D-8447-CD7BD5C7BCBA}"/>
              </a:ext>
            </a:extLst>
          </p:cNvPr>
          <p:cNvSpPr txBox="1"/>
          <p:nvPr/>
        </p:nvSpPr>
        <p:spPr>
          <a:xfrm>
            <a:off x="4294699" y="182716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773EB-5F11-46E6-BBCE-9159828EEB2A}"/>
              </a:ext>
            </a:extLst>
          </p:cNvPr>
          <p:cNvSpPr txBox="1"/>
          <p:nvPr/>
        </p:nvSpPr>
        <p:spPr>
          <a:xfrm>
            <a:off x="1769650" y="2426003"/>
            <a:ext cx="5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52FF6C-1570-4310-9C88-6DCCE84940C8}"/>
              </a:ext>
            </a:extLst>
          </p:cNvPr>
          <p:cNvCxnSpPr>
            <a:endCxn id="5" idx="4"/>
          </p:cNvCxnSpPr>
          <p:nvPr/>
        </p:nvCxnSpPr>
        <p:spPr>
          <a:xfrm flipV="1">
            <a:off x="1809499" y="3118931"/>
            <a:ext cx="223990" cy="1542576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6D26DC-3FFA-4EC1-9671-90241E88423D}"/>
              </a:ext>
            </a:extLst>
          </p:cNvPr>
          <p:cNvSpPr txBox="1"/>
          <p:nvPr/>
        </p:nvSpPr>
        <p:spPr>
          <a:xfrm>
            <a:off x="2551583" y="3907601"/>
            <a:ext cx="5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</a:t>
            </a:r>
            <a:r>
              <a:rPr lang="en-US" b="1" baseline="-25000" dirty="0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`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E3A09D-5654-4C98-889E-1B2FD4F2A82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33489" y="3118931"/>
            <a:ext cx="560968" cy="745168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D72403-9B0D-421A-86E5-7E66EDCC2D1A}"/>
              </a:ext>
            </a:extLst>
          </p:cNvPr>
          <p:cNvSpPr txBox="1"/>
          <p:nvPr/>
        </p:nvSpPr>
        <p:spPr>
          <a:xfrm>
            <a:off x="6896099" y="680134"/>
            <a:ext cx="423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X</a:t>
            </a:r>
            <a:r>
              <a:rPr lang="en-US" sz="2400" b="1" baseline="-25000" dirty="0">
                <a:solidFill>
                  <a:schemeClr val="accent2"/>
                </a:solidFill>
              </a:rPr>
              <a:t>i</a:t>
            </a:r>
            <a:r>
              <a:rPr lang="en-US" sz="2400" b="1" dirty="0">
                <a:solidFill>
                  <a:schemeClr val="accent2"/>
                </a:solidFill>
              </a:rPr>
              <a:t>` </a:t>
            </a:r>
            <a:r>
              <a:rPr lang="en-US" sz="2400" b="1" dirty="0"/>
              <a:t>is the projection of </a:t>
            </a:r>
            <a:r>
              <a:rPr lang="en-US" sz="2400" b="1" dirty="0">
                <a:solidFill>
                  <a:srgbClr val="00B050"/>
                </a:solidFill>
              </a:rPr>
              <a:t>Xi</a:t>
            </a:r>
            <a:r>
              <a:rPr lang="en-US" sz="2400" b="1" dirty="0"/>
              <a:t> on </a:t>
            </a:r>
            <a:r>
              <a:rPr lang="en-US" sz="2400" b="1" dirty="0">
                <a:solidFill>
                  <a:srgbClr val="00B0F0"/>
                </a:solidFill>
              </a:rPr>
              <a:t>U1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DB7893-99C5-49BF-9886-8DB8DABDF690}"/>
              </a:ext>
            </a:extLst>
          </p:cNvPr>
          <p:cNvSpPr/>
          <p:nvPr/>
        </p:nvSpPr>
        <p:spPr>
          <a:xfrm>
            <a:off x="6896100" y="1455380"/>
            <a:ext cx="3183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i</a:t>
            </a:r>
            <a:r>
              <a:rPr lang="en-US" sz="2800" b="1" dirty="0">
                <a:solidFill>
                  <a:schemeClr val="accent2"/>
                </a:solidFill>
              </a:rPr>
              <a:t>` </a:t>
            </a:r>
            <a:r>
              <a:rPr lang="en-US" sz="2800" b="1" dirty="0"/>
              <a:t>= Proj </a:t>
            </a:r>
            <a:r>
              <a:rPr lang="en-US" sz="2800" b="1" baseline="-25000" dirty="0">
                <a:solidFill>
                  <a:srgbClr val="00B0F0"/>
                </a:solidFill>
              </a:rPr>
              <a:t>u1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Xi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8BC7E-E1B1-4602-9E28-141FD632CEFA}"/>
              </a:ext>
            </a:extLst>
          </p:cNvPr>
          <p:cNvSpPr/>
          <p:nvPr/>
        </p:nvSpPr>
        <p:spPr>
          <a:xfrm>
            <a:off x="6896100" y="2224080"/>
            <a:ext cx="3798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           </a:t>
            </a:r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chemeClr val="tx2"/>
                </a:solidFill>
              </a:rPr>
              <a:t> .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  <a:r>
              <a:rPr lang="en-US" sz="2800" b="1" baseline="-25000" dirty="0">
                <a:solidFill>
                  <a:srgbClr val="00B050"/>
                </a:solidFill>
              </a:rPr>
              <a:t>i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i</a:t>
            </a:r>
            <a:r>
              <a:rPr lang="en-US" sz="2800" b="1" dirty="0">
                <a:solidFill>
                  <a:schemeClr val="accent2"/>
                </a:solidFill>
              </a:rPr>
              <a:t>`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chemeClr val="tx2"/>
                </a:solidFill>
              </a:rPr>
              <a:t>------------- = </a:t>
            </a:r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chemeClr val="tx2"/>
                </a:solidFill>
              </a:rPr>
              <a:t> . </a:t>
            </a:r>
            <a:r>
              <a:rPr lang="en-US" sz="2800" b="1" dirty="0">
                <a:solidFill>
                  <a:srgbClr val="00B050"/>
                </a:solidFill>
              </a:rPr>
              <a:t>Xi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||</a:t>
            </a:r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chemeClr val="tx2"/>
                </a:solidFill>
              </a:rPr>
              <a:t>||</a:t>
            </a:r>
            <a:r>
              <a:rPr lang="en-US" sz="2800" b="1" baseline="30000" dirty="0">
                <a:solidFill>
                  <a:schemeClr val="tx2"/>
                </a:solidFill>
              </a:rPr>
              <a:t>2</a:t>
            </a:r>
            <a:endParaRPr lang="en-US" sz="2800" baseline="30000" dirty="0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22EF7A-3C00-4019-B163-8184DAAD75A9}"/>
              </a:ext>
            </a:extLst>
          </p:cNvPr>
          <p:cNvSpPr/>
          <p:nvPr/>
        </p:nvSpPr>
        <p:spPr>
          <a:xfrm>
            <a:off x="7036989" y="4691356"/>
            <a:ext cx="3623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Any point of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  <a:r>
              <a:rPr lang="en-US" sz="2800" b="1" baseline="-25000" dirty="0">
                <a:solidFill>
                  <a:srgbClr val="00B050"/>
                </a:solidFill>
              </a:rPr>
              <a:t>i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I can convert it to </a:t>
            </a:r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i</a:t>
            </a:r>
            <a:r>
              <a:rPr lang="en-US" sz="2800" b="1" dirty="0">
                <a:solidFill>
                  <a:schemeClr val="accent2"/>
                </a:solidFill>
              </a:rPr>
              <a:t>`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Using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baseline="30000" dirty="0">
                <a:solidFill>
                  <a:srgbClr val="00B0F0"/>
                </a:solidFill>
              </a:rPr>
              <a:t>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BC4313-18BC-4841-ADAE-17778152C68B}"/>
              </a:ext>
            </a:extLst>
          </p:cNvPr>
          <p:cNvSpPr/>
          <p:nvPr/>
        </p:nvSpPr>
        <p:spPr>
          <a:xfrm>
            <a:off x="7048500" y="4085867"/>
            <a:ext cx="3623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i</a:t>
            </a:r>
            <a:r>
              <a:rPr lang="en-US" sz="2800" b="1" dirty="0">
                <a:solidFill>
                  <a:schemeClr val="accent2"/>
                </a:solidFill>
              </a:rPr>
              <a:t>`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baseline="30000" dirty="0">
                <a:solidFill>
                  <a:srgbClr val="00B0F0"/>
                </a:solidFill>
              </a:rPr>
              <a:t> T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  <a:r>
              <a:rPr lang="en-US" sz="2800" b="1" baseline="-25000" dirty="0">
                <a:solidFill>
                  <a:srgbClr val="00B050"/>
                </a:solidFill>
              </a:rPr>
              <a:t>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793449-8CA9-4533-8112-E9F54C5B37CB}"/>
              </a:ext>
            </a:extLst>
          </p:cNvPr>
          <p:cNvSpPr/>
          <p:nvPr/>
        </p:nvSpPr>
        <p:spPr>
          <a:xfrm rot="19084961">
            <a:off x="2326418" y="3734520"/>
            <a:ext cx="193197" cy="2182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11FEC1-13D0-440E-BC86-89D4FAB84239}"/>
              </a:ext>
            </a:extLst>
          </p:cNvPr>
          <p:cNvCxnSpPr>
            <a:cxnSpLocks/>
          </p:cNvCxnSpPr>
          <p:nvPr/>
        </p:nvCxnSpPr>
        <p:spPr>
          <a:xfrm flipV="1">
            <a:off x="1809499" y="3864099"/>
            <a:ext cx="788494" cy="79740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2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5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300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PCA</vt:lpstr>
      <vt:lpstr>The problem ``Curse of Dimensionality``</vt:lpstr>
      <vt:lpstr>Curse of Dimensionality</vt:lpstr>
      <vt:lpstr>Do all these Features are  Super important !?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marwan Elghitany</dc:creator>
  <cp:lastModifiedBy>marwan Elghitany</cp:lastModifiedBy>
  <cp:revision>84</cp:revision>
  <dcterms:created xsi:type="dcterms:W3CDTF">2019-12-14T11:45:42Z</dcterms:created>
  <dcterms:modified xsi:type="dcterms:W3CDTF">2019-12-14T21:12:40Z</dcterms:modified>
</cp:coreProperties>
</file>