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56"/>
  </p:notesMasterIdLst>
  <p:sldIdLst>
    <p:sldId id="258" r:id="rId2"/>
    <p:sldId id="316" r:id="rId3"/>
    <p:sldId id="259" r:id="rId4"/>
    <p:sldId id="282" r:id="rId5"/>
    <p:sldId id="280" r:id="rId6"/>
    <p:sldId id="261" r:id="rId7"/>
    <p:sldId id="262" r:id="rId8"/>
    <p:sldId id="350" r:id="rId9"/>
    <p:sldId id="263" r:id="rId10"/>
    <p:sldId id="290" r:id="rId11"/>
    <p:sldId id="292" r:id="rId12"/>
    <p:sldId id="293" r:id="rId13"/>
    <p:sldId id="294" r:id="rId14"/>
    <p:sldId id="295" r:id="rId15"/>
    <p:sldId id="288" r:id="rId16"/>
    <p:sldId id="266" r:id="rId17"/>
    <p:sldId id="265" r:id="rId18"/>
    <p:sldId id="291" r:id="rId19"/>
    <p:sldId id="267" r:id="rId20"/>
    <p:sldId id="268" r:id="rId21"/>
    <p:sldId id="269" r:id="rId22"/>
    <p:sldId id="270" r:id="rId23"/>
    <p:sldId id="271" r:id="rId24"/>
    <p:sldId id="272" r:id="rId25"/>
    <p:sldId id="286" r:id="rId26"/>
    <p:sldId id="351" r:id="rId27"/>
    <p:sldId id="317" r:id="rId28"/>
    <p:sldId id="296"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5" r:id="rId44"/>
    <p:sldId id="313" r:id="rId45"/>
    <p:sldId id="349" r:id="rId46"/>
    <p:sldId id="319" r:id="rId47"/>
    <p:sldId id="327" r:id="rId48"/>
    <p:sldId id="330" r:id="rId49"/>
    <p:sldId id="333" r:id="rId50"/>
    <p:sldId id="336" r:id="rId51"/>
    <p:sldId id="344" r:id="rId52"/>
    <p:sldId id="345" r:id="rId53"/>
    <p:sldId id="346" r:id="rId54"/>
    <p:sldId id="348"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96"/>
      </p:cViewPr>
      <p:guideLst>
        <p:guide orient="horz" pos="2160"/>
        <p:guide pos="2880"/>
      </p:guideLst>
    </p:cSldViewPr>
  </p:slideViewPr>
  <p:notesTextViewPr>
    <p:cViewPr>
      <p:scale>
        <a:sx n="1" d="1"/>
        <a:sy n="1" d="1"/>
      </p:scale>
      <p:origin x="0" y="0"/>
    </p:cViewPr>
  </p:notesTextViewPr>
  <p:sorterViewPr>
    <p:cViewPr>
      <p:scale>
        <a:sx n="100" d="100"/>
        <a:sy n="100" d="100"/>
      </p:scale>
      <p:origin x="0" y="10152"/>
    </p:cViewPr>
  </p:sorter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C54E7C-986E-492C-9FDC-49105A813F9D}" type="datetimeFigureOut">
              <a:rPr lang="en-US" smtClean="0"/>
              <a:t>11/12/2017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20552-893C-481E-853F-71BFC7D613C2}" type="slidenum">
              <a:rPr lang="en-US" smtClean="0"/>
              <a:t>‹#›</a:t>
            </a:fld>
            <a:endParaRPr lang="en-US"/>
          </a:p>
        </p:txBody>
      </p:sp>
    </p:spTree>
    <p:extLst>
      <p:ext uri="{BB962C8B-B14F-4D97-AF65-F5344CB8AC3E}">
        <p14:creationId xmlns:p14="http://schemas.microsoft.com/office/powerpoint/2010/main" val="306699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5F42868F-9641-4B57-AF24-B27977F24E6B}" type="slidenum">
              <a:rPr lang="en-US" sz="1200"/>
              <a:pPr/>
              <a:t>46</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CC6E03D1-7DB0-4F90-BD10-4C117C378CCD}" type="slidenum">
              <a:rPr lang="en-US" sz="1200"/>
              <a:pPr/>
              <a:t>47</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6785A245-E451-4713-8AB1-56625FAA8263}" type="slidenum">
              <a:rPr lang="en-US" sz="1200"/>
              <a:pPr/>
              <a:t>48</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41188552-C4AB-4361-912B-CBEE17B008E1}" type="slidenum">
              <a:rPr lang="en-US" sz="1200"/>
              <a:pPr/>
              <a:t>49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FE8473B3-8DD3-4B42-B75D-0A8175CAB142}" type="slidenum">
              <a:rPr lang="en-US" sz="1200"/>
              <a:pPr/>
              <a:t>50</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DB65D8D2-2025-436C-A762-A3273715D38C}" type="slidenum">
              <a:rPr lang="en-US" sz="1200"/>
              <a:pPr/>
              <a:t>51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214BD8D1-6D64-4589-B00A-A5A6B3FDC4D2}" type="slidenum">
              <a:rPr lang="en-US" sz="1200"/>
              <a:pPr/>
              <a:t>52</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0A91AF97-81A0-4FA4-B562-7C021E29E57F}" type="slidenum">
              <a:rPr lang="en-US" sz="1200"/>
              <a:pPr/>
              <a:t>53</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000">
                <a:solidFill>
                  <a:schemeClr val="tx1"/>
                </a:solidFill>
                <a:latin typeface="Times" charset="0"/>
              </a:defRPr>
            </a:lvl1pPr>
            <a:lvl2pPr marL="742950" indent="-285750">
              <a:defRPr sz="2000">
                <a:solidFill>
                  <a:schemeClr val="tx1"/>
                </a:solidFill>
                <a:latin typeface="Times" charset="0"/>
              </a:defRPr>
            </a:lvl2pPr>
            <a:lvl3pPr marL="1143000" indent="-228600">
              <a:defRPr sz="2000">
                <a:solidFill>
                  <a:schemeClr val="tx1"/>
                </a:solidFill>
                <a:latin typeface="Times" charset="0"/>
              </a:defRPr>
            </a:lvl3pPr>
            <a:lvl4pPr marL="1600200" indent="-228600">
              <a:defRPr sz="2000">
                <a:solidFill>
                  <a:schemeClr val="tx1"/>
                </a:solidFill>
                <a:latin typeface="Times" charset="0"/>
              </a:defRPr>
            </a:lvl4pPr>
            <a:lvl5pPr marL="2057400" indent="-228600">
              <a:defRPr sz="2000">
                <a:solidFill>
                  <a:schemeClr val="tx1"/>
                </a:solidFill>
                <a:latin typeface="Times" charset="0"/>
              </a:defRPr>
            </a:lvl5pPr>
            <a:lvl6pPr marL="2514600" indent="-228600" eaLnBrk="0" fontAlgn="base" hangingPunct="0">
              <a:spcBef>
                <a:spcPct val="0"/>
              </a:spcBef>
              <a:spcAft>
                <a:spcPct val="0"/>
              </a:spcAft>
              <a:defRPr sz="2000">
                <a:solidFill>
                  <a:schemeClr val="tx1"/>
                </a:solidFill>
                <a:latin typeface="Times" charset="0"/>
              </a:defRPr>
            </a:lvl6pPr>
            <a:lvl7pPr marL="2971800" indent="-228600" eaLnBrk="0" fontAlgn="base" hangingPunct="0">
              <a:spcBef>
                <a:spcPct val="0"/>
              </a:spcBef>
              <a:spcAft>
                <a:spcPct val="0"/>
              </a:spcAft>
              <a:defRPr sz="2000">
                <a:solidFill>
                  <a:schemeClr val="tx1"/>
                </a:solidFill>
                <a:latin typeface="Times" charset="0"/>
              </a:defRPr>
            </a:lvl7pPr>
            <a:lvl8pPr marL="3429000" indent="-228600" eaLnBrk="0" fontAlgn="base" hangingPunct="0">
              <a:spcBef>
                <a:spcPct val="0"/>
              </a:spcBef>
              <a:spcAft>
                <a:spcPct val="0"/>
              </a:spcAft>
              <a:defRPr sz="2000">
                <a:solidFill>
                  <a:schemeClr val="tx1"/>
                </a:solidFill>
                <a:latin typeface="Times" charset="0"/>
              </a:defRPr>
            </a:lvl8pPr>
            <a:lvl9pPr marL="3886200" indent="-228600" eaLnBrk="0" fontAlgn="base" hangingPunct="0">
              <a:spcBef>
                <a:spcPct val="0"/>
              </a:spcBef>
              <a:spcAft>
                <a:spcPct val="0"/>
              </a:spcAft>
              <a:defRPr sz="2000">
                <a:solidFill>
                  <a:schemeClr val="tx1"/>
                </a:solidFill>
                <a:latin typeface="Times" charset="0"/>
              </a:defRPr>
            </a:lvl9pPr>
          </a:lstStyle>
          <a:p>
            <a:fld id="{CD730C27-1890-46F4-BD48-A85D18E5CBCF}" type="slidenum">
              <a:rPr lang="en-US" sz="1200"/>
              <a:pPr/>
              <a:t>54</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1DEABC-D766-4322-8E78-B830FAE35C72}" type="datetime4">
              <a:rPr lang="en-US" smtClean="0"/>
              <a:pPr/>
              <a:t>November 12,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29659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November 12,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226733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November 12,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54309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333F43-3E86-47E4-BFBB-2476D384E1C6}" type="datetime4">
              <a:rPr lang="en-US" smtClean="0"/>
              <a:pPr/>
              <a:t>November 12,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184676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1663BA-01FC-4367-B6F3-ABB2645D55F1}" type="datetime4">
              <a:rPr lang="en-US" smtClean="0"/>
              <a:pPr/>
              <a:t>November 12, 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52472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B19C71-EC74-44AF-B27E-FC7DC3C3A61D}" type="datetime4">
              <a:rPr lang="en-US" smtClean="0"/>
              <a:pPr/>
              <a:t>November 12,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3597528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CDA29-3CBE-48EA-92AE-A996835462BA}" type="datetime4">
              <a:rPr lang="en-US" smtClean="0"/>
              <a:pPr/>
              <a:t>November 12,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357945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November 12, 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3765946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November 12,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3245415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November 12,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extLst>
      <p:ext uri="{BB962C8B-B14F-4D97-AF65-F5344CB8AC3E}">
        <p14:creationId xmlns:p14="http://schemas.microsoft.com/office/powerpoint/2010/main" val="356749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November 12,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298271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0EFEE-2756-4A20-BF2A-63F0A94F99AC}" type="datetime4">
              <a:rPr lang="en-US" smtClean="0"/>
              <a:pPr/>
              <a:t>November 12, 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DF745-7D3F-47F4-83A3-874385CFAA69}" type="slidenum">
              <a:rPr lang="en-US" smtClean="0"/>
              <a:pPr/>
              <a:t>‹#›</a:t>
            </a:fld>
            <a:endParaRPr lang="en-US" dirty="0"/>
          </a:p>
        </p:txBody>
      </p:sp>
    </p:spTree>
    <p:extLst>
      <p:ext uri="{BB962C8B-B14F-4D97-AF65-F5344CB8AC3E}">
        <p14:creationId xmlns:p14="http://schemas.microsoft.com/office/powerpoint/2010/main" val="3216060123"/>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uxmovement.com/forms/how-to-make-your-form-error-messages-more-reassuring/"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5029200" y="4038600"/>
            <a:ext cx="13716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 name="Rectangle 3"/>
          <p:cNvSpPr>
            <a:spLocks noGrp="1" noChangeArrowheads="1"/>
          </p:cNvSpPr>
          <p:nvPr>
            <p:ph type="title"/>
          </p:nvPr>
        </p:nvSpPr>
        <p:spPr/>
        <p:txBody>
          <a:bodyPr/>
          <a:lstStyle/>
          <a:p>
            <a:pPr eaLnBrk="1" hangingPunct="1"/>
            <a:r>
              <a:rPr lang="en-GB" b="1" smtClean="0"/>
              <a:t>The process of design</a:t>
            </a:r>
          </a:p>
        </p:txBody>
      </p:sp>
      <p:sp>
        <p:nvSpPr>
          <p:cNvPr id="10244" name="AutoShape 4"/>
          <p:cNvSpPr>
            <a:spLocks noChangeArrowheads="1"/>
          </p:cNvSpPr>
          <p:nvPr/>
        </p:nvSpPr>
        <p:spPr bwMode="auto">
          <a:xfrm>
            <a:off x="609600" y="24384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dirty="0">
                <a:latin typeface="Verdana" pitchFamily="34" charset="0"/>
              </a:rPr>
              <a:t>what is</a:t>
            </a:r>
            <a:br>
              <a:rPr lang="en-GB" dirty="0">
                <a:latin typeface="Verdana" pitchFamily="34" charset="0"/>
              </a:rPr>
            </a:br>
            <a:r>
              <a:rPr lang="en-GB" dirty="0">
                <a:latin typeface="Verdana" pitchFamily="34" charset="0"/>
              </a:rPr>
              <a:t>wanted</a:t>
            </a:r>
          </a:p>
        </p:txBody>
      </p:sp>
      <p:sp>
        <p:nvSpPr>
          <p:cNvPr id="10245" name="AutoShape 5"/>
          <p:cNvSpPr>
            <a:spLocks noChangeArrowheads="1"/>
          </p:cNvSpPr>
          <p:nvPr/>
        </p:nvSpPr>
        <p:spPr bwMode="auto">
          <a:xfrm>
            <a:off x="2819400" y="30480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a:latin typeface="Verdana" pitchFamily="34" charset="0"/>
              </a:rPr>
              <a:t>analysis</a:t>
            </a:r>
          </a:p>
        </p:txBody>
      </p:sp>
      <p:sp>
        <p:nvSpPr>
          <p:cNvPr id="10246" name="AutoShape 6"/>
          <p:cNvSpPr>
            <a:spLocks noChangeArrowheads="1"/>
          </p:cNvSpPr>
          <p:nvPr/>
        </p:nvSpPr>
        <p:spPr bwMode="auto">
          <a:xfrm>
            <a:off x="5029200" y="36576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dirty="0">
                <a:latin typeface="Verdana" pitchFamily="34" charset="0"/>
              </a:rPr>
              <a:t>design</a:t>
            </a:r>
          </a:p>
        </p:txBody>
      </p:sp>
      <p:sp>
        <p:nvSpPr>
          <p:cNvPr id="10247" name="AutoShape 7"/>
          <p:cNvSpPr>
            <a:spLocks noChangeArrowheads="1"/>
          </p:cNvSpPr>
          <p:nvPr/>
        </p:nvSpPr>
        <p:spPr bwMode="auto">
          <a:xfrm>
            <a:off x="7239000" y="42672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dirty="0">
                <a:latin typeface="Verdana" pitchFamily="34" charset="0"/>
              </a:rPr>
              <a:t>implement</a:t>
            </a:r>
          </a:p>
          <a:p>
            <a:pPr algn="ctr">
              <a:defRPr/>
            </a:pPr>
            <a:r>
              <a:rPr lang="en-GB" dirty="0">
                <a:latin typeface="Verdana" pitchFamily="34" charset="0"/>
              </a:rPr>
              <a:t>and deploy</a:t>
            </a:r>
          </a:p>
        </p:txBody>
      </p:sp>
      <p:sp>
        <p:nvSpPr>
          <p:cNvPr id="2056" name="AutoShape 8"/>
          <p:cNvSpPr>
            <a:spLocks noChangeArrowheads="1"/>
          </p:cNvSpPr>
          <p:nvPr/>
        </p:nvSpPr>
        <p:spPr bwMode="auto">
          <a:xfrm>
            <a:off x="4038600" y="5029200"/>
            <a:ext cx="1524000" cy="457200"/>
          </a:xfrm>
          <a:prstGeom prst="plaque">
            <a:avLst>
              <a:gd name="adj" fmla="val 16667"/>
            </a:avLst>
          </a:prstGeom>
          <a:solidFill>
            <a:srgbClr val="E1B8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atin typeface="Verdana" pitchFamily="34" charset="0"/>
              </a:rPr>
              <a:t>prototype</a:t>
            </a:r>
          </a:p>
        </p:txBody>
      </p:sp>
      <p:cxnSp>
        <p:nvCxnSpPr>
          <p:cNvPr id="2057" name="AutoShape 9"/>
          <p:cNvCxnSpPr>
            <a:cxnSpLocks noChangeShapeType="1"/>
            <a:stCxn id="10244" idx="3"/>
            <a:endCxn id="10245" idx="1"/>
          </p:cNvCxnSpPr>
          <p:nvPr/>
        </p:nvCxnSpPr>
        <p:spPr bwMode="auto">
          <a:xfrm>
            <a:off x="1981200" y="28194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 name="AutoShape 10"/>
          <p:cNvCxnSpPr>
            <a:cxnSpLocks noChangeShapeType="1"/>
            <a:stCxn id="10246" idx="3"/>
            <a:endCxn id="10247" idx="1"/>
          </p:cNvCxnSpPr>
          <p:nvPr/>
        </p:nvCxnSpPr>
        <p:spPr bwMode="auto">
          <a:xfrm>
            <a:off x="6400800" y="40386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 name="AutoShape 11"/>
          <p:cNvCxnSpPr>
            <a:cxnSpLocks noChangeShapeType="1"/>
            <a:stCxn id="10245" idx="3"/>
            <a:endCxn id="10246" idx="1"/>
          </p:cNvCxnSpPr>
          <p:nvPr/>
        </p:nvCxnSpPr>
        <p:spPr bwMode="auto">
          <a:xfrm>
            <a:off x="4191000" y="34290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0" name="AutoShape 12"/>
          <p:cNvCxnSpPr>
            <a:cxnSpLocks noChangeShapeType="1"/>
            <a:stCxn id="2050" idx="3"/>
            <a:endCxn id="2056" idx="3"/>
          </p:cNvCxnSpPr>
          <p:nvPr/>
        </p:nvCxnSpPr>
        <p:spPr bwMode="auto">
          <a:xfrm flipH="1">
            <a:off x="5562600" y="4229100"/>
            <a:ext cx="838200" cy="1028700"/>
          </a:xfrm>
          <a:prstGeom prst="curvedConnector3">
            <a:avLst>
              <a:gd name="adj1" fmla="val -27273"/>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 name="AutoShape 13"/>
          <p:cNvCxnSpPr>
            <a:cxnSpLocks noChangeShapeType="1"/>
            <a:stCxn id="2056" idx="1"/>
            <a:endCxn id="10245" idx="2"/>
          </p:cNvCxnSpPr>
          <p:nvPr/>
        </p:nvCxnSpPr>
        <p:spPr bwMode="auto">
          <a:xfrm rot="10800000">
            <a:off x="3505200" y="3810000"/>
            <a:ext cx="533400" cy="1447800"/>
          </a:xfrm>
          <a:prstGeom prst="curvedConnector2">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878" name="Group 14"/>
          <p:cNvGrpSpPr>
            <a:grpSpLocks/>
          </p:cNvGrpSpPr>
          <p:nvPr/>
        </p:nvGrpSpPr>
        <p:grpSpPr bwMode="auto">
          <a:xfrm>
            <a:off x="381000" y="2286000"/>
            <a:ext cx="8601075" cy="3897313"/>
            <a:chOff x="240" y="1440"/>
            <a:chExt cx="5418" cy="2455"/>
          </a:xfrm>
        </p:grpSpPr>
        <p:sp>
          <p:nvSpPr>
            <p:cNvPr id="2063" name="Text Box 15"/>
            <p:cNvSpPr txBox="1">
              <a:spLocks noChangeArrowheads="1"/>
            </p:cNvSpPr>
            <p:nvPr/>
          </p:nvSpPr>
          <p:spPr bwMode="auto">
            <a:xfrm>
              <a:off x="240" y="2064"/>
              <a:ext cx="1213" cy="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interviews</a:t>
              </a:r>
            </a:p>
            <a:p>
              <a:pPr algn="ctr" eaLnBrk="1" hangingPunct="1"/>
              <a:r>
                <a:rPr lang="en-GB">
                  <a:latin typeface="Verdana" pitchFamily="34" charset="0"/>
                </a:rPr>
                <a:t>ethnography</a:t>
              </a:r>
            </a:p>
            <a:p>
              <a:pPr algn="ctr" eaLnBrk="1" hangingPunct="1"/>
              <a:endParaRPr lang="en-GB">
                <a:latin typeface="Verdana" pitchFamily="34" charset="0"/>
              </a:endParaRPr>
            </a:p>
            <a:p>
              <a:pPr algn="ctr" eaLnBrk="1" hangingPunct="1"/>
              <a:r>
                <a:rPr lang="en-GB">
                  <a:solidFill>
                    <a:srgbClr val="993333"/>
                  </a:solidFill>
                  <a:latin typeface="Verdana" pitchFamily="34" charset="0"/>
                </a:rPr>
                <a:t>what is there</a:t>
              </a:r>
            </a:p>
            <a:p>
              <a:pPr algn="ctr" eaLnBrk="1" hangingPunct="1"/>
              <a:r>
                <a:rPr lang="en-GB">
                  <a:solidFill>
                    <a:srgbClr val="993333"/>
                  </a:solidFill>
                  <a:latin typeface="Verdana" pitchFamily="34" charset="0"/>
                </a:rPr>
                <a:t>vs.</a:t>
              </a:r>
            </a:p>
            <a:p>
              <a:pPr algn="ctr" eaLnBrk="1" hangingPunct="1"/>
              <a:r>
                <a:rPr lang="en-GB">
                  <a:solidFill>
                    <a:srgbClr val="993333"/>
                  </a:solidFill>
                  <a:latin typeface="Verdana" pitchFamily="34" charset="0"/>
                </a:rPr>
                <a:t>what is wanted</a:t>
              </a:r>
              <a:endParaRPr lang="en-GB">
                <a:latin typeface="Verdana" pitchFamily="34" charset="0"/>
              </a:endParaRPr>
            </a:p>
          </p:txBody>
        </p:sp>
        <p:sp>
          <p:nvSpPr>
            <p:cNvPr id="2064" name="Text Box 16"/>
            <p:cNvSpPr txBox="1">
              <a:spLocks noChangeArrowheads="1"/>
            </p:cNvSpPr>
            <p:nvPr/>
          </p:nvSpPr>
          <p:spPr bwMode="auto">
            <a:xfrm>
              <a:off x="3168" y="1728"/>
              <a:ext cx="84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guidelines</a:t>
              </a:r>
            </a:p>
            <a:p>
              <a:pPr algn="ctr" eaLnBrk="1" hangingPunct="1"/>
              <a:r>
                <a:rPr lang="en-GB">
                  <a:latin typeface="Verdana" pitchFamily="34" charset="0"/>
                </a:rPr>
                <a:t>principles</a:t>
              </a:r>
            </a:p>
          </p:txBody>
        </p:sp>
        <p:sp>
          <p:nvSpPr>
            <p:cNvPr id="2065" name="Text Box 17"/>
            <p:cNvSpPr txBox="1">
              <a:spLocks noChangeArrowheads="1"/>
            </p:cNvSpPr>
            <p:nvPr/>
          </p:nvSpPr>
          <p:spPr bwMode="auto">
            <a:xfrm>
              <a:off x="2448" y="2688"/>
              <a:ext cx="787"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dialogue</a:t>
              </a:r>
              <a:br>
                <a:rPr lang="en-GB">
                  <a:latin typeface="Verdana" pitchFamily="34" charset="0"/>
                </a:rPr>
              </a:br>
              <a:r>
                <a:rPr lang="en-GB">
                  <a:latin typeface="Verdana" pitchFamily="34" charset="0"/>
                </a:rPr>
                <a:t>notations</a:t>
              </a:r>
            </a:p>
          </p:txBody>
        </p:sp>
        <p:sp>
          <p:nvSpPr>
            <p:cNvPr id="2066" name="Text Box 18"/>
            <p:cNvSpPr txBox="1">
              <a:spLocks noChangeArrowheads="1"/>
            </p:cNvSpPr>
            <p:nvPr/>
          </p:nvSpPr>
          <p:spPr bwMode="auto">
            <a:xfrm>
              <a:off x="4079" y="2016"/>
              <a:ext cx="100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precise</a:t>
              </a:r>
              <a:br>
                <a:rPr lang="en-GB">
                  <a:latin typeface="Verdana" pitchFamily="34" charset="0"/>
                </a:rPr>
              </a:br>
              <a:r>
                <a:rPr lang="en-GB">
                  <a:latin typeface="Verdana" pitchFamily="34" charset="0"/>
                </a:rPr>
                <a:t>specification</a:t>
              </a:r>
            </a:p>
          </p:txBody>
        </p:sp>
        <p:sp>
          <p:nvSpPr>
            <p:cNvPr id="2067" name="Text Box 19"/>
            <p:cNvSpPr txBox="1">
              <a:spLocks noChangeArrowheads="1"/>
            </p:cNvSpPr>
            <p:nvPr/>
          </p:nvSpPr>
          <p:spPr bwMode="auto">
            <a:xfrm>
              <a:off x="4464" y="3312"/>
              <a:ext cx="119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architectures</a:t>
              </a:r>
            </a:p>
            <a:p>
              <a:pPr algn="ctr" eaLnBrk="1" hangingPunct="1"/>
              <a:r>
                <a:rPr lang="en-GB">
                  <a:latin typeface="Verdana" pitchFamily="34" charset="0"/>
                </a:rPr>
                <a:t>documentation</a:t>
              </a:r>
            </a:p>
            <a:p>
              <a:pPr algn="ctr" eaLnBrk="1" hangingPunct="1"/>
              <a:r>
                <a:rPr lang="en-GB">
                  <a:latin typeface="Verdana" pitchFamily="34" charset="0"/>
                </a:rPr>
                <a:t>help</a:t>
              </a:r>
            </a:p>
          </p:txBody>
        </p:sp>
        <p:sp>
          <p:nvSpPr>
            <p:cNvPr id="2068" name="Text Box 20"/>
            <p:cNvSpPr txBox="1">
              <a:spLocks noChangeArrowheads="1"/>
            </p:cNvSpPr>
            <p:nvPr/>
          </p:nvSpPr>
          <p:spPr bwMode="auto">
            <a:xfrm>
              <a:off x="1536" y="3120"/>
              <a:ext cx="86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evaluation</a:t>
              </a:r>
            </a:p>
            <a:p>
              <a:pPr algn="ctr" eaLnBrk="1" hangingPunct="1"/>
              <a:r>
                <a:rPr lang="en-GB">
                  <a:latin typeface="Verdana" pitchFamily="34" charset="0"/>
                </a:rPr>
                <a:t>heuristics</a:t>
              </a:r>
            </a:p>
          </p:txBody>
        </p:sp>
        <p:sp>
          <p:nvSpPr>
            <p:cNvPr id="2069" name="Text Box 21"/>
            <p:cNvSpPr txBox="1">
              <a:spLocks noChangeArrowheads="1"/>
            </p:cNvSpPr>
            <p:nvPr/>
          </p:nvSpPr>
          <p:spPr bwMode="auto">
            <a:xfrm>
              <a:off x="1448" y="1440"/>
              <a:ext cx="104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scenarios</a:t>
              </a:r>
              <a:br>
                <a:rPr lang="en-GB">
                  <a:latin typeface="Verdana" pitchFamily="34" charset="0"/>
                </a:rPr>
              </a:br>
              <a:r>
                <a:rPr lang="en-GB">
                  <a:latin typeface="Verdana" pitchFamily="34" charset="0"/>
                </a:rPr>
                <a:t>task analysis</a:t>
              </a:r>
            </a:p>
          </p:txBody>
        </p:sp>
      </p:grpSp>
    </p:spTree>
    <p:extLst>
      <p:ext uri="{BB962C8B-B14F-4D97-AF65-F5344CB8AC3E}">
        <p14:creationId xmlns:p14="http://schemas.microsoft.com/office/powerpoint/2010/main" val="4174090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914"/>
            <a:ext cx="8229600" cy="1143000"/>
          </a:xfrm>
        </p:spPr>
        <p:txBody>
          <a:bodyPr>
            <a:normAutofit fontScale="90000"/>
          </a:bodyPr>
          <a:lstStyle/>
          <a:p>
            <a:pPr algn="l"/>
            <a:r>
              <a:rPr lang="en-US" sz="3600" dirty="0" smtClean="0"/>
              <a:t>Storyboard </a:t>
            </a:r>
            <a:br>
              <a:rPr lang="en-US" sz="3600" dirty="0" smtClean="0"/>
            </a:br>
            <a:r>
              <a:rPr lang="en-US" sz="3600" dirty="0" smtClean="0"/>
              <a:t>Example 1</a:t>
            </a:r>
            <a:endParaRPr lang="en-US" sz="36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856" y="263191"/>
            <a:ext cx="4286250" cy="2774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 y="3141406"/>
            <a:ext cx="9020175" cy="4000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894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11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21" y="206476"/>
            <a:ext cx="8791409" cy="6760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32727" y="68170"/>
            <a:ext cx="622382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dirty="0" smtClean="0"/>
              <a:t> Example 2 of storyboard </a:t>
            </a:r>
            <a:endParaRPr lang="en-US" sz="3600" dirty="0"/>
          </a:p>
        </p:txBody>
      </p:sp>
    </p:spTree>
    <p:extLst>
      <p:ext uri="{BB962C8B-B14F-4D97-AF65-F5344CB8AC3E}">
        <p14:creationId xmlns:p14="http://schemas.microsoft.com/office/powerpoint/2010/main" val="2589136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12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9" y="147484"/>
            <a:ext cx="9098356" cy="658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019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13</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31" y="280219"/>
            <a:ext cx="8618216" cy="6472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5030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14</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71" y="147485"/>
            <a:ext cx="8623045" cy="6430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1012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and disadvantage </a:t>
            </a:r>
            <a:r>
              <a:rPr lang="en-US" dirty="0" smtClean="0"/>
              <a:t>of low </a:t>
            </a:r>
            <a:r>
              <a:rPr lang="en-US" dirty="0" smtClean="0"/>
              <a:t>level</a:t>
            </a:r>
            <a:endParaRPr lang="en-US" dirty="0"/>
          </a:p>
        </p:txBody>
      </p:sp>
      <p:sp>
        <p:nvSpPr>
          <p:cNvPr id="3" name="Content Placeholder 2"/>
          <p:cNvSpPr>
            <a:spLocks noGrp="1"/>
          </p:cNvSpPr>
          <p:nvPr>
            <p:ph idx="1"/>
          </p:nvPr>
        </p:nvSpPr>
        <p:spPr/>
        <p:txBody>
          <a:bodyPr/>
          <a:lstStyle/>
          <a:p>
            <a:r>
              <a:rPr lang="en-US" dirty="0"/>
              <a:t>Advantage</a:t>
            </a:r>
          </a:p>
          <a:p>
            <a:pPr lvl="1"/>
            <a:r>
              <a:rPr lang="en-US" dirty="0"/>
              <a:t>Quick and cheap</a:t>
            </a:r>
          </a:p>
          <a:p>
            <a:pPr lvl="1"/>
            <a:r>
              <a:rPr lang="en-US" dirty="0"/>
              <a:t>Evaluate concept</a:t>
            </a:r>
          </a:p>
          <a:p>
            <a:r>
              <a:rPr lang="en-US" dirty="0"/>
              <a:t>Disadvantage </a:t>
            </a:r>
          </a:p>
          <a:p>
            <a:pPr lvl="1"/>
            <a:r>
              <a:rPr lang="en-US" dirty="0"/>
              <a:t>Difficult to end use</a:t>
            </a:r>
          </a:p>
          <a:p>
            <a:pPr lvl="1"/>
            <a:r>
              <a:rPr lang="en-US" dirty="0"/>
              <a:t>Limited error checking </a:t>
            </a:r>
          </a:p>
          <a:p>
            <a:pPr lvl="1"/>
            <a:r>
              <a:rPr lang="en-US" dirty="0"/>
              <a:t>Poor detailed</a:t>
            </a:r>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15</a:t>
            </a:fld>
            <a:endParaRPr lang="en-US"/>
          </a:p>
        </p:txBody>
      </p:sp>
    </p:spTree>
    <p:extLst>
      <p:ext uri="{BB962C8B-B14F-4D97-AF65-F5344CB8AC3E}">
        <p14:creationId xmlns:p14="http://schemas.microsoft.com/office/powerpoint/2010/main" val="3856064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Medium level prototype </a:t>
            </a:r>
            <a:endParaRPr lang="en-US" dirty="0"/>
          </a:p>
        </p:txBody>
      </p:sp>
      <p:sp>
        <p:nvSpPr>
          <p:cNvPr id="3" name="Content Placeholder 2"/>
          <p:cNvSpPr>
            <a:spLocks noGrp="1"/>
          </p:cNvSpPr>
          <p:nvPr>
            <p:ph idx="1"/>
          </p:nvPr>
        </p:nvSpPr>
        <p:spPr/>
        <p:txBody>
          <a:bodyPr>
            <a:normAutofit/>
          </a:bodyPr>
          <a:lstStyle/>
          <a:p>
            <a:r>
              <a:rPr lang="en-US" dirty="0"/>
              <a:t>It is mixed </a:t>
            </a:r>
            <a:r>
              <a:rPr lang="en-US" dirty="0" smtClean="0"/>
              <a:t>fidelity (low and high)</a:t>
            </a:r>
            <a:endParaRPr lang="en-US" dirty="0"/>
          </a:p>
          <a:p>
            <a:r>
              <a:rPr lang="en-US" dirty="0" smtClean="0"/>
              <a:t>Vertical </a:t>
            </a:r>
            <a:r>
              <a:rPr lang="en-US" dirty="0"/>
              <a:t>Medium </a:t>
            </a:r>
            <a:r>
              <a:rPr lang="en-US" dirty="0" smtClean="0"/>
              <a:t>level </a:t>
            </a:r>
            <a:r>
              <a:rPr lang="en-US" dirty="0" smtClean="0"/>
              <a:t>prototypes (high)</a:t>
            </a:r>
          </a:p>
          <a:p>
            <a:pPr lvl="1"/>
            <a:r>
              <a:rPr lang="en-US" dirty="0" smtClean="0"/>
              <a:t>Depth functionality</a:t>
            </a:r>
          </a:p>
          <a:p>
            <a:pPr lvl="1"/>
            <a:r>
              <a:rPr lang="en-US" dirty="0" smtClean="0"/>
              <a:t>Ex: working of menu item</a:t>
            </a:r>
          </a:p>
          <a:p>
            <a:r>
              <a:rPr lang="en-US" dirty="0" smtClean="0"/>
              <a:t>Horizontal </a:t>
            </a:r>
            <a:r>
              <a:rPr lang="en-US" dirty="0"/>
              <a:t>Medium </a:t>
            </a:r>
            <a:r>
              <a:rPr lang="en-US" dirty="0" smtClean="0"/>
              <a:t>level </a:t>
            </a:r>
            <a:r>
              <a:rPr lang="en-US" dirty="0" smtClean="0"/>
              <a:t>prototypes (low)</a:t>
            </a:r>
          </a:p>
          <a:p>
            <a:pPr lvl="1"/>
            <a:r>
              <a:rPr lang="en-US" dirty="0" smtClean="0"/>
              <a:t>Implementation without any functionality, no real task can be performed</a:t>
            </a:r>
          </a:p>
          <a:p>
            <a:pPr lvl="1"/>
            <a:r>
              <a:rPr lang="en-US" dirty="0" smtClean="0"/>
              <a:t>Ex: first screen of interface</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16</a:t>
            </a:fld>
            <a:endParaRPr lang="en-US"/>
          </a:p>
        </p:txBody>
      </p:sp>
    </p:spTree>
    <p:extLst>
      <p:ext uri="{BB962C8B-B14F-4D97-AF65-F5344CB8AC3E}">
        <p14:creationId xmlns:p14="http://schemas.microsoft.com/office/powerpoint/2010/main" val="2610178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Medium fidelity </a:t>
            </a:r>
            <a:r>
              <a:rPr lang="en-US" dirty="0"/>
              <a:t>prototypes</a:t>
            </a:r>
          </a:p>
        </p:txBody>
      </p:sp>
      <p:sp>
        <p:nvSpPr>
          <p:cNvPr id="3" name="Content Placeholder 2"/>
          <p:cNvSpPr>
            <a:spLocks noGrp="1"/>
          </p:cNvSpPr>
          <p:nvPr>
            <p:ph idx="1"/>
          </p:nvPr>
        </p:nvSpPr>
        <p:spPr/>
        <p:txBody>
          <a:bodyPr>
            <a:normAutofit/>
          </a:bodyPr>
          <a:lstStyle/>
          <a:p>
            <a:r>
              <a:rPr lang="en-US" dirty="0" smtClean="0"/>
              <a:t>Using computers</a:t>
            </a:r>
          </a:p>
          <a:p>
            <a:pPr lvl="1">
              <a:lnSpc>
                <a:spcPct val="150000"/>
              </a:lnSpc>
            </a:pPr>
            <a:r>
              <a:rPr lang="en-US" dirty="0" smtClean="0"/>
              <a:t>Drawing tool (Photoshop)</a:t>
            </a:r>
          </a:p>
          <a:p>
            <a:pPr lvl="1">
              <a:lnSpc>
                <a:spcPct val="150000"/>
              </a:lnSpc>
            </a:pPr>
            <a:r>
              <a:rPr lang="en-US" dirty="0" smtClean="0"/>
              <a:t>Presentation (Power point )</a:t>
            </a:r>
          </a:p>
          <a:p>
            <a:pPr lvl="1">
              <a:lnSpc>
                <a:spcPct val="150000"/>
              </a:lnSpc>
            </a:pPr>
            <a:r>
              <a:rPr lang="en-US" dirty="0" smtClean="0"/>
              <a:t>Media tools (flash)</a:t>
            </a:r>
          </a:p>
          <a:p>
            <a:pPr lvl="1">
              <a:lnSpc>
                <a:spcPct val="150000"/>
              </a:lnSpc>
            </a:pPr>
            <a:r>
              <a:rPr lang="en-US" dirty="0" smtClean="0"/>
              <a:t>Interface builder (java)</a:t>
            </a:r>
          </a:p>
        </p:txBody>
      </p:sp>
      <p:sp>
        <p:nvSpPr>
          <p:cNvPr id="4" name="Slide Number Placeholder 3"/>
          <p:cNvSpPr>
            <a:spLocks noGrp="1"/>
          </p:cNvSpPr>
          <p:nvPr>
            <p:ph type="sldNum" sz="quarter" idx="12"/>
          </p:nvPr>
        </p:nvSpPr>
        <p:spPr/>
        <p:txBody>
          <a:bodyPr/>
          <a:lstStyle/>
          <a:p>
            <a:fld id="{F38DF745-7D3F-47F4-83A3-874385CFAA69}" type="slidenum">
              <a:rPr lang="en-US" smtClean="0"/>
              <a:pPr/>
              <a:t>17</a:t>
            </a:fld>
            <a:endParaRPr lang="en-US"/>
          </a:p>
        </p:txBody>
      </p:sp>
    </p:spTree>
    <p:extLst>
      <p:ext uri="{BB962C8B-B14F-4D97-AF65-F5344CB8AC3E}">
        <p14:creationId xmlns:p14="http://schemas.microsoft.com/office/powerpoint/2010/main" val="5625969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 and disadvantage of </a:t>
            </a:r>
            <a:r>
              <a:rPr lang="en-US" dirty="0" smtClean="0"/>
              <a:t>medium </a:t>
            </a:r>
            <a:r>
              <a:rPr lang="en-US" dirty="0" smtClean="0"/>
              <a:t>level</a:t>
            </a:r>
            <a:endParaRPr lang="en-US" dirty="0"/>
          </a:p>
        </p:txBody>
      </p:sp>
      <p:sp>
        <p:nvSpPr>
          <p:cNvPr id="3" name="Content Placeholder 2"/>
          <p:cNvSpPr>
            <a:spLocks noGrp="1"/>
          </p:cNvSpPr>
          <p:nvPr>
            <p:ph idx="1"/>
          </p:nvPr>
        </p:nvSpPr>
        <p:spPr/>
        <p:txBody>
          <a:bodyPr>
            <a:normAutofit fontScale="92500"/>
          </a:bodyPr>
          <a:lstStyle/>
          <a:p>
            <a:r>
              <a:rPr lang="en-US" dirty="0" smtClean="0"/>
              <a:t>Advantage </a:t>
            </a:r>
            <a:endParaRPr lang="en-US" dirty="0"/>
          </a:p>
          <a:p>
            <a:pPr lvl="1"/>
            <a:r>
              <a:rPr lang="en-US" dirty="0"/>
              <a:t>More clearly and powerful than low fidelity</a:t>
            </a:r>
          </a:p>
          <a:p>
            <a:pPr lvl="1"/>
            <a:r>
              <a:rPr lang="en-US" dirty="0"/>
              <a:t>Simulate some but not all functionality of the system</a:t>
            </a:r>
          </a:p>
          <a:p>
            <a:pPr lvl="1"/>
            <a:r>
              <a:rPr lang="en-US" dirty="0"/>
              <a:t>More suitable for end user (look of final product)</a:t>
            </a:r>
          </a:p>
          <a:p>
            <a:pPr lvl="1"/>
            <a:r>
              <a:rPr lang="en-US" dirty="0"/>
              <a:t>Helpful in </a:t>
            </a:r>
            <a:r>
              <a:rPr lang="en-US" dirty="0" smtClean="0"/>
              <a:t>test </a:t>
            </a:r>
          </a:p>
          <a:p>
            <a:pPr lvl="1"/>
            <a:r>
              <a:rPr lang="en-US" dirty="0" smtClean="0"/>
              <a:t>clearly </a:t>
            </a:r>
            <a:r>
              <a:rPr lang="en-US" dirty="0"/>
              <a:t>defines    </a:t>
            </a:r>
            <a:endParaRPr lang="en-US" dirty="0" smtClean="0"/>
          </a:p>
          <a:p>
            <a:r>
              <a:rPr lang="en-US" dirty="0" smtClean="0"/>
              <a:t>Disadvantage</a:t>
            </a:r>
          </a:p>
          <a:p>
            <a:pPr lvl="1"/>
            <a:r>
              <a:rPr lang="en-US" dirty="0" smtClean="0"/>
              <a:t>time-consuming </a:t>
            </a:r>
            <a:r>
              <a:rPr lang="en-US" dirty="0"/>
              <a:t>to </a:t>
            </a:r>
            <a:r>
              <a:rPr lang="en-US" dirty="0" smtClean="0"/>
              <a:t>create</a:t>
            </a:r>
            <a:r>
              <a:rPr lang="en-US" dirty="0"/>
              <a:t>  </a:t>
            </a:r>
            <a:endParaRPr lang="en-US" dirty="0" smtClean="0"/>
          </a:p>
          <a:p>
            <a:pPr lvl="1"/>
            <a:r>
              <a:rPr lang="en-US" dirty="0" smtClean="0"/>
              <a:t>managements </a:t>
            </a:r>
            <a:r>
              <a:rPr lang="en-US" dirty="0"/>
              <a:t>may </a:t>
            </a:r>
            <a:r>
              <a:rPr lang="en-US" dirty="0" smtClean="0"/>
              <a:t>think </a:t>
            </a:r>
            <a:r>
              <a:rPr lang="en-US" dirty="0"/>
              <a:t>it is real</a:t>
            </a:r>
          </a:p>
        </p:txBody>
      </p:sp>
      <p:sp>
        <p:nvSpPr>
          <p:cNvPr id="4" name="Slide Number Placeholder 3"/>
          <p:cNvSpPr>
            <a:spLocks noGrp="1"/>
          </p:cNvSpPr>
          <p:nvPr>
            <p:ph type="sldNum" sz="quarter" idx="12"/>
          </p:nvPr>
        </p:nvSpPr>
        <p:spPr/>
        <p:txBody>
          <a:bodyPr/>
          <a:lstStyle/>
          <a:p>
            <a:fld id="{F38DF745-7D3F-47F4-83A3-874385CFAA69}" type="slidenum">
              <a:rPr lang="en-US" smtClean="0"/>
              <a:pPr/>
              <a:t>18</a:t>
            </a:fld>
            <a:endParaRPr lang="en-US"/>
          </a:p>
        </p:txBody>
      </p:sp>
    </p:spTree>
    <p:extLst>
      <p:ext uri="{BB962C8B-B14F-4D97-AF65-F5344CB8AC3E}">
        <p14:creationId xmlns:p14="http://schemas.microsoft.com/office/powerpoint/2010/main" val="36567326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fidelity prototype</a:t>
            </a:r>
            <a:endParaRPr lang="en-US" dirty="0"/>
          </a:p>
        </p:txBody>
      </p:sp>
      <p:sp>
        <p:nvSpPr>
          <p:cNvPr id="3" name="Content Placeholder 2"/>
          <p:cNvSpPr>
            <a:spLocks noGrp="1"/>
          </p:cNvSpPr>
          <p:nvPr>
            <p:ph idx="1"/>
          </p:nvPr>
        </p:nvSpPr>
        <p:spPr/>
        <p:txBody>
          <a:bodyPr/>
          <a:lstStyle/>
          <a:p>
            <a:pPr algn="just"/>
            <a:r>
              <a:rPr lang="en-US" dirty="0" smtClean="0"/>
              <a:t>Software implementation of the design with full or most of the functionalities </a:t>
            </a:r>
          </a:p>
          <a:p>
            <a:pPr algn="just"/>
            <a:r>
              <a:rPr lang="en-US" dirty="0" smtClean="0"/>
              <a:t>Required money, manpower, time and effort</a:t>
            </a:r>
          </a:p>
          <a:p>
            <a:pPr algn="just"/>
            <a:r>
              <a:rPr lang="en-US" dirty="0" smtClean="0"/>
              <a:t>Done at the end</a:t>
            </a:r>
            <a:endParaRPr lang="en-US" dirty="0"/>
          </a:p>
          <a:p>
            <a:r>
              <a:rPr lang="en-US" dirty="0"/>
              <a:t>Disadvantage </a:t>
            </a:r>
          </a:p>
          <a:p>
            <a:pPr lvl="1"/>
            <a:r>
              <a:rPr lang="en-US" dirty="0"/>
              <a:t>More expensive </a:t>
            </a:r>
          </a:p>
          <a:p>
            <a:pPr lvl="1"/>
            <a:r>
              <a:rPr lang="en-US" dirty="0"/>
              <a:t>Time consuming to create</a:t>
            </a:r>
          </a:p>
          <a:p>
            <a:pPr algn="just"/>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19</a:t>
            </a:fld>
            <a:endParaRPr lang="en-US"/>
          </a:p>
        </p:txBody>
      </p:sp>
    </p:spTree>
    <p:extLst>
      <p:ext uri="{BB962C8B-B14F-4D97-AF65-F5344CB8AC3E}">
        <p14:creationId xmlns:p14="http://schemas.microsoft.com/office/powerpoint/2010/main" val="1965655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Prototype</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fld id="{F38DF745-7D3F-47F4-83A3-874385CFAA69}" type="slidenum">
              <a:rPr lang="en-US" smtClean="0"/>
              <a:pPr/>
              <a:t>2</a:t>
            </a:fld>
            <a:endParaRPr lang="en-US"/>
          </a:p>
        </p:txBody>
      </p:sp>
    </p:spTree>
    <p:extLst>
      <p:ext uri="{BB962C8B-B14F-4D97-AF65-F5344CB8AC3E}">
        <p14:creationId xmlns:p14="http://schemas.microsoft.com/office/powerpoint/2010/main" val="2244508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wizard of Oz technique</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a:t>
            </a:r>
            <a:r>
              <a:rPr lang="en-US" dirty="0"/>
              <a:t>technique to test a system that does not exist</a:t>
            </a:r>
          </a:p>
          <a:p>
            <a:pPr algn="just"/>
            <a:r>
              <a:rPr lang="en-US" dirty="0" smtClean="0"/>
              <a:t>First </a:t>
            </a:r>
            <a:r>
              <a:rPr lang="en-US" dirty="0"/>
              <a:t>used to test a system by IBM called the listening typewriter (1984</a:t>
            </a:r>
            <a:r>
              <a:rPr lang="en-US" dirty="0" smtClean="0"/>
              <a:t>)</a:t>
            </a:r>
          </a:p>
          <a:p>
            <a:pPr algn="just"/>
            <a:r>
              <a:rPr lang="en-US" dirty="0" smtClean="0"/>
              <a:t>Listening </a:t>
            </a:r>
            <a:r>
              <a:rPr lang="en-US" dirty="0"/>
              <a:t>typewriter was much like modern day voice recognition systems. User inputs text by uttering the text in front of a microphone. The voice is taken as input by the computer, which then identifies the text from it. </a:t>
            </a:r>
          </a:p>
          <a:p>
            <a:endParaRPr lang="en-US" dirty="0"/>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20</a:t>
            </a:fld>
            <a:endParaRPr lang="en-US"/>
          </a:p>
        </p:txBody>
      </p:sp>
    </p:spTree>
    <p:extLst>
      <p:ext uri="{BB962C8B-B14F-4D97-AF65-F5344CB8AC3E}">
        <p14:creationId xmlns:p14="http://schemas.microsoft.com/office/powerpoint/2010/main" val="2591681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wizard of Oz technique</a:t>
            </a:r>
          </a:p>
        </p:txBody>
      </p:sp>
      <p:sp>
        <p:nvSpPr>
          <p:cNvPr id="3" name="Content Placeholder 2"/>
          <p:cNvSpPr>
            <a:spLocks noGrp="1"/>
          </p:cNvSpPr>
          <p:nvPr>
            <p:ph idx="1"/>
          </p:nvPr>
        </p:nvSpPr>
        <p:spPr/>
        <p:txBody>
          <a:bodyPr>
            <a:normAutofit/>
          </a:bodyPr>
          <a:lstStyle/>
          <a:p>
            <a:pPr algn="just"/>
            <a:r>
              <a:rPr lang="en-US" dirty="0" smtClean="0"/>
              <a:t>Implementing </a:t>
            </a:r>
            <a:r>
              <a:rPr lang="en-US" dirty="0"/>
              <a:t>voice recognition system is too complex and time consuming</a:t>
            </a:r>
          </a:p>
          <a:p>
            <a:pPr algn="just"/>
            <a:r>
              <a:rPr lang="en-US" dirty="0" smtClean="0"/>
              <a:t>Before </a:t>
            </a:r>
            <a:r>
              <a:rPr lang="en-US" dirty="0"/>
              <a:t>the developers embark on the process, they need to check if the “idea” is alright; otherwise the money and effort spent in developing the system would be wasted</a:t>
            </a:r>
          </a:p>
          <a:p>
            <a:pPr algn="just"/>
            <a:r>
              <a:rPr lang="en-US" dirty="0" smtClean="0"/>
              <a:t>Wizard </a:t>
            </a:r>
            <a:r>
              <a:rPr lang="en-US" dirty="0"/>
              <a:t>of </a:t>
            </a:r>
            <a:r>
              <a:rPr lang="en-US" dirty="0" err="1"/>
              <a:t>oz</a:t>
            </a:r>
            <a:r>
              <a:rPr lang="en-US" dirty="0"/>
              <a:t> provides a mechanism to test the idea without implementing the system</a:t>
            </a:r>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21</a:t>
            </a:fld>
            <a:endParaRPr lang="en-US"/>
          </a:p>
        </p:txBody>
      </p:sp>
    </p:spTree>
    <p:extLst>
      <p:ext uri="{BB962C8B-B14F-4D97-AF65-F5344CB8AC3E}">
        <p14:creationId xmlns:p14="http://schemas.microsoft.com/office/powerpoint/2010/main" val="1882992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wizard of Oz technique</a:t>
            </a:r>
          </a:p>
        </p:txBody>
      </p:sp>
      <p:sp>
        <p:nvSpPr>
          <p:cNvPr id="3" name="Content Placeholder 2"/>
          <p:cNvSpPr>
            <a:spLocks noGrp="1"/>
          </p:cNvSpPr>
          <p:nvPr>
            <p:ph idx="1"/>
          </p:nvPr>
        </p:nvSpPr>
        <p:spPr/>
        <p:txBody>
          <a:bodyPr>
            <a:normAutofit/>
          </a:bodyPr>
          <a:lstStyle/>
          <a:p>
            <a:pPr algn="just"/>
            <a:r>
              <a:rPr lang="en-US" dirty="0" smtClean="0"/>
              <a:t>Suppose </a:t>
            </a:r>
            <a:r>
              <a:rPr lang="en-US" dirty="0"/>
              <a:t>a user is asked to evaluate the listening typewriter</a:t>
            </a:r>
          </a:p>
          <a:p>
            <a:pPr algn="just"/>
            <a:r>
              <a:rPr lang="en-US" dirty="0" smtClean="0"/>
              <a:t>He </a:t>
            </a:r>
            <a:r>
              <a:rPr lang="en-US" dirty="0"/>
              <a:t>is asked to sit in front of a computer screen</a:t>
            </a:r>
          </a:p>
          <a:p>
            <a:pPr algn="just"/>
            <a:r>
              <a:rPr lang="en-US" dirty="0" smtClean="0"/>
              <a:t>A </a:t>
            </a:r>
            <a:r>
              <a:rPr lang="en-US" dirty="0"/>
              <a:t>microphone is placed in front of him</a:t>
            </a:r>
          </a:p>
          <a:p>
            <a:pPr algn="just"/>
            <a:r>
              <a:rPr lang="en-US" dirty="0" smtClean="0"/>
              <a:t>He </a:t>
            </a:r>
            <a:r>
              <a:rPr lang="en-US" dirty="0"/>
              <a:t>is told that “whatever he speaks in front of the microphone will be displayed on the screen </a:t>
            </a:r>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22</a:t>
            </a:fld>
            <a:endParaRPr lang="en-US"/>
          </a:p>
        </p:txBody>
      </p:sp>
    </p:spTree>
    <p:extLst>
      <p:ext uri="{BB962C8B-B14F-4D97-AF65-F5344CB8AC3E}">
        <p14:creationId xmlns:p14="http://schemas.microsoft.com/office/powerpoint/2010/main" val="1455976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8" y="-18047"/>
            <a:ext cx="9120062" cy="687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5086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24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239"/>
            <a:ext cx="9026013" cy="661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055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relationship of prototypes and final products is as follows</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 Throw-away</a:t>
            </a:r>
          </a:p>
          <a:p>
            <a:pPr marL="0" indent="0">
              <a:buNone/>
            </a:pPr>
            <a:r>
              <a:rPr lang="en-US" dirty="0"/>
              <a:t>Prototypes only serve to elicit users' reaction and to evaluate design ideas. Prototypes will be thrown away in the later development phases. Such prototypes must be created rapidly and cheaply. Otherwise it will be too expensive to do prototyping. </a:t>
            </a:r>
            <a:br>
              <a:rPr lang="en-US" dirty="0"/>
            </a:br>
            <a:r>
              <a:rPr lang="en-US" dirty="0"/>
              <a:t> </a:t>
            </a:r>
          </a:p>
          <a:p>
            <a:r>
              <a:rPr lang="en-US" b="1" dirty="0"/>
              <a:t> Incremental </a:t>
            </a:r>
            <a:r>
              <a:rPr lang="en-US" dirty="0"/>
              <a:t/>
            </a:r>
            <a:br>
              <a:rPr lang="en-US" dirty="0"/>
            </a:br>
            <a:r>
              <a:rPr lang="en-US" dirty="0"/>
              <a:t> </a:t>
            </a:r>
          </a:p>
          <a:p>
            <a:pPr marL="0" indent="0">
              <a:buNone/>
            </a:pPr>
            <a:r>
              <a:rPr lang="en-US" dirty="0"/>
              <a:t>Product is built as separate modules. Each module is prototyped and tested, then added to the final system. </a:t>
            </a:r>
            <a:br>
              <a:rPr lang="en-US" dirty="0"/>
            </a:br>
            <a:r>
              <a:rPr lang="en-US" dirty="0"/>
              <a:t> </a:t>
            </a:r>
          </a:p>
          <a:p>
            <a:r>
              <a:rPr lang="en-US" b="1" dirty="0"/>
              <a:t> Evolutionary </a:t>
            </a:r>
            <a:r>
              <a:rPr lang="en-US" dirty="0"/>
              <a:t/>
            </a:r>
            <a:br>
              <a:rPr lang="en-US" dirty="0"/>
            </a:br>
            <a:r>
              <a:rPr lang="en-US" dirty="0"/>
              <a:t> </a:t>
            </a:r>
          </a:p>
          <a:p>
            <a:pPr marL="0" indent="0">
              <a:buNone/>
            </a:pPr>
            <a:r>
              <a:rPr lang="en-US" dirty="0"/>
              <a:t>A prototype is built from low-fidelity to high-fidelity, incorporating design changes, Eventually the prototype becomes the final product.</a:t>
            </a:r>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25</a:t>
            </a:fld>
            <a:endParaRPr lang="en-US"/>
          </a:p>
        </p:txBody>
      </p:sp>
    </p:spTree>
    <p:extLst>
      <p:ext uri="{BB962C8B-B14F-4D97-AF65-F5344CB8AC3E}">
        <p14:creationId xmlns:p14="http://schemas.microsoft.com/office/powerpoint/2010/main" val="37117285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5029200" y="4038600"/>
            <a:ext cx="13716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 name="Rectangle 3"/>
          <p:cNvSpPr>
            <a:spLocks noGrp="1" noChangeArrowheads="1"/>
          </p:cNvSpPr>
          <p:nvPr>
            <p:ph type="title"/>
          </p:nvPr>
        </p:nvSpPr>
        <p:spPr/>
        <p:txBody>
          <a:bodyPr/>
          <a:lstStyle/>
          <a:p>
            <a:pPr eaLnBrk="1" hangingPunct="1"/>
            <a:r>
              <a:rPr lang="en-GB" b="1" smtClean="0"/>
              <a:t>The process of design</a:t>
            </a:r>
          </a:p>
        </p:txBody>
      </p:sp>
      <p:sp>
        <p:nvSpPr>
          <p:cNvPr id="10244" name="AutoShape 4"/>
          <p:cNvSpPr>
            <a:spLocks noChangeArrowheads="1"/>
          </p:cNvSpPr>
          <p:nvPr/>
        </p:nvSpPr>
        <p:spPr bwMode="auto">
          <a:xfrm>
            <a:off x="609600" y="24384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dirty="0">
                <a:latin typeface="Verdana" pitchFamily="34" charset="0"/>
              </a:rPr>
              <a:t>what is</a:t>
            </a:r>
            <a:br>
              <a:rPr lang="en-GB" dirty="0">
                <a:latin typeface="Verdana" pitchFamily="34" charset="0"/>
              </a:rPr>
            </a:br>
            <a:r>
              <a:rPr lang="en-GB" dirty="0">
                <a:latin typeface="Verdana" pitchFamily="34" charset="0"/>
              </a:rPr>
              <a:t>wanted</a:t>
            </a:r>
          </a:p>
        </p:txBody>
      </p:sp>
      <p:sp>
        <p:nvSpPr>
          <p:cNvPr id="10245" name="AutoShape 5"/>
          <p:cNvSpPr>
            <a:spLocks noChangeArrowheads="1"/>
          </p:cNvSpPr>
          <p:nvPr/>
        </p:nvSpPr>
        <p:spPr bwMode="auto">
          <a:xfrm>
            <a:off x="2819400" y="30480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a:latin typeface="Verdana" pitchFamily="34" charset="0"/>
              </a:rPr>
              <a:t>analysis</a:t>
            </a:r>
          </a:p>
        </p:txBody>
      </p:sp>
      <p:sp>
        <p:nvSpPr>
          <p:cNvPr id="10246" name="AutoShape 6"/>
          <p:cNvSpPr>
            <a:spLocks noChangeArrowheads="1"/>
          </p:cNvSpPr>
          <p:nvPr/>
        </p:nvSpPr>
        <p:spPr bwMode="auto">
          <a:xfrm>
            <a:off x="5029200" y="36576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dirty="0">
                <a:latin typeface="Verdana" pitchFamily="34" charset="0"/>
              </a:rPr>
              <a:t>design</a:t>
            </a:r>
          </a:p>
        </p:txBody>
      </p:sp>
      <p:sp>
        <p:nvSpPr>
          <p:cNvPr id="10247" name="AutoShape 7"/>
          <p:cNvSpPr>
            <a:spLocks noChangeArrowheads="1"/>
          </p:cNvSpPr>
          <p:nvPr/>
        </p:nvSpPr>
        <p:spPr bwMode="auto">
          <a:xfrm>
            <a:off x="7239000" y="4267200"/>
            <a:ext cx="1371600" cy="762000"/>
          </a:xfrm>
          <a:prstGeom prst="roundRect">
            <a:avLst>
              <a:gd name="adj" fmla="val 16667"/>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defRPr/>
            </a:pPr>
            <a:r>
              <a:rPr lang="en-GB" dirty="0">
                <a:latin typeface="Verdana" pitchFamily="34" charset="0"/>
              </a:rPr>
              <a:t>implement</a:t>
            </a:r>
          </a:p>
          <a:p>
            <a:pPr algn="ctr">
              <a:defRPr/>
            </a:pPr>
            <a:r>
              <a:rPr lang="en-GB" dirty="0">
                <a:latin typeface="Verdana" pitchFamily="34" charset="0"/>
              </a:rPr>
              <a:t>and deploy</a:t>
            </a:r>
          </a:p>
        </p:txBody>
      </p:sp>
      <p:sp>
        <p:nvSpPr>
          <p:cNvPr id="2056" name="AutoShape 8"/>
          <p:cNvSpPr>
            <a:spLocks noChangeArrowheads="1"/>
          </p:cNvSpPr>
          <p:nvPr/>
        </p:nvSpPr>
        <p:spPr bwMode="auto">
          <a:xfrm>
            <a:off x="4038600" y="5029200"/>
            <a:ext cx="1524000" cy="457200"/>
          </a:xfrm>
          <a:prstGeom prst="plaque">
            <a:avLst>
              <a:gd name="adj" fmla="val 16667"/>
            </a:avLst>
          </a:prstGeom>
          <a:solidFill>
            <a:srgbClr val="E1B8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atin typeface="Verdana" pitchFamily="34" charset="0"/>
              </a:rPr>
              <a:t>prototype</a:t>
            </a:r>
          </a:p>
        </p:txBody>
      </p:sp>
      <p:cxnSp>
        <p:nvCxnSpPr>
          <p:cNvPr id="2057" name="AutoShape 9"/>
          <p:cNvCxnSpPr>
            <a:cxnSpLocks noChangeShapeType="1"/>
            <a:stCxn id="10244" idx="3"/>
            <a:endCxn id="10245" idx="1"/>
          </p:cNvCxnSpPr>
          <p:nvPr/>
        </p:nvCxnSpPr>
        <p:spPr bwMode="auto">
          <a:xfrm>
            <a:off x="1981200" y="28194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 name="AutoShape 10"/>
          <p:cNvCxnSpPr>
            <a:cxnSpLocks noChangeShapeType="1"/>
            <a:stCxn id="10246" idx="3"/>
            <a:endCxn id="10247" idx="1"/>
          </p:cNvCxnSpPr>
          <p:nvPr/>
        </p:nvCxnSpPr>
        <p:spPr bwMode="auto">
          <a:xfrm>
            <a:off x="6400800" y="40386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 name="AutoShape 11"/>
          <p:cNvCxnSpPr>
            <a:cxnSpLocks noChangeShapeType="1"/>
            <a:stCxn id="10245" idx="3"/>
            <a:endCxn id="10246" idx="1"/>
          </p:cNvCxnSpPr>
          <p:nvPr/>
        </p:nvCxnSpPr>
        <p:spPr bwMode="auto">
          <a:xfrm>
            <a:off x="4191000" y="34290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0" name="AutoShape 12"/>
          <p:cNvCxnSpPr>
            <a:cxnSpLocks noChangeShapeType="1"/>
            <a:stCxn id="2050" idx="3"/>
            <a:endCxn id="2056" idx="3"/>
          </p:cNvCxnSpPr>
          <p:nvPr/>
        </p:nvCxnSpPr>
        <p:spPr bwMode="auto">
          <a:xfrm flipH="1">
            <a:off x="5562600" y="4229100"/>
            <a:ext cx="838200" cy="1028700"/>
          </a:xfrm>
          <a:prstGeom prst="curvedConnector3">
            <a:avLst>
              <a:gd name="adj1" fmla="val -27273"/>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 name="AutoShape 13"/>
          <p:cNvCxnSpPr>
            <a:cxnSpLocks noChangeShapeType="1"/>
            <a:stCxn id="2056" idx="1"/>
            <a:endCxn id="10245" idx="2"/>
          </p:cNvCxnSpPr>
          <p:nvPr/>
        </p:nvCxnSpPr>
        <p:spPr bwMode="auto">
          <a:xfrm rot="10800000">
            <a:off x="3505200" y="3810000"/>
            <a:ext cx="533400" cy="1447800"/>
          </a:xfrm>
          <a:prstGeom prst="curvedConnector2">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878" name="Group 14"/>
          <p:cNvGrpSpPr>
            <a:grpSpLocks/>
          </p:cNvGrpSpPr>
          <p:nvPr/>
        </p:nvGrpSpPr>
        <p:grpSpPr bwMode="auto">
          <a:xfrm>
            <a:off x="381000" y="2286000"/>
            <a:ext cx="8601075" cy="3897313"/>
            <a:chOff x="240" y="1440"/>
            <a:chExt cx="5418" cy="2455"/>
          </a:xfrm>
        </p:grpSpPr>
        <p:sp>
          <p:nvSpPr>
            <p:cNvPr id="2063" name="Text Box 15"/>
            <p:cNvSpPr txBox="1">
              <a:spLocks noChangeArrowheads="1"/>
            </p:cNvSpPr>
            <p:nvPr/>
          </p:nvSpPr>
          <p:spPr bwMode="auto">
            <a:xfrm>
              <a:off x="240" y="2064"/>
              <a:ext cx="1213" cy="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interviews</a:t>
              </a:r>
            </a:p>
            <a:p>
              <a:pPr algn="ctr" eaLnBrk="1" hangingPunct="1"/>
              <a:r>
                <a:rPr lang="en-GB">
                  <a:latin typeface="Verdana" pitchFamily="34" charset="0"/>
                </a:rPr>
                <a:t>ethnography</a:t>
              </a:r>
            </a:p>
            <a:p>
              <a:pPr algn="ctr" eaLnBrk="1" hangingPunct="1"/>
              <a:endParaRPr lang="en-GB">
                <a:latin typeface="Verdana" pitchFamily="34" charset="0"/>
              </a:endParaRPr>
            </a:p>
            <a:p>
              <a:pPr algn="ctr" eaLnBrk="1" hangingPunct="1"/>
              <a:r>
                <a:rPr lang="en-GB">
                  <a:solidFill>
                    <a:srgbClr val="993333"/>
                  </a:solidFill>
                  <a:latin typeface="Verdana" pitchFamily="34" charset="0"/>
                </a:rPr>
                <a:t>what is there</a:t>
              </a:r>
            </a:p>
            <a:p>
              <a:pPr algn="ctr" eaLnBrk="1" hangingPunct="1"/>
              <a:r>
                <a:rPr lang="en-GB">
                  <a:solidFill>
                    <a:srgbClr val="993333"/>
                  </a:solidFill>
                  <a:latin typeface="Verdana" pitchFamily="34" charset="0"/>
                </a:rPr>
                <a:t>vs.</a:t>
              </a:r>
            </a:p>
            <a:p>
              <a:pPr algn="ctr" eaLnBrk="1" hangingPunct="1"/>
              <a:r>
                <a:rPr lang="en-GB">
                  <a:solidFill>
                    <a:srgbClr val="993333"/>
                  </a:solidFill>
                  <a:latin typeface="Verdana" pitchFamily="34" charset="0"/>
                </a:rPr>
                <a:t>what is wanted</a:t>
              </a:r>
              <a:endParaRPr lang="en-GB">
                <a:latin typeface="Verdana" pitchFamily="34" charset="0"/>
              </a:endParaRPr>
            </a:p>
          </p:txBody>
        </p:sp>
        <p:sp>
          <p:nvSpPr>
            <p:cNvPr id="2064" name="Text Box 16"/>
            <p:cNvSpPr txBox="1">
              <a:spLocks noChangeArrowheads="1"/>
            </p:cNvSpPr>
            <p:nvPr/>
          </p:nvSpPr>
          <p:spPr bwMode="auto">
            <a:xfrm>
              <a:off x="3168" y="1728"/>
              <a:ext cx="84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guidelines</a:t>
              </a:r>
            </a:p>
            <a:p>
              <a:pPr algn="ctr" eaLnBrk="1" hangingPunct="1"/>
              <a:r>
                <a:rPr lang="en-GB">
                  <a:latin typeface="Verdana" pitchFamily="34" charset="0"/>
                </a:rPr>
                <a:t>principles</a:t>
              </a:r>
            </a:p>
          </p:txBody>
        </p:sp>
        <p:sp>
          <p:nvSpPr>
            <p:cNvPr id="2065" name="Text Box 17"/>
            <p:cNvSpPr txBox="1">
              <a:spLocks noChangeArrowheads="1"/>
            </p:cNvSpPr>
            <p:nvPr/>
          </p:nvSpPr>
          <p:spPr bwMode="auto">
            <a:xfrm>
              <a:off x="2448" y="2688"/>
              <a:ext cx="787"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dialogue</a:t>
              </a:r>
              <a:br>
                <a:rPr lang="en-GB">
                  <a:latin typeface="Verdana" pitchFamily="34" charset="0"/>
                </a:rPr>
              </a:br>
              <a:r>
                <a:rPr lang="en-GB">
                  <a:latin typeface="Verdana" pitchFamily="34" charset="0"/>
                </a:rPr>
                <a:t>notations</a:t>
              </a:r>
            </a:p>
          </p:txBody>
        </p:sp>
        <p:sp>
          <p:nvSpPr>
            <p:cNvPr id="2066" name="Text Box 18"/>
            <p:cNvSpPr txBox="1">
              <a:spLocks noChangeArrowheads="1"/>
            </p:cNvSpPr>
            <p:nvPr/>
          </p:nvSpPr>
          <p:spPr bwMode="auto">
            <a:xfrm>
              <a:off x="4079" y="2016"/>
              <a:ext cx="100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precise</a:t>
              </a:r>
              <a:br>
                <a:rPr lang="en-GB">
                  <a:latin typeface="Verdana" pitchFamily="34" charset="0"/>
                </a:rPr>
              </a:br>
              <a:r>
                <a:rPr lang="en-GB">
                  <a:latin typeface="Verdana" pitchFamily="34" charset="0"/>
                </a:rPr>
                <a:t>specification</a:t>
              </a:r>
            </a:p>
          </p:txBody>
        </p:sp>
        <p:sp>
          <p:nvSpPr>
            <p:cNvPr id="2067" name="Text Box 19"/>
            <p:cNvSpPr txBox="1">
              <a:spLocks noChangeArrowheads="1"/>
            </p:cNvSpPr>
            <p:nvPr/>
          </p:nvSpPr>
          <p:spPr bwMode="auto">
            <a:xfrm>
              <a:off x="4464" y="3312"/>
              <a:ext cx="119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architectures</a:t>
              </a:r>
            </a:p>
            <a:p>
              <a:pPr algn="ctr" eaLnBrk="1" hangingPunct="1"/>
              <a:r>
                <a:rPr lang="en-GB">
                  <a:latin typeface="Verdana" pitchFamily="34" charset="0"/>
                </a:rPr>
                <a:t>documentation</a:t>
              </a:r>
            </a:p>
            <a:p>
              <a:pPr algn="ctr" eaLnBrk="1" hangingPunct="1"/>
              <a:r>
                <a:rPr lang="en-GB">
                  <a:latin typeface="Verdana" pitchFamily="34" charset="0"/>
                </a:rPr>
                <a:t>help</a:t>
              </a:r>
            </a:p>
          </p:txBody>
        </p:sp>
        <p:sp>
          <p:nvSpPr>
            <p:cNvPr id="2068" name="Text Box 20"/>
            <p:cNvSpPr txBox="1">
              <a:spLocks noChangeArrowheads="1"/>
            </p:cNvSpPr>
            <p:nvPr/>
          </p:nvSpPr>
          <p:spPr bwMode="auto">
            <a:xfrm>
              <a:off x="1536" y="3120"/>
              <a:ext cx="86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evaluation</a:t>
              </a:r>
            </a:p>
            <a:p>
              <a:pPr algn="ctr" eaLnBrk="1" hangingPunct="1"/>
              <a:r>
                <a:rPr lang="en-GB">
                  <a:latin typeface="Verdana" pitchFamily="34" charset="0"/>
                </a:rPr>
                <a:t>heuristics</a:t>
              </a:r>
            </a:p>
          </p:txBody>
        </p:sp>
        <p:sp>
          <p:nvSpPr>
            <p:cNvPr id="2069" name="Text Box 21"/>
            <p:cNvSpPr txBox="1">
              <a:spLocks noChangeArrowheads="1"/>
            </p:cNvSpPr>
            <p:nvPr/>
          </p:nvSpPr>
          <p:spPr bwMode="auto">
            <a:xfrm>
              <a:off x="1448" y="1440"/>
              <a:ext cx="104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GB">
                  <a:latin typeface="Verdana" pitchFamily="34" charset="0"/>
                </a:rPr>
                <a:t>scenarios</a:t>
              </a:r>
              <a:br>
                <a:rPr lang="en-GB">
                  <a:latin typeface="Verdana" pitchFamily="34" charset="0"/>
                </a:rPr>
              </a:br>
              <a:r>
                <a:rPr lang="en-GB">
                  <a:latin typeface="Verdana" pitchFamily="34" charset="0"/>
                </a:rPr>
                <a:t>task analysis</a:t>
              </a:r>
            </a:p>
          </p:txBody>
        </p:sp>
      </p:grpSp>
    </p:spTree>
    <p:extLst>
      <p:ext uri="{BB962C8B-B14F-4D97-AF65-F5344CB8AC3E}">
        <p14:creationId xmlns:p14="http://schemas.microsoft.com/office/powerpoint/2010/main" val="1149012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Help and documentation</a:t>
            </a:r>
            <a:br>
              <a:rPr lang="en-US" dirty="0"/>
            </a:br>
            <a:r>
              <a:rPr lang="en-US" dirty="0"/>
              <a:t>user guidance </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27</a:t>
            </a:fld>
            <a:endParaRPr lang="en-US"/>
          </a:p>
        </p:txBody>
      </p:sp>
    </p:spTree>
    <p:extLst>
      <p:ext uri="{BB962C8B-B14F-4D97-AF65-F5344CB8AC3E}">
        <p14:creationId xmlns:p14="http://schemas.microsoft.com/office/powerpoint/2010/main" val="3453939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Help and documentation</a:t>
            </a:r>
            <a:br>
              <a:rPr lang="en-US" dirty="0" smtClean="0"/>
            </a:br>
            <a:r>
              <a:rPr lang="en-US" dirty="0" smtClean="0"/>
              <a:t>user guidance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52" y="1533833"/>
            <a:ext cx="8332838" cy="474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4215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29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52" y="309716"/>
            <a:ext cx="8288593" cy="589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795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3600" b="1" dirty="0" smtClean="0"/>
              <a:t>What is prototype?</a:t>
            </a:r>
            <a:endParaRPr lang="en-US" sz="3600" b="1" dirty="0"/>
          </a:p>
        </p:txBody>
      </p:sp>
      <p:sp>
        <p:nvSpPr>
          <p:cNvPr id="5" name="Content Placeholder 4"/>
          <p:cNvSpPr>
            <a:spLocks noGrp="1"/>
          </p:cNvSpPr>
          <p:nvPr>
            <p:ph idx="1"/>
          </p:nvPr>
        </p:nvSpPr>
        <p:spPr>
          <a:xfrm>
            <a:off x="457200" y="1268362"/>
            <a:ext cx="8229600" cy="4857802"/>
          </a:xfrm>
        </p:spPr>
        <p:txBody>
          <a:bodyPr>
            <a:normAutofit lnSpcReduction="10000"/>
          </a:bodyPr>
          <a:lstStyle/>
          <a:p>
            <a:pPr algn="just"/>
            <a:r>
              <a:rPr lang="en-US" dirty="0" smtClean="0"/>
              <a:t>It is experimental and incomplete </a:t>
            </a:r>
            <a:r>
              <a:rPr lang="en-US" dirty="0" smtClean="0"/>
              <a:t>designs which are cheaply and fast developed.</a:t>
            </a:r>
            <a:endParaRPr lang="en-US" dirty="0" smtClean="0"/>
          </a:p>
          <a:p>
            <a:pPr marL="0" indent="0" algn="just">
              <a:buNone/>
            </a:pPr>
            <a:endParaRPr lang="en-US" dirty="0" smtClean="0"/>
          </a:p>
          <a:p>
            <a:pPr marL="0" indent="0">
              <a:spcBef>
                <a:spcPct val="0"/>
              </a:spcBef>
              <a:buNone/>
            </a:pPr>
            <a:r>
              <a:rPr lang="en-US" sz="3600" b="1" dirty="0">
                <a:latin typeface="+mj-lt"/>
                <a:ea typeface="+mj-ea"/>
                <a:cs typeface="+mj-cs"/>
              </a:rPr>
              <a:t>Why we need prototype?</a:t>
            </a:r>
          </a:p>
          <a:p>
            <a:pPr algn="just"/>
            <a:r>
              <a:rPr lang="en-US" dirty="0"/>
              <a:t>Complexity of design means we don’t get it right first </a:t>
            </a:r>
            <a:r>
              <a:rPr lang="en-US" dirty="0" smtClean="0"/>
              <a:t>time</a:t>
            </a:r>
            <a:endParaRPr lang="en-US" dirty="0"/>
          </a:p>
          <a:p>
            <a:pPr algn="just"/>
            <a:r>
              <a:rPr lang="en-US" dirty="0"/>
              <a:t> so we need testing design ideas and get their feed back in the early stage of </a:t>
            </a:r>
            <a:r>
              <a:rPr lang="en-US" dirty="0" smtClean="0"/>
              <a:t>development </a:t>
            </a:r>
            <a:r>
              <a:rPr lang="en-US" dirty="0"/>
              <a:t>thus to reduce the time and cost iteration and prototypes to try out and evaluate</a:t>
            </a:r>
          </a:p>
          <a:p>
            <a:pPr algn="just"/>
            <a:endParaRPr lang="en-US" dirty="0"/>
          </a:p>
        </p:txBody>
      </p:sp>
      <p:sp>
        <p:nvSpPr>
          <p:cNvPr id="3" name="Slide Number Placeholder 2"/>
          <p:cNvSpPr>
            <a:spLocks noGrp="1"/>
          </p:cNvSpPr>
          <p:nvPr>
            <p:ph type="sldNum" sz="quarter" idx="12"/>
          </p:nvPr>
        </p:nvSpPr>
        <p:spPr/>
        <p:txBody>
          <a:bodyPr/>
          <a:lstStyle/>
          <a:p>
            <a:fld id="{F38DF745-7D3F-47F4-83A3-874385CFAA69}" type="slidenum">
              <a:rPr lang="en-US" smtClean="0"/>
              <a:pPr/>
              <a:t>3</a:t>
            </a:fld>
            <a:endParaRPr lang="en-US"/>
          </a:p>
        </p:txBody>
      </p:sp>
    </p:spTree>
    <p:extLst>
      <p:ext uri="{BB962C8B-B14F-4D97-AF65-F5344CB8AC3E}">
        <p14:creationId xmlns:p14="http://schemas.microsoft.com/office/powerpoint/2010/main" val="2096474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hlinkClick r:id="rId2" tooltip="How to Make Your Form Error Messages More Reassuring"/>
              </a:rPr>
              <a:t>How to Make Your Form Error </a:t>
            </a:r>
            <a:r>
              <a:rPr lang="en-US" dirty="0" smtClean="0">
                <a:hlinkClick r:id="rId2" tooltip="How to Make Your Form Error Messages More Reassuring"/>
              </a:rPr>
              <a:t>Messages</a:t>
            </a:r>
            <a:endParaRPr lang="en-US" dirty="0"/>
          </a:p>
        </p:txBody>
      </p:sp>
      <p:sp>
        <p:nvSpPr>
          <p:cNvPr id="5" name="Subtitle 4"/>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30</a:t>
            </a:fld>
            <a:endParaRPr lang="en-US"/>
          </a:p>
        </p:txBody>
      </p:sp>
    </p:spTree>
    <p:extLst>
      <p:ext uri="{BB962C8B-B14F-4D97-AF65-F5344CB8AC3E}">
        <p14:creationId xmlns:p14="http://schemas.microsoft.com/office/powerpoint/2010/main" val="21740540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Avoid </a:t>
            </a:r>
            <a:r>
              <a:rPr lang="en-US" dirty="0"/>
              <a:t>Negative </a:t>
            </a:r>
            <a:r>
              <a:rPr lang="en-US" dirty="0" smtClean="0"/>
              <a:t>Words</a:t>
            </a:r>
            <a:endParaRPr lang="en-US" dirty="0"/>
          </a:p>
        </p:txBody>
      </p:sp>
      <p:sp>
        <p:nvSpPr>
          <p:cNvPr id="3" name="Content Placeholder 2"/>
          <p:cNvSpPr>
            <a:spLocks noGrp="1"/>
          </p:cNvSpPr>
          <p:nvPr>
            <p:ph idx="1"/>
          </p:nvPr>
        </p:nvSpPr>
        <p:spPr/>
        <p:txBody>
          <a:bodyPr>
            <a:normAutofit/>
          </a:bodyPr>
          <a:lstStyle/>
          <a:p>
            <a:pPr algn="just"/>
            <a:r>
              <a:rPr lang="en-US" dirty="0"/>
              <a:t>Words that have a negative tone have no place in form error messages. </a:t>
            </a:r>
            <a:endParaRPr lang="en-US" dirty="0" smtClean="0"/>
          </a:p>
          <a:p>
            <a:pPr algn="just"/>
            <a:endParaRPr lang="en-US" dirty="0" smtClean="0"/>
          </a:p>
          <a:p>
            <a:pPr algn="just"/>
            <a:r>
              <a:rPr lang="en-US" dirty="0" smtClean="0"/>
              <a:t>Negative </a:t>
            </a:r>
            <a:r>
              <a:rPr lang="en-US" dirty="0"/>
              <a:t>words can make users feel like they’ve made a huge mistake, leading them to think the situation is worse than it is</a:t>
            </a:r>
            <a:r>
              <a:rPr lang="en-US" dirty="0" smtClean="0"/>
              <a:t>.</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31</a:t>
            </a:fld>
            <a:endParaRPr lang="en-US"/>
          </a:p>
        </p:txBody>
      </p:sp>
    </p:spTree>
    <p:extLst>
      <p:ext uri="{BB962C8B-B14F-4D97-AF65-F5344CB8AC3E}">
        <p14:creationId xmlns:p14="http://schemas.microsoft.com/office/powerpoint/2010/main" val="8416429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32</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20" y="235974"/>
            <a:ext cx="8760542" cy="617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568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Highlight </a:t>
            </a:r>
            <a:r>
              <a:rPr lang="en-US" dirty="0"/>
              <a:t>Error Fields in Orange or Yellow, Not </a:t>
            </a:r>
            <a:r>
              <a:rPr lang="en-US" dirty="0" smtClean="0"/>
              <a:t>Red</a:t>
            </a:r>
            <a:endParaRPr lang="en-US" dirty="0"/>
          </a:p>
        </p:txBody>
      </p:sp>
      <p:sp>
        <p:nvSpPr>
          <p:cNvPr id="3" name="Content Placeholder 2"/>
          <p:cNvSpPr>
            <a:spLocks noGrp="1"/>
          </p:cNvSpPr>
          <p:nvPr>
            <p:ph idx="1"/>
          </p:nvPr>
        </p:nvSpPr>
        <p:spPr/>
        <p:txBody>
          <a:bodyPr>
            <a:normAutofit lnSpcReduction="10000"/>
          </a:bodyPr>
          <a:lstStyle/>
          <a:p>
            <a:pPr algn="just"/>
            <a:r>
              <a:rPr lang="en-US" dirty="0"/>
              <a:t>Red is the most common color used to highlight error fields. It’s effective in making them visible, but it can also </a:t>
            </a:r>
            <a:r>
              <a:rPr lang="en-US" dirty="0" smtClean="0"/>
              <a:t>associated </a:t>
            </a:r>
            <a:r>
              <a:rPr lang="en-US" dirty="0"/>
              <a:t>with danger, which is not what you want users to feel when they make a mistake</a:t>
            </a:r>
            <a:r>
              <a:rPr lang="en-US" dirty="0" smtClean="0"/>
              <a:t>.</a:t>
            </a:r>
          </a:p>
          <a:p>
            <a:pPr algn="just"/>
            <a:endParaRPr lang="en-US" dirty="0" smtClean="0"/>
          </a:p>
          <a:p>
            <a:pPr algn="just"/>
            <a:r>
              <a:rPr lang="en-US" dirty="0"/>
              <a:t>Orange and yellow are warm colors that not only make error fields visible, but they make users feel less alarmed when they see it. </a:t>
            </a:r>
          </a:p>
        </p:txBody>
      </p:sp>
      <p:sp>
        <p:nvSpPr>
          <p:cNvPr id="4" name="Slide Number Placeholder 3"/>
          <p:cNvSpPr>
            <a:spLocks noGrp="1"/>
          </p:cNvSpPr>
          <p:nvPr>
            <p:ph type="sldNum" sz="quarter" idx="12"/>
          </p:nvPr>
        </p:nvSpPr>
        <p:spPr/>
        <p:txBody>
          <a:bodyPr/>
          <a:lstStyle/>
          <a:p>
            <a:fld id="{F38DF745-7D3F-47F4-83A3-874385CFAA69}" type="slidenum">
              <a:rPr lang="en-US" smtClean="0"/>
              <a:pPr/>
              <a:t>33</a:t>
            </a:fld>
            <a:endParaRPr lang="en-US"/>
          </a:p>
        </p:txBody>
      </p:sp>
    </p:spTree>
    <p:extLst>
      <p:ext uri="{BB962C8B-B14F-4D97-AF65-F5344CB8AC3E}">
        <p14:creationId xmlns:p14="http://schemas.microsoft.com/office/powerpoint/2010/main" val="42229950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34</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955" y="268083"/>
            <a:ext cx="8461518" cy="61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5918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Specify</a:t>
            </a:r>
            <a:r>
              <a:rPr lang="en-US" dirty="0"/>
              <a:t> Why Field Info Was Not </a:t>
            </a:r>
            <a:r>
              <a:rPr lang="en-US" dirty="0" smtClean="0"/>
              <a:t>Accepted</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Sometimes </a:t>
            </a:r>
            <a:r>
              <a:rPr lang="en-US" dirty="0"/>
              <a:t>it’s not enough for an error message to just tell users they made a mistake. Your error messages should tell users exactly why their information got rejected.</a:t>
            </a:r>
          </a:p>
          <a:p>
            <a:pPr algn="just"/>
            <a:r>
              <a:rPr lang="en-US" dirty="0"/>
              <a:t>For example, an email field should tell users they need to include the ‘@’ symbol if the user leaves it off. It should also tell users to include the domain if they leave that off too. This is more helpful and specific than just telling users that the information they entered is not valid.</a:t>
            </a:r>
          </a:p>
          <a:p>
            <a:pPr algn="just"/>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35</a:t>
            </a:fld>
            <a:endParaRPr lang="en-US"/>
          </a:p>
        </p:txBody>
      </p:sp>
    </p:spTree>
    <p:extLst>
      <p:ext uri="{BB962C8B-B14F-4D97-AF65-F5344CB8AC3E}">
        <p14:creationId xmlns:p14="http://schemas.microsoft.com/office/powerpoint/2010/main" val="792631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36</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698" y="1594821"/>
            <a:ext cx="7895611" cy="4068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5149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Avoid </a:t>
            </a:r>
            <a:r>
              <a:rPr lang="en-US" dirty="0"/>
              <a:t>Error Summaries, Place Error Messages Next to </a:t>
            </a:r>
            <a:r>
              <a:rPr lang="en-US" dirty="0" smtClean="0"/>
              <a:t>Labels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Seeing </a:t>
            </a:r>
            <a:r>
              <a:rPr lang="en-US" dirty="0"/>
              <a:t>a large summary of errors at the top of the page doesn’t make users feel comfortable about fixing them. It’s discouraging to read and forces users to have to recall those error messages when they go to the fields to correct their mistakes</a:t>
            </a:r>
            <a:r>
              <a:rPr lang="en-US" dirty="0" smtClean="0"/>
              <a:t>.</a:t>
            </a:r>
          </a:p>
          <a:p>
            <a:pPr algn="just"/>
            <a:endParaRPr lang="en-US" dirty="0"/>
          </a:p>
          <a:p>
            <a:pPr algn="just"/>
            <a:r>
              <a:rPr lang="en-US" dirty="0"/>
              <a:t>Error summaries magnify the seriousness of the mistakes when they’re grouped in a long bulleted list. When most users see that many errors at once, they’ll likely give up and forget about fixing them.</a:t>
            </a:r>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37</a:t>
            </a:fld>
            <a:endParaRPr lang="en-US"/>
          </a:p>
        </p:txBody>
      </p:sp>
    </p:spTree>
    <p:extLst>
      <p:ext uri="{BB962C8B-B14F-4D97-AF65-F5344CB8AC3E}">
        <p14:creationId xmlns:p14="http://schemas.microsoft.com/office/powerpoint/2010/main" val="2769389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38</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90" y="324464"/>
            <a:ext cx="8155858" cy="5751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027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Show </a:t>
            </a:r>
            <a:r>
              <a:rPr lang="en-US" dirty="0"/>
              <a:t>Error Messages One Field at a </a:t>
            </a:r>
            <a:r>
              <a:rPr lang="en-US" dirty="0" smtClean="0"/>
              <a:t>Time</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An </a:t>
            </a:r>
            <a:r>
              <a:rPr lang="en-US" dirty="0"/>
              <a:t>even less overwhelming approach is to highlight the error fields and display error messages one at a time when the user selects an error field. This allows users to correct their mistakes faster due to less noise and distraction on the form.</a:t>
            </a:r>
          </a:p>
          <a:p>
            <a:pPr algn="just"/>
            <a:r>
              <a:rPr lang="en-US" dirty="0"/>
              <a:t>Callout bubble error messages pointing to the fields are an effective way to do this. However, your callout bubble should not obscure the label for the selected field. When the user selects a new error field, the callout bubble for the previous one should disappear, and a new one should appear.</a:t>
            </a:r>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39</a:t>
            </a:fld>
            <a:endParaRPr lang="en-US"/>
          </a:p>
        </p:txBody>
      </p:sp>
    </p:spTree>
    <p:extLst>
      <p:ext uri="{BB962C8B-B14F-4D97-AF65-F5344CB8AC3E}">
        <p14:creationId xmlns:p14="http://schemas.microsoft.com/office/powerpoint/2010/main" val="566084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prototyping</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02" y="2433484"/>
            <a:ext cx="7461870" cy="2979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118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40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445" y="280219"/>
            <a:ext cx="8273845" cy="5899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687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Validate </a:t>
            </a:r>
            <a:r>
              <a:rPr lang="en-US" dirty="0"/>
              <a:t>Fields with Multiple Requirements Before </a:t>
            </a:r>
            <a:r>
              <a:rPr lang="en-US" dirty="0" smtClean="0"/>
              <a:t>Submission</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41</a:t>
            </a:fld>
            <a:endParaRPr lang="en-US"/>
          </a:p>
        </p:txBody>
      </p:sp>
      <p:sp>
        <p:nvSpPr>
          <p:cNvPr id="5" name="Rectangle 4"/>
          <p:cNvSpPr/>
          <p:nvPr/>
        </p:nvSpPr>
        <p:spPr>
          <a:xfrm>
            <a:off x="457201" y="1859340"/>
            <a:ext cx="8259096" cy="4524315"/>
          </a:xfrm>
          <a:prstGeom prst="rect">
            <a:avLst/>
          </a:prstGeom>
        </p:spPr>
        <p:txBody>
          <a:bodyPr wrap="square">
            <a:spAutoFit/>
          </a:bodyPr>
          <a:lstStyle/>
          <a:p>
            <a:pPr algn="just"/>
            <a:r>
              <a:rPr lang="en-US" sz="3200" dirty="0" smtClean="0"/>
              <a:t>Certain </a:t>
            </a:r>
            <a:r>
              <a:rPr lang="en-US" sz="3200" dirty="0"/>
              <a:t>fields, such as username and password, have multiple input requirements for security reasons. Rather than giving users an error message with a long list of input requirements after submission, validate these fields beforehand. You can do this by placing a callout bubble next to the field. Each input requirement should light up green as the user’s input meets it.</a:t>
            </a:r>
          </a:p>
        </p:txBody>
      </p:sp>
    </p:spTree>
    <p:extLst>
      <p:ext uri="{BB962C8B-B14F-4D97-AF65-F5344CB8AC3E}">
        <p14:creationId xmlns:p14="http://schemas.microsoft.com/office/powerpoint/2010/main" val="1161963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42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84" y="280219"/>
            <a:ext cx="8686799" cy="639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778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43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611" y="2185846"/>
            <a:ext cx="7143335" cy="284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254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B71800"/>
                </a:solidFill>
              </a:rPr>
              <a:t>CAPTCHA</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44</a:t>
            </a:fld>
            <a:endParaRPr lang="en-US"/>
          </a:p>
        </p:txBody>
      </p:sp>
      <p:sp>
        <p:nvSpPr>
          <p:cNvPr id="7" name="Content Placeholder 6"/>
          <p:cNvSpPr>
            <a:spLocks noGrp="1"/>
          </p:cNvSpPr>
          <p:nvPr>
            <p:ph idx="1"/>
          </p:nvPr>
        </p:nvSpPr>
        <p:spPr/>
        <p:txBody>
          <a:bodyPr/>
          <a:lstStyle/>
          <a:p>
            <a:pPr algn="just"/>
            <a:r>
              <a:rPr lang="en-US" dirty="0"/>
              <a:t>A CAPTCHA is a program that protects websites against bots by generating and grading tests that humans can pass but current computer programs cannot. For example, humans can read distorted text as the one shown below, but current computer programs can't:</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619" y="4781397"/>
            <a:ext cx="5147187" cy="1693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047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GB" dirty="0">
                <a:latin typeface="Comic Sans MS" pitchFamily="66" charset="0"/>
              </a:rPr>
              <a:t>universal </a:t>
            </a:r>
            <a:r>
              <a:rPr lang="en-GB" dirty="0" smtClean="0">
                <a:latin typeface="Comic Sans MS" pitchFamily="66" charset="0"/>
              </a:rPr>
              <a:t>design</a:t>
            </a:r>
            <a:endParaRPr lang="en-US" dirty="0"/>
          </a:p>
        </p:txBody>
      </p:sp>
      <p:sp>
        <p:nvSpPr>
          <p:cNvPr id="9" name="Subtitle 8"/>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45</a:t>
            </a:fld>
            <a:endParaRPr lang="en-US"/>
          </a:p>
        </p:txBody>
      </p:sp>
    </p:spTree>
    <p:extLst>
      <p:ext uri="{BB962C8B-B14F-4D97-AF65-F5344CB8AC3E}">
        <p14:creationId xmlns:p14="http://schemas.microsoft.com/office/powerpoint/2010/main" val="1930813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p:txBody>
          <a:bodyPr>
            <a:noAutofit/>
          </a:bodyPr>
          <a:lstStyle/>
          <a:p>
            <a:pPr algn="just" eaLnBrk="1" hangingPunct="1">
              <a:lnSpc>
                <a:spcPct val="90000"/>
              </a:lnSpc>
            </a:pPr>
            <a:r>
              <a:rPr lang="en-US" sz="2800" dirty="0" smtClean="0"/>
              <a:t>Designing systems to be used by anyone under any conditions</a:t>
            </a:r>
          </a:p>
          <a:p>
            <a:pPr algn="just" eaLnBrk="1" hangingPunct="1">
              <a:lnSpc>
                <a:spcPct val="90000"/>
              </a:lnSpc>
            </a:pPr>
            <a:r>
              <a:rPr lang="en-US" sz="2800" dirty="0" smtClean="0"/>
              <a:t>Multi-modal systems use more than one human input channel in the interaction</a:t>
            </a:r>
          </a:p>
          <a:p>
            <a:pPr lvl="1" algn="just" eaLnBrk="1" hangingPunct="1">
              <a:lnSpc>
                <a:spcPct val="90000"/>
              </a:lnSpc>
            </a:pPr>
            <a:r>
              <a:rPr lang="en-US" sz="2400" dirty="0" smtClean="0"/>
              <a:t>Speech</a:t>
            </a:r>
          </a:p>
          <a:p>
            <a:pPr lvl="1" algn="just" eaLnBrk="1" hangingPunct="1">
              <a:lnSpc>
                <a:spcPct val="90000"/>
              </a:lnSpc>
            </a:pPr>
            <a:r>
              <a:rPr lang="en-US" sz="2400" dirty="0" smtClean="0"/>
              <a:t>Touch</a:t>
            </a:r>
          </a:p>
          <a:p>
            <a:pPr lvl="1" algn="just" eaLnBrk="1" hangingPunct="1">
              <a:lnSpc>
                <a:spcPct val="90000"/>
              </a:lnSpc>
            </a:pPr>
            <a:r>
              <a:rPr lang="en-US" sz="2400" dirty="0" smtClean="0"/>
              <a:t>Handwriting</a:t>
            </a:r>
          </a:p>
          <a:p>
            <a:pPr lvl="1" algn="just" eaLnBrk="1" hangingPunct="1">
              <a:lnSpc>
                <a:spcPct val="90000"/>
              </a:lnSpc>
            </a:pPr>
            <a:r>
              <a:rPr lang="en-US" sz="2400" dirty="0" smtClean="0"/>
              <a:t>Gestures</a:t>
            </a:r>
          </a:p>
          <a:p>
            <a:pPr algn="just" eaLnBrk="1" hangingPunct="1">
              <a:lnSpc>
                <a:spcPct val="90000"/>
              </a:lnSpc>
            </a:pPr>
            <a:r>
              <a:rPr lang="en-US" sz="2800" dirty="0" smtClean="0"/>
              <a:t>Universal Design designing for diversity</a:t>
            </a:r>
          </a:p>
          <a:p>
            <a:pPr lvl="1" algn="just" eaLnBrk="1" hangingPunct="1">
              <a:lnSpc>
                <a:spcPct val="90000"/>
              </a:lnSpc>
            </a:pPr>
            <a:r>
              <a:rPr lang="en-US" sz="2400" dirty="0" smtClean="0"/>
              <a:t>Sensory, physical or cognitive disable</a:t>
            </a:r>
          </a:p>
          <a:p>
            <a:pPr lvl="1" algn="just" eaLnBrk="1" hangingPunct="1">
              <a:lnSpc>
                <a:spcPct val="90000"/>
              </a:lnSpc>
            </a:pPr>
            <a:r>
              <a:rPr lang="en-US" sz="2400" dirty="0" smtClean="0"/>
              <a:t>Different ages</a:t>
            </a:r>
          </a:p>
          <a:p>
            <a:pPr lvl="1" algn="just" eaLnBrk="1" hangingPunct="1">
              <a:lnSpc>
                <a:spcPct val="90000"/>
              </a:lnSpc>
            </a:pPr>
            <a:r>
              <a:rPr lang="en-US" sz="2400" dirty="0" smtClean="0"/>
              <a:t>Different cultures &amp; backgrounds</a:t>
            </a:r>
          </a:p>
        </p:txBody>
      </p:sp>
      <p:sp>
        <p:nvSpPr>
          <p:cNvPr id="4099" name="Rectangle 4"/>
          <p:cNvSpPr>
            <a:spLocks noGrp="1" noChangeArrowheads="1"/>
          </p:cNvSpPr>
          <p:nvPr>
            <p:ph type="title"/>
          </p:nvPr>
        </p:nvSpPr>
        <p:spPr>
          <a:noFill/>
        </p:spPr>
        <p:txBody>
          <a:bodyPr>
            <a:normAutofit/>
          </a:bodyPr>
          <a:lstStyle/>
          <a:p>
            <a:pPr eaLnBrk="1" hangingPunct="1"/>
            <a:r>
              <a:rPr lang="en-GB" dirty="0" smtClean="0"/>
              <a:t>Universal design overview                                </a:t>
            </a:r>
          </a:p>
        </p:txBody>
      </p:sp>
    </p:spTree>
    <p:extLst>
      <p:ext uri="{BB962C8B-B14F-4D97-AF65-F5344CB8AC3E}">
        <p14:creationId xmlns:p14="http://schemas.microsoft.com/office/powerpoint/2010/main" val="29087138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Speech</a:t>
            </a:r>
          </a:p>
        </p:txBody>
      </p:sp>
      <p:sp>
        <p:nvSpPr>
          <p:cNvPr id="12291" name="Rectangle 3"/>
          <p:cNvSpPr>
            <a:spLocks noGrp="1" noChangeArrowheads="1"/>
          </p:cNvSpPr>
          <p:nvPr>
            <p:ph type="body" idx="1"/>
          </p:nvPr>
        </p:nvSpPr>
        <p:spPr/>
        <p:txBody>
          <a:bodyPr/>
          <a:lstStyle/>
          <a:p>
            <a:pPr eaLnBrk="1" hangingPunct="1"/>
            <a:endParaRPr lang="en-GB" smtClean="0"/>
          </a:p>
          <a:p>
            <a:pPr eaLnBrk="1" hangingPunct="1">
              <a:buFontTx/>
              <a:buNone/>
            </a:pPr>
            <a:r>
              <a:rPr lang="en-GB" smtClean="0"/>
              <a:t>	Human beings have a great and natural mastery of speech</a:t>
            </a:r>
          </a:p>
          <a:p>
            <a:pPr lvl="1" eaLnBrk="1" hangingPunct="1"/>
            <a:endParaRPr lang="en-GB" smtClean="0"/>
          </a:p>
          <a:p>
            <a:pPr lvl="1" eaLnBrk="1" hangingPunct="1"/>
            <a:r>
              <a:rPr lang="en-GB" smtClean="0"/>
              <a:t>makes it difficult to appreciate the complexities</a:t>
            </a:r>
          </a:p>
          <a:p>
            <a:pPr lvl="1" eaLnBrk="1" hangingPunct="1">
              <a:buFontTx/>
              <a:buNone/>
            </a:pPr>
            <a:r>
              <a:rPr lang="en-GB" smtClean="0"/>
              <a:t>but</a:t>
            </a:r>
          </a:p>
          <a:p>
            <a:pPr lvl="1" eaLnBrk="1" hangingPunct="1"/>
            <a:r>
              <a:rPr lang="en-GB" smtClean="0"/>
              <a:t>it’s an easy medium for communication</a:t>
            </a:r>
          </a:p>
        </p:txBody>
      </p:sp>
    </p:spTree>
    <p:extLst>
      <p:ext uri="{BB962C8B-B14F-4D97-AF65-F5344CB8AC3E}">
        <p14:creationId xmlns:p14="http://schemas.microsoft.com/office/powerpoint/2010/main" val="40990445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dirty="0" smtClean="0"/>
              <a:t>Speech Recognition Problems</a:t>
            </a:r>
          </a:p>
        </p:txBody>
      </p:sp>
      <p:sp>
        <p:nvSpPr>
          <p:cNvPr id="15363" name="Rectangle 3"/>
          <p:cNvSpPr>
            <a:spLocks noGrp="1" noChangeArrowheads="1"/>
          </p:cNvSpPr>
          <p:nvPr>
            <p:ph type="body" idx="1"/>
          </p:nvPr>
        </p:nvSpPr>
        <p:spPr/>
        <p:txBody>
          <a:bodyPr>
            <a:normAutofit/>
          </a:bodyPr>
          <a:lstStyle/>
          <a:p>
            <a:pPr eaLnBrk="1" hangingPunct="1"/>
            <a:r>
              <a:rPr lang="en-GB" sz="2800" dirty="0" smtClean="0"/>
              <a:t>Different people speak differently:</a:t>
            </a:r>
          </a:p>
          <a:p>
            <a:pPr lvl="1" eaLnBrk="1" hangingPunct="1"/>
            <a:r>
              <a:rPr lang="en-GB" sz="2400" dirty="0" smtClean="0"/>
              <a:t>accent, intonation, stress, idiom, volume, etc.</a:t>
            </a:r>
          </a:p>
          <a:p>
            <a:pPr eaLnBrk="1" hangingPunct="1">
              <a:spcBef>
                <a:spcPct val="40000"/>
              </a:spcBef>
            </a:pPr>
            <a:r>
              <a:rPr lang="en-GB" sz="2800" dirty="0" smtClean="0"/>
              <a:t>Background </a:t>
            </a:r>
            <a:r>
              <a:rPr lang="en-GB" sz="2800" dirty="0" smtClean="0"/>
              <a:t>noises can interfere.</a:t>
            </a:r>
          </a:p>
          <a:p>
            <a:pPr eaLnBrk="1" hangingPunct="1">
              <a:spcBef>
                <a:spcPct val="40000"/>
              </a:spcBef>
            </a:pPr>
            <a:r>
              <a:rPr lang="en-GB" sz="2800" dirty="0" smtClean="0"/>
              <a:t>People often “</a:t>
            </a:r>
            <a:r>
              <a:rPr lang="en-GB" sz="2800" dirty="0" err="1" smtClean="0"/>
              <a:t>ummm</a:t>
            </a:r>
            <a:r>
              <a:rPr lang="en-GB" sz="2800" dirty="0" smtClean="0"/>
              <a:t>.....” and “</a:t>
            </a:r>
            <a:r>
              <a:rPr lang="en-GB" sz="2800" dirty="0" err="1" smtClean="0"/>
              <a:t>errr</a:t>
            </a:r>
            <a:r>
              <a:rPr lang="en-GB" sz="2800" dirty="0" smtClean="0"/>
              <a:t>.....”</a:t>
            </a:r>
          </a:p>
          <a:p>
            <a:pPr eaLnBrk="1" hangingPunct="1">
              <a:spcBef>
                <a:spcPct val="40000"/>
              </a:spcBef>
            </a:pPr>
            <a:r>
              <a:rPr lang="en-GB" sz="2800" dirty="0" smtClean="0"/>
              <a:t>Words not enough - semantics needed as well</a:t>
            </a:r>
          </a:p>
          <a:p>
            <a:pPr lvl="1" eaLnBrk="1" hangingPunct="1"/>
            <a:r>
              <a:rPr lang="en-GB" sz="2400" dirty="0" smtClean="0"/>
              <a:t>requires intelligence to understand a </a:t>
            </a:r>
            <a:r>
              <a:rPr lang="en-GB" sz="2400" dirty="0" smtClean="0"/>
              <a:t>sentence</a:t>
            </a:r>
            <a:endParaRPr lang="en-GB" sz="2400" dirty="0" smtClean="0"/>
          </a:p>
        </p:txBody>
      </p:sp>
    </p:spTree>
    <p:extLst>
      <p:ext uri="{BB962C8B-B14F-4D97-AF65-F5344CB8AC3E}">
        <p14:creationId xmlns:p14="http://schemas.microsoft.com/office/powerpoint/2010/main" val="38884739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Speech Recognition: useful?</a:t>
            </a:r>
          </a:p>
        </p:txBody>
      </p:sp>
      <p:sp>
        <p:nvSpPr>
          <p:cNvPr id="17411" name="Rectangle 3"/>
          <p:cNvSpPr>
            <a:spLocks noGrp="1" noChangeArrowheads="1"/>
          </p:cNvSpPr>
          <p:nvPr>
            <p:ph type="body" idx="1"/>
          </p:nvPr>
        </p:nvSpPr>
        <p:spPr/>
        <p:txBody>
          <a:bodyPr/>
          <a:lstStyle/>
          <a:p>
            <a:pPr eaLnBrk="1" hangingPunct="1">
              <a:lnSpc>
                <a:spcPct val="90000"/>
              </a:lnSpc>
            </a:pPr>
            <a:r>
              <a:rPr lang="en-GB" sz="2400" dirty="0" smtClean="0"/>
              <a:t>Single user or limited vocabulary systems  </a:t>
            </a:r>
            <a:br>
              <a:rPr lang="en-GB" sz="2400" dirty="0" smtClean="0"/>
            </a:br>
            <a:r>
              <a:rPr lang="en-GB" sz="2400" dirty="0" smtClean="0"/>
              <a:t>	</a:t>
            </a:r>
            <a:r>
              <a:rPr lang="en-GB" sz="2000" dirty="0" smtClean="0"/>
              <a:t>e.g. computer dictation</a:t>
            </a:r>
            <a:endParaRPr lang="en-GB" sz="2400" dirty="0" smtClean="0"/>
          </a:p>
          <a:p>
            <a:pPr>
              <a:lnSpc>
                <a:spcPct val="90000"/>
              </a:lnSpc>
            </a:pPr>
            <a:r>
              <a:rPr lang="en-GB" sz="2400" dirty="0" smtClean="0"/>
              <a:t>Open use</a:t>
            </a:r>
            <a:r>
              <a:rPr lang="en-GB" sz="2400" dirty="0"/>
              <a:t>, general user, wide vocabulary systems …</a:t>
            </a:r>
            <a:br>
              <a:rPr lang="en-GB" sz="2400" dirty="0"/>
            </a:br>
            <a:r>
              <a:rPr lang="en-GB" sz="2400" dirty="0"/>
              <a:t>… still a </a:t>
            </a:r>
            <a:r>
              <a:rPr lang="en-GB" sz="2400" dirty="0" smtClean="0"/>
              <a:t>problem</a:t>
            </a:r>
            <a:r>
              <a:rPr lang="en-GB" sz="2400" dirty="0" smtClean="0"/>
              <a:t/>
            </a:r>
            <a:br>
              <a:rPr lang="en-GB" sz="2400" dirty="0" smtClean="0"/>
            </a:br>
            <a:r>
              <a:rPr lang="en-GB" sz="2400" dirty="0" smtClean="0"/>
              <a:t>	</a:t>
            </a:r>
            <a:r>
              <a:rPr lang="en-GB" sz="2000" dirty="0" smtClean="0"/>
              <a:t>e.g. some voice activated telephone systems</a:t>
            </a:r>
            <a:endParaRPr lang="en-GB" sz="2400" dirty="0" smtClean="0"/>
          </a:p>
          <a:p>
            <a:pPr eaLnBrk="1" hangingPunct="1">
              <a:lnSpc>
                <a:spcPct val="90000"/>
              </a:lnSpc>
            </a:pPr>
            <a:r>
              <a:rPr lang="en-GB" sz="2400" dirty="0" smtClean="0"/>
              <a:t>Great </a:t>
            </a:r>
            <a:r>
              <a:rPr lang="en-GB" sz="2400" dirty="0" smtClean="0"/>
              <a:t>potential, however</a:t>
            </a:r>
          </a:p>
          <a:p>
            <a:pPr lvl="1" eaLnBrk="1" hangingPunct="1">
              <a:lnSpc>
                <a:spcPct val="90000"/>
              </a:lnSpc>
            </a:pPr>
            <a:r>
              <a:rPr lang="en-GB" sz="2000" dirty="0" smtClean="0"/>
              <a:t>when users hands are already occupied</a:t>
            </a:r>
            <a:br>
              <a:rPr lang="en-GB" sz="2000" dirty="0" smtClean="0"/>
            </a:br>
            <a:r>
              <a:rPr lang="en-GB" sz="2000" dirty="0" smtClean="0"/>
              <a:t>		</a:t>
            </a:r>
            <a:r>
              <a:rPr lang="en-GB" sz="1800" dirty="0" smtClean="0"/>
              <a:t>e.g. driving, manufacturing</a:t>
            </a:r>
            <a:endParaRPr lang="en-GB" sz="2000" dirty="0" smtClean="0"/>
          </a:p>
          <a:p>
            <a:pPr lvl="1" eaLnBrk="1" hangingPunct="1">
              <a:lnSpc>
                <a:spcPct val="90000"/>
              </a:lnSpc>
            </a:pPr>
            <a:r>
              <a:rPr lang="en-GB" sz="2000" dirty="0" smtClean="0"/>
              <a:t>for users with physical disabilities</a:t>
            </a:r>
          </a:p>
          <a:p>
            <a:pPr lvl="1" eaLnBrk="1" hangingPunct="1">
              <a:lnSpc>
                <a:spcPct val="90000"/>
              </a:lnSpc>
            </a:pPr>
            <a:r>
              <a:rPr lang="en-GB" sz="2000" dirty="0" smtClean="0"/>
              <a:t>lightweight, mobile devices</a:t>
            </a:r>
          </a:p>
          <a:p>
            <a:pPr eaLnBrk="1" hangingPunct="1">
              <a:lnSpc>
                <a:spcPct val="90000"/>
              </a:lnSpc>
            </a:pPr>
            <a:endParaRPr lang="en-GB" sz="2400" dirty="0" smtClean="0"/>
          </a:p>
        </p:txBody>
      </p:sp>
    </p:spTree>
    <p:extLst>
      <p:ext uri="{BB962C8B-B14F-4D97-AF65-F5344CB8AC3E}">
        <p14:creationId xmlns:p14="http://schemas.microsoft.com/office/powerpoint/2010/main" val="3345100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prototyping advantages </a:t>
            </a:r>
          </a:p>
        </p:txBody>
      </p:sp>
      <p:sp>
        <p:nvSpPr>
          <p:cNvPr id="3" name="Content Placeholder 2"/>
          <p:cNvSpPr>
            <a:spLocks noGrp="1"/>
          </p:cNvSpPr>
          <p:nvPr>
            <p:ph idx="1"/>
          </p:nvPr>
        </p:nvSpPr>
        <p:spPr/>
        <p:txBody>
          <a:bodyPr>
            <a:normAutofit fontScale="92500"/>
          </a:bodyPr>
          <a:lstStyle/>
          <a:p>
            <a:pPr algn="just"/>
            <a:r>
              <a:rPr lang="en-US" dirty="0" smtClean="0"/>
              <a:t>Database </a:t>
            </a:r>
            <a:r>
              <a:rPr lang="en-US" dirty="0"/>
              <a:t>program had novice &amp; advanced users</a:t>
            </a:r>
          </a:p>
          <a:p>
            <a:pPr lvl="1" algn="just"/>
            <a:r>
              <a:rPr lang="en-US" dirty="0" smtClean="0"/>
              <a:t>Novice </a:t>
            </a:r>
            <a:r>
              <a:rPr lang="en-US" dirty="0"/>
              <a:t>interface: spent huge effort and large</a:t>
            </a:r>
          </a:p>
          <a:p>
            <a:pPr algn="just"/>
            <a:r>
              <a:rPr lang="en-US" dirty="0"/>
              <a:t>percentage of system code to build in lots of </a:t>
            </a:r>
            <a:r>
              <a:rPr lang="en-US" dirty="0" smtClean="0"/>
              <a:t>handholding for </a:t>
            </a:r>
            <a:r>
              <a:rPr lang="en-US" dirty="0"/>
              <a:t>making queries</a:t>
            </a:r>
          </a:p>
          <a:p>
            <a:pPr algn="just"/>
            <a:r>
              <a:rPr lang="en-US" dirty="0" smtClean="0"/>
              <a:t>When </a:t>
            </a:r>
            <a:r>
              <a:rPr lang="en-US" dirty="0"/>
              <a:t>released, found that most users </a:t>
            </a:r>
            <a:r>
              <a:rPr lang="en-US" dirty="0" smtClean="0"/>
              <a:t>moved rapidly </a:t>
            </a:r>
            <a:r>
              <a:rPr lang="en-US" dirty="0"/>
              <a:t>from novice to expert, typing in own SQL</a:t>
            </a:r>
          </a:p>
          <a:p>
            <a:pPr algn="just"/>
            <a:r>
              <a:rPr lang="en-US" dirty="0" smtClean="0"/>
              <a:t>If </a:t>
            </a:r>
            <a:r>
              <a:rPr lang="en-US" dirty="0"/>
              <a:t>could have seen this in advance, could </a:t>
            </a:r>
            <a:r>
              <a:rPr lang="en-US" dirty="0" smtClean="0"/>
              <a:t>have saved </a:t>
            </a:r>
            <a:r>
              <a:rPr lang="en-US" dirty="0"/>
              <a:t>resources and lightened up the application</a:t>
            </a:r>
          </a:p>
          <a:p>
            <a:pPr algn="just"/>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5</a:t>
            </a:fld>
            <a:endParaRPr lang="en-US"/>
          </a:p>
        </p:txBody>
      </p:sp>
    </p:spTree>
    <p:extLst>
      <p:ext uri="{BB962C8B-B14F-4D97-AF65-F5344CB8AC3E}">
        <p14:creationId xmlns:p14="http://schemas.microsoft.com/office/powerpoint/2010/main" val="20549922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z="3200" smtClean="0"/>
              <a:t>Non-Speech Sounds</a:t>
            </a:r>
          </a:p>
        </p:txBody>
      </p:sp>
      <p:sp>
        <p:nvSpPr>
          <p:cNvPr id="20483" name="Rectangle 3"/>
          <p:cNvSpPr>
            <a:spLocks noGrp="1" noChangeArrowheads="1"/>
          </p:cNvSpPr>
          <p:nvPr>
            <p:ph type="body" idx="1"/>
          </p:nvPr>
        </p:nvSpPr>
        <p:spPr/>
        <p:txBody>
          <a:bodyPr/>
          <a:lstStyle/>
          <a:p>
            <a:pPr algn="ctr" eaLnBrk="1" hangingPunct="1">
              <a:buFontTx/>
              <a:buNone/>
            </a:pPr>
            <a:r>
              <a:rPr lang="en-GB" sz="2400" dirty="0" smtClean="0"/>
              <a:t>boings, bangs, squeaks, clicks etc.</a:t>
            </a:r>
          </a:p>
          <a:p>
            <a:pPr eaLnBrk="1" hangingPunct="1"/>
            <a:endParaRPr lang="en-GB" sz="2400" dirty="0" smtClean="0"/>
          </a:p>
          <a:p>
            <a:pPr eaLnBrk="1" hangingPunct="1"/>
            <a:r>
              <a:rPr lang="en-GB" sz="2400" dirty="0" smtClean="0"/>
              <a:t>commonly used for warnings and alarms</a:t>
            </a:r>
          </a:p>
          <a:p>
            <a:pPr eaLnBrk="1" hangingPunct="1"/>
            <a:endParaRPr lang="en-GB" sz="1000" dirty="0" smtClean="0"/>
          </a:p>
          <a:p>
            <a:pPr eaLnBrk="1" hangingPunct="1"/>
            <a:r>
              <a:rPr lang="en-GB" sz="2400" dirty="0" smtClean="0"/>
              <a:t>Evidence to show they are useful</a:t>
            </a:r>
          </a:p>
          <a:p>
            <a:pPr lvl="1" eaLnBrk="1" hangingPunct="1"/>
            <a:r>
              <a:rPr lang="en-GB" sz="2000" dirty="0" smtClean="0"/>
              <a:t>fewer typing mistakes with key clicks</a:t>
            </a:r>
          </a:p>
          <a:p>
            <a:pPr lvl="1" eaLnBrk="1" hangingPunct="1"/>
            <a:r>
              <a:rPr lang="en-GB" sz="2000" dirty="0" smtClean="0"/>
              <a:t>video games harder without sound</a:t>
            </a:r>
          </a:p>
          <a:p>
            <a:pPr eaLnBrk="1" hangingPunct="1"/>
            <a:endParaRPr lang="en-GB" sz="1000" dirty="0" smtClean="0"/>
          </a:p>
          <a:p>
            <a:pPr eaLnBrk="1" hangingPunct="1"/>
            <a:r>
              <a:rPr lang="en-GB" sz="2400" dirty="0" smtClean="0"/>
              <a:t>Language/culture independent, unlike speech</a:t>
            </a:r>
            <a:endParaRPr lang="en-GB" dirty="0" smtClean="0"/>
          </a:p>
          <a:p>
            <a:pPr eaLnBrk="1" hangingPunct="1"/>
            <a:endParaRPr lang="en-GB" sz="2400" dirty="0" smtClean="0"/>
          </a:p>
        </p:txBody>
      </p:sp>
    </p:spTree>
    <p:extLst>
      <p:ext uri="{BB962C8B-B14F-4D97-AF65-F5344CB8AC3E}">
        <p14:creationId xmlns:p14="http://schemas.microsoft.com/office/powerpoint/2010/main" val="42333305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Handwriting recognition</a:t>
            </a:r>
          </a:p>
        </p:txBody>
      </p:sp>
      <p:sp>
        <p:nvSpPr>
          <p:cNvPr id="28675" name="Rectangle 3"/>
          <p:cNvSpPr>
            <a:spLocks noGrp="1" noChangeArrowheads="1"/>
          </p:cNvSpPr>
          <p:nvPr>
            <p:ph type="body" idx="1"/>
          </p:nvPr>
        </p:nvSpPr>
        <p:spPr/>
        <p:txBody>
          <a:bodyPr/>
          <a:lstStyle/>
          <a:p>
            <a:pPr eaLnBrk="1" hangingPunct="1">
              <a:lnSpc>
                <a:spcPct val="90000"/>
              </a:lnSpc>
              <a:buFontTx/>
              <a:buNone/>
            </a:pPr>
            <a:r>
              <a:rPr lang="en-GB" sz="2400" smtClean="0"/>
              <a:t>	</a:t>
            </a:r>
            <a:r>
              <a:rPr lang="en-GB" sz="2000" smtClean="0"/>
              <a:t>Handwriting is another communication mechanism which we are used to in day-to-day life</a:t>
            </a:r>
          </a:p>
          <a:p>
            <a:pPr eaLnBrk="1" hangingPunct="1">
              <a:lnSpc>
                <a:spcPct val="90000"/>
              </a:lnSpc>
            </a:pPr>
            <a:endParaRPr lang="en-GB" sz="2400" smtClean="0"/>
          </a:p>
          <a:p>
            <a:pPr eaLnBrk="1" hangingPunct="1">
              <a:lnSpc>
                <a:spcPct val="90000"/>
              </a:lnSpc>
            </a:pPr>
            <a:r>
              <a:rPr lang="en-GB" sz="2000" smtClean="0"/>
              <a:t>Technology</a:t>
            </a:r>
            <a:endParaRPr lang="en-GB" sz="2400" smtClean="0"/>
          </a:p>
          <a:p>
            <a:pPr lvl="1" eaLnBrk="1" hangingPunct="1">
              <a:lnSpc>
                <a:spcPct val="90000"/>
              </a:lnSpc>
            </a:pPr>
            <a:r>
              <a:rPr lang="en-GB" sz="2000" smtClean="0"/>
              <a:t>Handwriting consists of complex strokes and spaces</a:t>
            </a:r>
          </a:p>
          <a:p>
            <a:pPr lvl="1" eaLnBrk="1" hangingPunct="1">
              <a:lnSpc>
                <a:spcPct val="90000"/>
              </a:lnSpc>
            </a:pPr>
            <a:r>
              <a:rPr lang="en-GB" sz="2000" smtClean="0"/>
              <a:t>Captured by digitising tablet</a:t>
            </a:r>
          </a:p>
          <a:p>
            <a:pPr lvl="2" eaLnBrk="1" hangingPunct="1">
              <a:lnSpc>
                <a:spcPct val="90000"/>
              </a:lnSpc>
            </a:pPr>
            <a:r>
              <a:rPr lang="en-GB" sz="1800" smtClean="0"/>
              <a:t>strokes transformed to sequence of dots</a:t>
            </a:r>
          </a:p>
          <a:p>
            <a:pPr lvl="1" eaLnBrk="1" hangingPunct="1">
              <a:lnSpc>
                <a:spcPct val="90000"/>
              </a:lnSpc>
            </a:pPr>
            <a:r>
              <a:rPr lang="en-GB" sz="2000" smtClean="0"/>
              <a:t>large tablets available </a:t>
            </a:r>
          </a:p>
          <a:p>
            <a:pPr lvl="2" eaLnBrk="1" hangingPunct="1">
              <a:lnSpc>
                <a:spcPct val="90000"/>
              </a:lnSpc>
            </a:pPr>
            <a:r>
              <a:rPr lang="en-GB" sz="1800" smtClean="0"/>
              <a:t>suitable for digitising maps and technical drawings</a:t>
            </a:r>
          </a:p>
          <a:p>
            <a:pPr lvl="1" eaLnBrk="1" hangingPunct="1">
              <a:lnSpc>
                <a:spcPct val="90000"/>
              </a:lnSpc>
            </a:pPr>
            <a:r>
              <a:rPr lang="en-GB" sz="2000" smtClean="0"/>
              <a:t>smaller devices, some incorporating thin screens to display the information</a:t>
            </a:r>
          </a:p>
          <a:p>
            <a:pPr lvl="2" eaLnBrk="1" hangingPunct="1">
              <a:lnSpc>
                <a:spcPct val="90000"/>
              </a:lnSpc>
            </a:pPr>
            <a:r>
              <a:rPr lang="en-GB" sz="1800" smtClean="0"/>
              <a:t>PDAs such as Palm Pilot</a:t>
            </a:r>
          </a:p>
          <a:p>
            <a:pPr lvl="2" eaLnBrk="1" hangingPunct="1">
              <a:lnSpc>
                <a:spcPct val="90000"/>
              </a:lnSpc>
            </a:pPr>
            <a:r>
              <a:rPr lang="en-GB" sz="1800" smtClean="0"/>
              <a:t>tablet PCs</a:t>
            </a:r>
          </a:p>
          <a:p>
            <a:pPr lvl="1" eaLnBrk="1" hangingPunct="1">
              <a:lnSpc>
                <a:spcPct val="90000"/>
              </a:lnSpc>
            </a:pPr>
            <a:endParaRPr lang="en-GB" sz="2000" smtClean="0"/>
          </a:p>
          <a:p>
            <a:pPr eaLnBrk="1" hangingPunct="1">
              <a:lnSpc>
                <a:spcPct val="90000"/>
              </a:lnSpc>
            </a:pPr>
            <a:endParaRPr lang="en-GB" sz="2400" smtClean="0"/>
          </a:p>
        </p:txBody>
      </p:sp>
    </p:spTree>
    <p:extLst>
      <p:ext uri="{BB962C8B-B14F-4D97-AF65-F5344CB8AC3E}">
        <p14:creationId xmlns:p14="http://schemas.microsoft.com/office/powerpoint/2010/main" val="623032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Handwriting recognition (ctd)</a:t>
            </a:r>
          </a:p>
        </p:txBody>
      </p:sp>
      <p:sp>
        <p:nvSpPr>
          <p:cNvPr id="29699" name="Rectangle 3"/>
          <p:cNvSpPr>
            <a:spLocks noGrp="1" noChangeArrowheads="1"/>
          </p:cNvSpPr>
          <p:nvPr>
            <p:ph type="body" idx="1"/>
          </p:nvPr>
        </p:nvSpPr>
        <p:spPr/>
        <p:txBody>
          <a:bodyPr/>
          <a:lstStyle/>
          <a:p>
            <a:pPr eaLnBrk="1" hangingPunct="1"/>
            <a:r>
              <a:rPr lang="en-GB" sz="2400" smtClean="0"/>
              <a:t>Problems</a:t>
            </a:r>
          </a:p>
          <a:p>
            <a:pPr lvl="1" eaLnBrk="1" hangingPunct="1"/>
            <a:r>
              <a:rPr lang="en-GB" sz="2000" smtClean="0"/>
              <a:t>personal differences in letter formation</a:t>
            </a:r>
          </a:p>
          <a:p>
            <a:pPr lvl="1" eaLnBrk="1" hangingPunct="1"/>
            <a:r>
              <a:rPr lang="en-GB" sz="2000" smtClean="0"/>
              <a:t>co-articulation effects</a:t>
            </a:r>
          </a:p>
          <a:p>
            <a:pPr eaLnBrk="1" hangingPunct="1"/>
            <a:endParaRPr lang="en-GB" sz="1200" smtClean="0"/>
          </a:p>
          <a:p>
            <a:pPr eaLnBrk="1" hangingPunct="1"/>
            <a:r>
              <a:rPr lang="en-GB" sz="2400" smtClean="0"/>
              <a:t>Breakthroughs:</a:t>
            </a:r>
          </a:p>
          <a:p>
            <a:pPr lvl="1" eaLnBrk="1" hangingPunct="1"/>
            <a:r>
              <a:rPr lang="en-GB" sz="2000" smtClean="0"/>
              <a:t>stroke not just bitmap</a:t>
            </a:r>
          </a:p>
          <a:p>
            <a:pPr lvl="1" eaLnBrk="1" hangingPunct="1"/>
            <a:r>
              <a:rPr lang="en-GB" sz="2000" smtClean="0"/>
              <a:t>special ‘alphabet’  –  </a:t>
            </a:r>
            <a:r>
              <a:rPr lang="en-GB" sz="1800" smtClean="0"/>
              <a:t>Graffeti on PalmOS</a:t>
            </a:r>
            <a:endParaRPr lang="en-GB" sz="2000" smtClean="0"/>
          </a:p>
          <a:p>
            <a:pPr eaLnBrk="1" hangingPunct="1"/>
            <a:endParaRPr lang="en-GB" sz="1200" smtClean="0"/>
          </a:p>
          <a:p>
            <a:pPr eaLnBrk="1" hangingPunct="1"/>
            <a:r>
              <a:rPr lang="en-GB" sz="2400" smtClean="0"/>
              <a:t>Current state:</a:t>
            </a:r>
          </a:p>
          <a:p>
            <a:pPr lvl="1" eaLnBrk="1" hangingPunct="1"/>
            <a:r>
              <a:rPr lang="en-GB" sz="2000" smtClean="0"/>
              <a:t>usable – even without training</a:t>
            </a:r>
          </a:p>
          <a:p>
            <a:pPr lvl="1" eaLnBrk="1" hangingPunct="1"/>
            <a:r>
              <a:rPr lang="en-GB" sz="2000" smtClean="0"/>
              <a:t>but many prefer keyboards!</a:t>
            </a:r>
          </a:p>
        </p:txBody>
      </p:sp>
    </p:spTree>
    <p:extLst>
      <p:ext uri="{BB962C8B-B14F-4D97-AF65-F5344CB8AC3E}">
        <p14:creationId xmlns:p14="http://schemas.microsoft.com/office/powerpoint/2010/main" val="42234712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smtClean="0"/>
              <a:t>gesture</a:t>
            </a:r>
          </a:p>
        </p:txBody>
      </p:sp>
      <p:sp>
        <p:nvSpPr>
          <p:cNvPr id="30723" name="Rectangle 3"/>
          <p:cNvSpPr>
            <a:spLocks noGrp="1" noChangeArrowheads="1"/>
          </p:cNvSpPr>
          <p:nvPr>
            <p:ph type="body" idx="1"/>
          </p:nvPr>
        </p:nvSpPr>
        <p:spPr>
          <a:xfrm>
            <a:off x="609600" y="1752600"/>
            <a:ext cx="7772400" cy="4114800"/>
          </a:xfrm>
        </p:spPr>
        <p:txBody>
          <a:bodyPr>
            <a:normAutofit lnSpcReduction="10000"/>
          </a:bodyPr>
          <a:lstStyle/>
          <a:p>
            <a:pPr eaLnBrk="1" hangingPunct="1"/>
            <a:r>
              <a:rPr lang="en-GB" sz="2400" smtClean="0"/>
              <a:t>applications</a:t>
            </a:r>
          </a:p>
          <a:p>
            <a:pPr lvl="1" eaLnBrk="1" hangingPunct="1"/>
            <a:r>
              <a:rPr lang="en-GB" sz="2000" smtClean="0"/>
              <a:t>gestural input - e.g. “put that there”</a:t>
            </a:r>
          </a:p>
          <a:p>
            <a:pPr lvl="1" eaLnBrk="1" hangingPunct="1"/>
            <a:r>
              <a:rPr lang="en-GB" sz="2000" smtClean="0"/>
              <a:t>sign language</a:t>
            </a:r>
          </a:p>
          <a:p>
            <a:pPr eaLnBrk="1" hangingPunct="1"/>
            <a:r>
              <a:rPr lang="en-GB" sz="2400" smtClean="0"/>
              <a:t>technology</a:t>
            </a:r>
          </a:p>
          <a:p>
            <a:pPr lvl="1" eaLnBrk="1" hangingPunct="1"/>
            <a:r>
              <a:rPr lang="en-GB" sz="2000" smtClean="0"/>
              <a:t>data glove</a:t>
            </a:r>
          </a:p>
          <a:p>
            <a:pPr lvl="1" eaLnBrk="1" hangingPunct="1"/>
            <a:r>
              <a:rPr lang="en-GB" sz="2000" smtClean="0"/>
              <a:t>position sensing devices e.g MIT Media Room</a:t>
            </a:r>
          </a:p>
          <a:p>
            <a:pPr eaLnBrk="1" hangingPunct="1"/>
            <a:r>
              <a:rPr lang="en-GB" sz="2400" smtClean="0"/>
              <a:t>benefits</a:t>
            </a:r>
          </a:p>
          <a:p>
            <a:pPr lvl="1" eaLnBrk="1" hangingPunct="1"/>
            <a:r>
              <a:rPr lang="en-GB" sz="2000" smtClean="0"/>
              <a:t>natural form of interaction - pointing</a:t>
            </a:r>
          </a:p>
          <a:p>
            <a:pPr lvl="1" eaLnBrk="1" hangingPunct="1"/>
            <a:r>
              <a:rPr lang="en-GB" sz="2000" smtClean="0"/>
              <a:t>enhance communication between signing and non-signing users</a:t>
            </a:r>
          </a:p>
          <a:p>
            <a:pPr eaLnBrk="1" hangingPunct="1"/>
            <a:r>
              <a:rPr lang="en-GB" sz="2400" smtClean="0"/>
              <a:t>problems</a:t>
            </a:r>
          </a:p>
          <a:p>
            <a:pPr lvl="1" eaLnBrk="1" hangingPunct="1"/>
            <a:r>
              <a:rPr lang="en-GB" sz="2000" smtClean="0"/>
              <a:t>user dependent, variable and issues of coarticulation</a:t>
            </a:r>
            <a:endParaRPr lang="en-GB" smtClean="0"/>
          </a:p>
        </p:txBody>
      </p:sp>
    </p:spTree>
    <p:extLst>
      <p:ext uri="{BB962C8B-B14F-4D97-AF65-F5344CB8AC3E}">
        <p14:creationId xmlns:p14="http://schemas.microsoft.com/office/powerpoint/2010/main" val="8645548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GB" smtClean="0"/>
              <a:t>… plus …</a:t>
            </a:r>
          </a:p>
        </p:txBody>
      </p:sp>
      <p:sp>
        <p:nvSpPr>
          <p:cNvPr id="32771" name="Rectangle 3"/>
          <p:cNvSpPr>
            <a:spLocks noGrp="1" noChangeArrowheads="1"/>
          </p:cNvSpPr>
          <p:nvPr>
            <p:ph type="body" idx="1"/>
          </p:nvPr>
        </p:nvSpPr>
        <p:spPr/>
        <p:txBody>
          <a:bodyPr/>
          <a:lstStyle/>
          <a:p>
            <a:pPr eaLnBrk="1" hangingPunct="1"/>
            <a:r>
              <a:rPr lang="en-GB" sz="2400" dirty="0" smtClean="0"/>
              <a:t>age groups</a:t>
            </a:r>
            <a:endParaRPr lang="en-GB" dirty="0" smtClean="0"/>
          </a:p>
          <a:p>
            <a:pPr lvl="1" eaLnBrk="1" hangingPunct="1"/>
            <a:r>
              <a:rPr lang="en-GB" sz="2000" dirty="0" smtClean="0"/>
              <a:t>older people e.g. disability aids, memory aids, communication tools to prevent social isolation</a:t>
            </a:r>
            <a:r>
              <a:rPr lang="en-GB" dirty="0" smtClean="0"/>
              <a:t> </a:t>
            </a:r>
          </a:p>
          <a:p>
            <a:pPr lvl="1" eaLnBrk="1" hangingPunct="1"/>
            <a:r>
              <a:rPr lang="en-GB" sz="2000" dirty="0" smtClean="0"/>
              <a:t>children e.g. appropriate input/output devices, involvement in design process</a:t>
            </a:r>
            <a:endParaRPr lang="en-GB" dirty="0" smtClean="0"/>
          </a:p>
          <a:p>
            <a:pPr eaLnBrk="1" hangingPunct="1"/>
            <a:r>
              <a:rPr lang="en-GB" sz="2400" dirty="0" smtClean="0"/>
              <a:t>cultural differences</a:t>
            </a:r>
            <a:endParaRPr lang="en-GB" dirty="0" smtClean="0"/>
          </a:p>
          <a:p>
            <a:pPr lvl="1" eaLnBrk="1" hangingPunct="1"/>
            <a:r>
              <a:rPr lang="en-GB" sz="2000" dirty="0" smtClean="0"/>
              <a:t>influence of nationality, generation, gender, race, </a:t>
            </a:r>
            <a:r>
              <a:rPr lang="en-GB" sz="2000" dirty="0" smtClean="0"/>
              <a:t>class</a:t>
            </a:r>
            <a:r>
              <a:rPr lang="en-GB" sz="2000" dirty="0" smtClean="0"/>
              <a:t>, religion, political persuasion etc. on interpretation of interface features</a:t>
            </a:r>
          </a:p>
          <a:p>
            <a:pPr lvl="1" eaLnBrk="1" hangingPunct="1"/>
            <a:r>
              <a:rPr lang="en-GB" sz="2000" dirty="0" smtClean="0"/>
              <a:t>e.g. interpretation and acceptability of language, cultural symbols, gesture and colour</a:t>
            </a:r>
            <a:endParaRPr lang="en-GB" dirty="0" smtClean="0"/>
          </a:p>
        </p:txBody>
      </p:sp>
    </p:spTree>
    <p:extLst>
      <p:ext uri="{BB962C8B-B14F-4D97-AF65-F5344CB8AC3E}">
        <p14:creationId xmlns:p14="http://schemas.microsoft.com/office/powerpoint/2010/main" val="2664479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 of prototypes</a:t>
            </a:r>
            <a:endParaRPr lang="en-US" dirty="0"/>
          </a:p>
        </p:txBody>
      </p:sp>
      <p:sp>
        <p:nvSpPr>
          <p:cNvPr id="3" name="Content Placeholder 2"/>
          <p:cNvSpPr>
            <a:spLocks noGrp="1"/>
          </p:cNvSpPr>
          <p:nvPr>
            <p:ph idx="1"/>
          </p:nvPr>
        </p:nvSpPr>
        <p:spPr/>
        <p:txBody>
          <a:bodyPr/>
          <a:lstStyle/>
          <a:p>
            <a:pPr>
              <a:lnSpc>
                <a:spcPct val="200000"/>
              </a:lnSpc>
            </a:pPr>
            <a:r>
              <a:rPr lang="en-US" dirty="0" smtClean="0"/>
              <a:t>Low </a:t>
            </a:r>
            <a:r>
              <a:rPr lang="en-US" dirty="0" smtClean="0"/>
              <a:t>level</a:t>
            </a:r>
            <a:endParaRPr lang="en-US" dirty="0" smtClean="0"/>
          </a:p>
          <a:p>
            <a:pPr>
              <a:lnSpc>
                <a:spcPct val="200000"/>
              </a:lnSpc>
            </a:pPr>
            <a:r>
              <a:rPr lang="en-US" dirty="0" smtClean="0"/>
              <a:t>Medium </a:t>
            </a:r>
            <a:r>
              <a:rPr lang="en-US" dirty="0" smtClean="0"/>
              <a:t>level</a:t>
            </a:r>
            <a:endParaRPr lang="en-US" dirty="0" smtClean="0"/>
          </a:p>
          <a:p>
            <a:pPr>
              <a:lnSpc>
                <a:spcPct val="200000"/>
              </a:lnSpc>
            </a:pPr>
            <a:r>
              <a:rPr lang="en-US" dirty="0" smtClean="0"/>
              <a:t>High </a:t>
            </a:r>
            <a:r>
              <a:rPr lang="en-US" dirty="0" smtClean="0"/>
              <a:t>level</a:t>
            </a:r>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6</a:t>
            </a:fld>
            <a:endParaRPr lang="en-US"/>
          </a:p>
        </p:txBody>
      </p:sp>
    </p:spTree>
    <p:extLst>
      <p:ext uri="{BB962C8B-B14F-4D97-AF65-F5344CB8AC3E}">
        <p14:creationId xmlns:p14="http://schemas.microsoft.com/office/powerpoint/2010/main" val="4004090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Low level </a:t>
            </a:r>
            <a:r>
              <a:rPr lang="en-US" dirty="0" smtClean="0"/>
              <a:t>prototypes</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20000"/>
              </a:lnSpc>
            </a:pPr>
            <a:r>
              <a:rPr lang="en-US" sz="3500" dirty="0" smtClean="0"/>
              <a:t>Paper base</a:t>
            </a:r>
          </a:p>
          <a:p>
            <a:pPr lvl="1" algn="just">
              <a:lnSpc>
                <a:spcPct val="120000"/>
              </a:lnSpc>
            </a:pPr>
            <a:r>
              <a:rPr lang="en-US" sz="3000" b="1" dirty="0" smtClean="0">
                <a:solidFill>
                  <a:srgbClr val="FF0000"/>
                </a:solidFill>
              </a:rPr>
              <a:t>Use cardboard </a:t>
            </a:r>
            <a:r>
              <a:rPr lang="en-US" sz="3000" b="1" dirty="0" smtClean="0">
                <a:solidFill>
                  <a:srgbClr val="FF0000"/>
                </a:solidFill>
              </a:rPr>
              <a:t>(sketch)</a:t>
            </a:r>
            <a:endParaRPr lang="en-US" sz="3000" b="1" dirty="0" smtClean="0">
              <a:solidFill>
                <a:srgbClr val="FF0000"/>
              </a:solidFill>
            </a:endParaRPr>
          </a:p>
          <a:p>
            <a:pPr marL="457200" lvl="1" indent="0" algn="just">
              <a:lnSpc>
                <a:spcPct val="120000"/>
              </a:lnSpc>
              <a:buNone/>
            </a:pPr>
            <a:r>
              <a:rPr lang="en-US" sz="3000" dirty="0"/>
              <a:t>As one can imagine, the sketch technique is as simple as drawing the outward appearance of intended system on paper. </a:t>
            </a:r>
          </a:p>
          <a:p>
            <a:pPr lvl="1" algn="just">
              <a:lnSpc>
                <a:spcPct val="120000"/>
              </a:lnSpc>
            </a:pPr>
            <a:endParaRPr lang="en-US" sz="3000" dirty="0" smtClean="0"/>
          </a:p>
          <a:p>
            <a:pPr lvl="1" algn="just">
              <a:lnSpc>
                <a:spcPct val="120000"/>
              </a:lnSpc>
            </a:pPr>
            <a:r>
              <a:rPr lang="en-US" sz="3000" b="1" dirty="0" smtClean="0">
                <a:solidFill>
                  <a:srgbClr val="FF0000"/>
                </a:solidFill>
              </a:rPr>
              <a:t>Storyboard </a:t>
            </a:r>
          </a:p>
          <a:p>
            <a:pPr marL="457200" lvl="1" indent="0" algn="just">
              <a:lnSpc>
                <a:spcPct val="120000"/>
              </a:lnSpc>
              <a:buNone/>
            </a:pPr>
            <a:r>
              <a:rPr lang="en-US" sz="3000" dirty="0"/>
              <a:t>A series of sketches of key frames during interaction</a:t>
            </a:r>
          </a:p>
          <a:p>
            <a:pPr lvl="1" algn="just">
              <a:lnSpc>
                <a:spcPct val="200000"/>
              </a:lnSpc>
            </a:pPr>
            <a:endParaRPr lang="en-US" dirty="0" smtClean="0"/>
          </a:p>
        </p:txBody>
      </p:sp>
      <p:sp>
        <p:nvSpPr>
          <p:cNvPr id="4" name="Slide Number Placeholder 3"/>
          <p:cNvSpPr>
            <a:spLocks noGrp="1"/>
          </p:cNvSpPr>
          <p:nvPr>
            <p:ph type="sldNum" sz="quarter" idx="12"/>
          </p:nvPr>
        </p:nvSpPr>
        <p:spPr/>
        <p:txBody>
          <a:bodyPr/>
          <a:lstStyle/>
          <a:p>
            <a:fld id="{F38DF745-7D3F-47F4-83A3-874385CFAA69}" type="slidenum">
              <a:rPr lang="en-US" smtClean="0"/>
              <a:pPr/>
              <a:t>7</a:t>
            </a:fld>
            <a:endParaRPr lang="en-US"/>
          </a:p>
        </p:txBody>
      </p:sp>
    </p:spTree>
    <p:extLst>
      <p:ext uri="{BB962C8B-B14F-4D97-AF65-F5344CB8AC3E}">
        <p14:creationId xmlns:p14="http://schemas.microsoft.com/office/powerpoint/2010/main" val="341172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a:t>
            </a:r>
            <a:endParaRPr lang="en-US" dirty="0"/>
          </a:p>
        </p:txBody>
      </p:sp>
      <p:sp>
        <p:nvSpPr>
          <p:cNvPr id="3" name="Content Placeholder 2"/>
          <p:cNvSpPr>
            <a:spLocks noGrp="1"/>
          </p:cNvSpPr>
          <p:nvPr>
            <p:ph idx="1"/>
          </p:nvPr>
        </p:nvSpPr>
        <p:spPr/>
        <p:txBody>
          <a:bodyPr/>
          <a:lstStyle/>
          <a:p>
            <a:r>
              <a:rPr lang="en-US" b="1" dirty="0" smtClean="0"/>
              <a:t>Sketching  in analysis step</a:t>
            </a:r>
          </a:p>
          <a:p>
            <a:pPr lvl="1"/>
            <a:r>
              <a:rPr lang="en-US" dirty="0" smtClean="0"/>
              <a:t>Decide what to design</a:t>
            </a:r>
          </a:p>
          <a:p>
            <a:pPr lvl="1"/>
            <a:r>
              <a:rPr lang="en-US" dirty="0" smtClean="0"/>
              <a:t>Get right design</a:t>
            </a:r>
          </a:p>
          <a:p>
            <a:pPr marL="457200" lvl="1" indent="0">
              <a:buNone/>
            </a:pPr>
            <a:endParaRPr lang="en-US" dirty="0" smtClean="0"/>
          </a:p>
          <a:p>
            <a:r>
              <a:rPr lang="en-US" b="1" dirty="0"/>
              <a:t>Sketching  in </a:t>
            </a:r>
            <a:r>
              <a:rPr lang="en-US" b="1" dirty="0" smtClean="0"/>
              <a:t>prototype step</a:t>
            </a:r>
          </a:p>
          <a:p>
            <a:pPr lvl="1"/>
            <a:r>
              <a:rPr lang="en-US" dirty="0" smtClean="0"/>
              <a:t>Simulate of design</a:t>
            </a:r>
          </a:p>
          <a:p>
            <a:pPr lvl="1"/>
            <a:r>
              <a:rPr lang="en-US" dirty="0" smtClean="0"/>
              <a:t>Get design right</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8</a:t>
            </a:fld>
            <a:endParaRPr lang="en-US"/>
          </a:p>
        </p:txBody>
      </p:sp>
    </p:spTree>
    <p:extLst>
      <p:ext uri="{BB962C8B-B14F-4D97-AF65-F5344CB8AC3E}">
        <p14:creationId xmlns:p14="http://schemas.microsoft.com/office/powerpoint/2010/main" val="2525769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cardboard (mock up)</a:t>
            </a:r>
            <a:br>
              <a:rPr lang="en-US" dirty="0" smtClean="0"/>
            </a:br>
            <a:r>
              <a:rPr lang="en-US" dirty="0"/>
              <a:t>Sketches</a:t>
            </a:r>
          </a:p>
        </p:txBody>
      </p:sp>
      <p:sp>
        <p:nvSpPr>
          <p:cNvPr id="3" name="Content Placeholder 2"/>
          <p:cNvSpPr>
            <a:spLocks noGrp="1"/>
          </p:cNvSpPr>
          <p:nvPr>
            <p:ph sz="half" idx="1"/>
          </p:nvPr>
        </p:nvSpPr>
        <p:spPr/>
        <p:txBody>
          <a:bodyPr/>
          <a:lstStyle/>
          <a:p>
            <a:pPr algn="just"/>
            <a:r>
              <a:rPr lang="en-US" sz="2400" dirty="0" smtClean="0"/>
              <a:t>Example:</a:t>
            </a:r>
            <a:endParaRPr lang="en-US" sz="2400" dirty="0"/>
          </a:p>
          <a:p>
            <a:pPr marL="0" indent="0" algn="just">
              <a:buNone/>
            </a:pPr>
            <a:r>
              <a:rPr lang="en-US" sz="2400" dirty="0"/>
              <a:t>Buying using e-commerce interface</a:t>
            </a:r>
          </a:p>
          <a:p>
            <a:endParaRPr lang="en-US" sz="1600" dirty="0"/>
          </a:p>
        </p:txBody>
      </p:sp>
      <p:sp>
        <p:nvSpPr>
          <p:cNvPr id="5" name="Content Placeholder 4"/>
          <p:cNvSpPr>
            <a:spLocks noGrp="1"/>
          </p:cNvSpPr>
          <p:nvPr>
            <p:ph sz="half" idx="2"/>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9</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755" y="1563329"/>
            <a:ext cx="4551506" cy="5110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01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TotalTime>
  <Words>1483</Words>
  <Application>Microsoft Office PowerPoint</Application>
  <PresentationFormat>On-screen Show (4:3)</PresentationFormat>
  <Paragraphs>306</Paragraphs>
  <Slides>54</Slides>
  <Notes>9</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The process of design</vt:lpstr>
      <vt:lpstr>Prototype</vt:lpstr>
      <vt:lpstr>What is prototype?</vt:lpstr>
      <vt:lpstr>Role of prototyping</vt:lpstr>
      <vt:lpstr>Example of prototyping advantages </vt:lpstr>
      <vt:lpstr>Forms of prototypes</vt:lpstr>
      <vt:lpstr>1- Low level prototypes</vt:lpstr>
      <vt:lpstr>Note !</vt:lpstr>
      <vt:lpstr>Use cardboard (mock up) Sketches</vt:lpstr>
      <vt:lpstr>Storyboard  Example 1</vt:lpstr>
      <vt:lpstr>PowerPoint Presentation</vt:lpstr>
      <vt:lpstr>PowerPoint Presentation</vt:lpstr>
      <vt:lpstr>PowerPoint Presentation</vt:lpstr>
      <vt:lpstr>PowerPoint Presentation</vt:lpstr>
      <vt:lpstr>Advantage and disadvantage of low level</vt:lpstr>
      <vt:lpstr>2- Medium level prototype </vt:lpstr>
      <vt:lpstr>Medium fidelity prototypes</vt:lpstr>
      <vt:lpstr>Advantage and disadvantage of medium level</vt:lpstr>
      <vt:lpstr>High fidelity prototype</vt:lpstr>
      <vt:lpstr>The wizard of Oz technique</vt:lpstr>
      <vt:lpstr>The wizard of Oz technique</vt:lpstr>
      <vt:lpstr>The wizard of Oz technique</vt:lpstr>
      <vt:lpstr>PowerPoint Presentation</vt:lpstr>
      <vt:lpstr>PowerPoint Presentation</vt:lpstr>
      <vt:lpstr>The relationship of prototypes and final products is as follows:</vt:lpstr>
      <vt:lpstr>The process of design</vt:lpstr>
      <vt:lpstr>Help and documentation user guidance </vt:lpstr>
      <vt:lpstr>Help and documentation user guidance </vt:lpstr>
      <vt:lpstr>PowerPoint Presentation</vt:lpstr>
      <vt:lpstr>How to Make Your Form Error Messages</vt:lpstr>
      <vt:lpstr>1- Avoid Negative Words</vt:lpstr>
      <vt:lpstr>PowerPoint Presentation</vt:lpstr>
      <vt:lpstr>2- Highlight Error Fields in Orange or Yellow, Not Red</vt:lpstr>
      <vt:lpstr>PowerPoint Presentation</vt:lpstr>
      <vt:lpstr>3- Specify Why Field Info Was Not Accepted</vt:lpstr>
      <vt:lpstr>PowerPoint Presentation</vt:lpstr>
      <vt:lpstr>4- Avoid Error Summaries, Place Error Messages Next to Labels</vt:lpstr>
      <vt:lpstr>PowerPoint Presentation</vt:lpstr>
      <vt:lpstr>5- Show Error Messages One Field at a Time</vt:lpstr>
      <vt:lpstr>PowerPoint Presentation</vt:lpstr>
      <vt:lpstr>6- Validate Fields with Multiple Requirements Before Submission</vt:lpstr>
      <vt:lpstr>PowerPoint Presentation</vt:lpstr>
      <vt:lpstr>PowerPoint Presentation</vt:lpstr>
      <vt:lpstr>CAPTCHA</vt:lpstr>
      <vt:lpstr>universal design</vt:lpstr>
      <vt:lpstr>Universal design overview                                </vt:lpstr>
      <vt:lpstr>Speech</vt:lpstr>
      <vt:lpstr>Speech Recognition Problems</vt:lpstr>
      <vt:lpstr>Speech Recognition: useful?</vt:lpstr>
      <vt:lpstr>Non-Speech Sounds</vt:lpstr>
      <vt:lpstr>Handwriting recognition</vt:lpstr>
      <vt:lpstr>Handwriting recognition (ctd)</vt:lpstr>
      <vt:lpstr>gesture</vt:lpstr>
      <vt:lpstr>… plus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 Hamdy</dc:creator>
  <cp:lastModifiedBy>Ashraf Hamdy</cp:lastModifiedBy>
  <cp:revision>63</cp:revision>
  <dcterms:created xsi:type="dcterms:W3CDTF">2017-11-05T10:19:30Z</dcterms:created>
  <dcterms:modified xsi:type="dcterms:W3CDTF">2017-11-12T08:08:49Z</dcterms:modified>
</cp:coreProperties>
</file>