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56" r:id="rId2"/>
    <p:sldId id="257" r:id="rId3"/>
    <p:sldId id="278" r:id="rId4"/>
    <p:sldId id="277" r:id="rId5"/>
    <p:sldId id="347" r:id="rId6"/>
    <p:sldId id="312" r:id="rId7"/>
    <p:sldId id="322" r:id="rId8"/>
    <p:sldId id="344" r:id="rId9"/>
    <p:sldId id="323" r:id="rId10"/>
    <p:sldId id="324" r:id="rId11"/>
    <p:sldId id="325" r:id="rId12"/>
    <p:sldId id="345" r:id="rId13"/>
    <p:sldId id="331" r:id="rId14"/>
    <p:sldId id="348" r:id="rId15"/>
    <p:sldId id="332" r:id="rId16"/>
    <p:sldId id="333" r:id="rId17"/>
    <p:sldId id="349" r:id="rId18"/>
    <p:sldId id="334" r:id="rId19"/>
    <p:sldId id="335" r:id="rId20"/>
    <p:sldId id="338" r:id="rId21"/>
    <p:sldId id="343" r:id="rId22"/>
    <p:sldId id="316" r:id="rId23"/>
    <p:sldId id="319" r:id="rId24"/>
    <p:sldId id="350" r:id="rId25"/>
    <p:sldId id="293" r:id="rId26"/>
    <p:sldId id="351" r:id="rId27"/>
    <p:sldId id="294" r:id="rId28"/>
    <p:sldId id="295" r:id="rId29"/>
    <p:sldId id="346" r:id="rId30"/>
    <p:sldId id="296" r:id="rId31"/>
    <p:sldId id="352" r:id="rId32"/>
    <p:sldId id="297" r:id="rId33"/>
    <p:sldId id="298" r:id="rId34"/>
    <p:sldId id="339" r:id="rId3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302" y="-72"/>
      </p:cViewPr>
      <p:guideLst>
        <p:guide orient="horz" pos="2160"/>
        <p:guide pos="2880"/>
      </p:guideLst>
    </p:cSldViewPr>
  </p:slideViewPr>
  <p:notesTextViewPr>
    <p:cViewPr>
      <p:scale>
        <a:sx n="1" d="1"/>
        <a:sy n="1" d="1"/>
      </p:scale>
      <p:origin x="0" y="0"/>
    </p:cViewPr>
  </p:notesTextViewPr>
  <p:sorterViewPr>
    <p:cViewPr>
      <p:scale>
        <a:sx n="70" d="100"/>
        <a:sy n="70" d="100"/>
      </p:scale>
      <p:origin x="0" y="594"/>
    </p:cViewPr>
  </p:sorterViewPr>
  <p:gridSpacing cx="57607" cy="57607"/>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11/26/2017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11/26/2017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11/26/2017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11/26/2017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11/26/2017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11/26/2017</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11/26/2017</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earchsoa.techtarget.com/definition/user-interfa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archsoa.techtarget.com/definition/user-interfa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usabilitybok.org/glossary/19#term37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Cognitive mode</a:t>
            </a:r>
            <a:r>
              <a:rPr lang="en-US" dirty="0" smtClean="0"/>
              <a:t>	</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1</a:t>
            </a:fld>
            <a:endParaRPr lang="en-US" dirty="0"/>
          </a:p>
        </p:txBody>
      </p:sp>
    </p:spTree>
    <p:extLst>
      <p:ext uri="{BB962C8B-B14F-4D97-AF65-F5344CB8AC3E}">
        <p14:creationId xmlns:p14="http://schemas.microsoft.com/office/powerpoint/2010/main" val="2318387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GOMS</a:t>
            </a:r>
            <a:r>
              <a:rPr lang="en-US" dirty="0"/>
              <a:t> </a:t>
            </a:r>
            <a:r>
              <a:rPr lang="en-US" dirty="0" smtClean="0"/>
              <a:t>model</a:t>
            </a:r>
            <a:br>
              <a:rPr lang="en-US" dirty="0" smtClean="0"/>
            </a:br>
            <a:r>
              <a:rPr lang="en-US" sz="2400" dirty="0"/>
              <a:t>GOMS stands for (</a:t>
            </a:r>
            <a:r>
              <a:rPr lang="en-US" sz="2400" b="1" dirty="0"/>
              <a:t>G</a:t>
            </a:r>
            <a:r>
              <a:rPr lang="en-US" sz="2400" dirty="0"/>
              <a:t>oals, </a:t>
            </a:r>
            <a:r>
              <a:rPr lang="en-US" sz="2400" b="1" dirty="0"/>
              <a:t>O</a:t>
            </a:r>
            <a:r>
              <a:rPr lang="en-US" sz="2400" dirty="0"/>
              <a:t>perators, </a:t>
            </a:r>
            <a:r>
              <a:rPr lang="en-US" sz="2400" b="1" dirty="0"/>
              <a:t>M</a:t>
            </a:r>
            <a:r>
              <a:rPr lang="en-US" sz="2400" dirty="0"/>
              <a:t>ethods, and </a:t>
            </a:r>
            <a:r>
              <a:rPr lang="en-US" sz="2400" b="1" dirty="0"/>
              <a:t>S</a:t>
            </a:r>
            <a:r>
              <a:rPr lang="en-US" sz="2400" dirty="0"/>
              <a:t>election).</a:t>
            </a:r>
            <a:br>
              <a:rPr lang="en-US" sz="2400" dirty="0"/>
            </a:b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400" dirty="0" smtClean="0"/>
              <a:t>A </a:t>
            </a:r>
            <a:r>
              <a:rPr lang="en-US" sz="2400" b="1" dirty="0"/>
              <a:t>GOMS</a:t>
            </a:r>
            <a:r>
              <a:rPr lang="en-US" sz="2400" dirty="0"/>
              <a:t> model is composed </a:t>
            </a:r>
            <a:r>
              <a:rPr lang="en-US" sz="2400" dirty="0" smtClean="0"/>
              <a:t>of:  </a:t>
            </a:r>
            <a:r>
              <a:rPr lang="en-US" sz="2400" b="1" dirty="0">
                <a:solidFill>
                  <a:srgbClr val="FF0000"/>
                </a:solidFill>
              </a:rPr>
              <a:t>methods</a:t>
            </a:r>
            <a:r>
              <a:rPr lang="en-US" sz="2400" dirty="0"/>
              <a:t> that are used to achieve specific </a:t>
            </a:r>
            <a:r>
              <a:rPr lang="en-US" sz="2400" b="1" dirty="0">
                <a:solidFill>
                  <a:srgbClr val="FF0000"/>
                </a:solidFill>
              </a:rPr>
              <a:t>goals</a:t>
            </a:r>
            <a:r>
              <a:rPr lang="en-US" sz="2400" dirty="0"/>
              <a:t>. These methods are then composed of </a:t>
            </a:r>
            <a:r>
              <a:rPr lang="en-US" sz="2400" dirty="0" smtClean="0"/>
              <a:t> </a:t>
            </a:r>
            <a:r>
              <a:rPr lang="en-US" sz="2400" b="1" dirty="0" smtClean="0">
                <a:solidFill>
                  <a:srgbClr val="FF0000"/>
                </a:solidFill>
              </a:rPr>
              <a:t>operators</a:t>
            </a:r>
            <a:r>
              <a:rPr lang="en-US" sz="2400" dirty="0" smtClean="0"/>
              <a:t> </a:t>
            </a:r>
            <a:r>
              <a:rPr lang="en-US" sz="2400" dirty="0"/>
              <a:t>at the lowest level. The operators are specific steps that a user performs and are assigned a specific execution time. </a:t>
            </a:r>
            <a:r>
              <a:rPr lang="en-US" sz="2400" dirty="0" smtClean="0"/>
              <a:t> If </a:t>
            </a:r>
            <a:r>
              <a:rPr lang="en-US" sz="2400" dirty="0"/>
              <a:t>a goal can be achieved by more than one method, </a:t>
            </a:r>
            <a:r>
              <a:rPr lang="en-US" sz="2400" dirty="0" smtClean="0"/>
              <a:t>then </a:t>
            </a:r>
            <a:r>
              <a:rPr lang="en-US" sz="2400" b="1" dirty="0">
                <a:solidFill>
                  <a:srgbClr val="FF0000"/>
                </a:solidFill>
              </a:rPr>
              <a:t>selection </a:t>
            </a:r>
            <a:r>
              <a:rPr lang="en-US" sz="2400" dirty="0"/>
              <a:t>rules are used to determine the proper Method.</a:t>
            </a:r>
          </a:p>
        </p:txBody>
      </p:sp>
      <p:sp>
        <p:nvSpPr>
          <p:cNvPr id="4" name="Slide Number Placeholder 3"/>
          <p:cNvSpPr>
            <a:spLocks noGrp="1"/>
          </p:cNvSpPr>
          <p:nvPr>
            <p:ph type="sldNum" sz="quarter" idx="12"/>
          </p:nvPr>
        </p:nvSpPr>
        <p:spPr/>
        <p:txBody>
          <a:bodyPr/>
          <a:lstStyle/>
          <a:p>
            <a:fld id="{6E2D2B3B-882E-40F3-A32F-6DD516915044}" type="slidenum">
              <a:rPr lang="en-US" smtClean="0"/>
              <a:pPr/>
              <a:t>10</a:t>
            </a:fld>
            <a:endParaRPr lang="en-US"/>
          </a:p>
        </p:txBody>
      </p:sp>
    </p:spTree>
    <p:extLst>
      <p:ext uri="{BB962C8B-B14F-4D97-AF65-F5344CB8AC3E}">
        <p14:creationId xmlns:p14="http://schemas.microsoft.com/office/powerpoint/2010/main" val="282360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11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1226"/>
            <a:ext cx="7624916" cy="631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4095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solidFill>
                  <a:schemeClr val="tx1"/>
                </a:solidFill>
              </a:rPr>
              <a:t>Cognitive models</a:t>
            </a:r>
            <a:endParaRPr lang="en-GB" dirty="0">
              <a:solidFill>
                <a:schemeClr val="tx1"/>
              </a:solidFill>
            </a:endParaRPr>
          </a:p>
        </p:txBody>
      </p:sp>
      <p:sp>
        <p:nvSpPr>
          <p:cNvPr id="3075" name="Rectangle 3"/>
          <p:cNvSpPr>
            <a:spLocks noGrp="1" noChangeArrowheads="1"/>
          </p:cNvSpPr>
          <p:nvPr>
            <p:ph type="body" idx="1"/>
          </p:nvPr>
        </p:nvSpPr>
        <p:spPr/>
        <p:txBody>
          <a:bodyPr>
            <a:normAutofit lnSpcReduction="10000"/>
          </a:bodyPr>
          <a:lstStyle/>
          <a:p>
            <a:r>
              <a:rPr lang="en-US" altLang="en-US" sz="2800" dirty="0"/>
              <a:t>Cognitive models for HCI are mainly classified </a:t>
            </a:r>
            <a:r>
              <a:rPr lang="en-US" altLang="en-US" sz="2800" dirty="0" smtClean="0"/>
              <a:t>into:</a:t>
            </a:r>
          </a:p>
          <a:p>
            <a:pPr lvl="1"/>
            <a:r>
              <a:rPr lang="en-US" sz="3200" dirty="0" smtClean="0"/>
              <a:t>Goal </a:t>
            </a:r>
            <a:r>
              <a:rPr lang="en-US" sz="3200" dirty="0"/>
              <a:t>and task </a:t>
            </a:r>
            <a:r>
              <a:rPr lang="en-US" sz="3200" dirty="0" smtClean="0"/>
              <a:t>hierarchies</a:t>
            </a:r>
          </a:p>
          <a:p>
            <a:pPr lvl="2"/>
            <a:r>
              <a:rPr lang="en-US" sz="3000" b="1" dirty="0" smtClean="0"/>
              <a:t>GOMS model</a:t>
            </a:r>
          </a:p>
          <a:p>
            <a:pPr lvl="3"/>
            <a:r>
              <a:rPr lang="en-US" b="1" dirty="0" smtClean="0">
                <a:solidFill>
                  <a:srgbClr val="FF0000"/>
                </a:solidFill>
              </a:rPr>
              <a:t>CMN-GOMS</a:t>
            </a:r>
            <a:r>
              <a:rPr lang="en-US" b="1" dirty="0">
                <a:solidFill>
                  <a:srgbClr val="FF0000"/>
                </a:solidFill>
              </a:rPr>
              <a:t>, </a:t>
            </a:r>
            <a:endParaRPr lang="en-US" b="1" dirty="0" smtClean="0">
              <a:solidFill>
                <a:srgbClr val="FF0000"/>
              </a:solidFill>
            </a:endParaRPr>
          </a:p>
          <a:p>
            <a:pPr lvl="3"/>
            <a:r>
              <a:rPr lang="en-US" b="1" dirty="0" smtClean="0"/>
              <a:t>NGOMSL</a:t>
            </a:r>
            <a:r>
              <a:rPr lang="en-US" b="1" dirty="0"/>
              <a:t>, </a:t>
            </a:r>
            <a:endParaRPr lang="en-US" b="1" dirty="0" smtClean="0"/>
          </a:p>
          <a:p>
            <a:pPr lvl="3"/>
            <a:r>
              <a:rPr lang="en-US" b="1" dirty="0" smtClean="0"/>
              <a:t> PM-GOMS</a:t>
            </a:r>
            <a:endParaRPr lang="en-US" dirty="0" smtClean="0"/>
          </a:p>
          <a:p>
            <a:pPr lvl="2"/>
            <a:r>
              <a:rPr lang="en-US" sz="3000" dirty="0" smtClean="0"/>
              <a:t>CCT model</a:t>
            </a:r>
            <a:endParaRPr lang="en-US" sz="3200" dirty="0"/>
          </a:p>
          <a:p>
            <a:pPr lvl="1"/>
            <a:r>
              <a:rPr lang="en-US" sz="3200" dirty="0" smtClean="0"/>
              <a:t>Language representation </a:t>
            </a:r>
          </a:p>
          <a:p>
            <a:pPr lvl="2"/>
            <a:r>
              <a:rPr lang="en-US" sz="3000" dirty="0" smtClean="0"/>
              <a:t>BNF</a:t>
            </a:r>
          </a:p>
          <a:p>
            <a:pPr lvl="2"/>
            <a:r>
              <a:rPr lang="en-US" sz="3000" dirty="0" smtClean="0"/>
              <a:t>TAG</a:t>
            </a:r>
            <a:endParaRPr lang="en-GB" sz="3000" dirty="0" smtClean="0"/>
          </a:p>
          <a:p>
            <a:pPr lvl="1"/>
            <a:endParaRPr lang="en-US" dirty="0"/>
          </a:p>
          <a:p>
            <a:endParaRPr lang="en-GB" dirty="0"/>
          </a:p>
        </p:txBody>
      </p:sp>
    </p:spTree>
    <p:extLst>
      <p:ext uri="{BB962C8B-B14F-4D97-AF65-F5344CB8AC3E}">
        <p14:creationId xmlns:p14="http://schemas.microsoft.com/office/powerpoint/2010/main" val="872678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7620000" cy="1566037"/>
          </a:xfrm>
        </p:spPr>
        <p:txBody>
          <a:bodyPr/>
          <a:lstStyle/>
          <a:p>
            <a:r>
              <a:rPr lang="en-US" sz="2400" b="1" dirty="0"/>
              <a:t>1- </a:t>
            </a:r>
            <a:r>
              <a:rPr lang="en-US" sz="2400" b="1" dirty="0" smtClean="0"/>
              <a:t>CMN-GOMS</a:t>
            </a:r>
            <a:br>
              <a:rPr lang="en-US" sz="2400" b="1" dirty="0" smtClean="0"/>
            </a:br>
            <a:r>
              <a:rPr lang="en-US" sz="2000" dirty="0" smtClean="0"/>
              <a:t>This </a:t>
            </a:r>
            <a:r>
              <a:rPr lang="en-US" sz="2000" dirty="0"/>
              <a:t>model can predict operator sequence as well as execution time. </a:t>
            </a:r>
            <a:r>
              <a:rPr lang="en-US" sz="2000" dirty="0" smtClean="0"/>
              <a:t/>
            </a:r>
            <a:br>
              <a:rPr lang="en-US" sz="2000" dirty="0" smtClean="0"/>
            </a:br>
            <a:r>
              <a:rPr lang="en-US" sz="2000" dirty="0"/>
              <a:t/>
            </a:r>
            <a:br>
              <a:rPr lang="en-US" sz="2000" dirty="0"/>
            </a:br>
            <a:r>
              <a:rPr lang="en-US" sz="2400" b="1" dirty="0" smtClean="0"/>
              <a:t>Example</a:t>
            </a:r>
            <a:r>
              <a:rPr lang="en-US" sz="2400" b="1" dirty="0"/>
              <a:t>:</a:t>
            </a:r>
            <a:r>
              <a:rPr lang="en-US" sz="2400" dirty="0"/>
              <a:t> CMN-GOMS has been used to model word processors </a:t>
            </a:r>
          </a:p>
        </p:txBody>
      </p:sp>
      <p:sp>
        <p:nvSpPr>
          <p:cNvPr id="3" name="Content Placeholder 2"/>
          <p:cNvSpPr>
            <a:spLocks noGrp="1"/>
          </p:cNvSpPr>
          <p:nvPr>
            <p:ph idx="1"/>
          </p:nvPr>
        </p:nvSpPr>
        <p:spPr>
          <a:xfrm>
            <a:off x="457200" y="2291937"/>
            <a:ext cx="7620000" cy="4120738"/>
          </a:xfrm>
        </p:spPr>
        <p:txBody>
          <a:bodyPr>
            <a:normAutofit/>
          </a:bodyPr>
          <a:lstStyle/>
          <a:p>
            <a:r>
              <a:rPr lang="en-US" sz="2800" b="1" dirty="0" smtClean="0">
                <a:solidFill>
                  <a:srgbClr val="FF0000"/>
                </a:solidFill>
              </a:rPr>
              <a:t>Goal :</a:t>
            </a:r>
            <a:r>
              <a:rPr lang="en-US" sz="2800" dirty="0" smtClean="0"/>
              <a:t> Edit text (initial situation)</a:t>
            </a:r>
          </a:p>
          <a:p>
            <a:pPr lvl="1"/>
            <a:r>
              <a:rPr lang="en-US" sz="2800" b="1" dirty="0" smtClean="0">
                <a:solidFill>
                  <a:srgbClr val="FF0000"/>
                </a:solidFill>
              </a:rPr>
              <a:t>Select :</a:t>
            </a:r>
          </a:p>
          <a:p>
            <a:pPr lvl="2"/>
            <a:r>
              <a:rPr lang="en-US" sz="2400" dirty="0" smtClean="0"/>
              <a:t> </a:t>
            </a:r>
            <a:r>
              <a:rPr lang="en-US" sz="2400" b="1" dirty="0" smtClean="0">
                <a:solidFill>
                  <a:srgbClr val="FF0000"/>
                </a:solidFill>
              </a:rPr>
              <a:t>method A:</a:t>
            </a:r>
            <a:r>
              <a:rPr lang="en-US" sz="2400" dirty="0" smtClean="0"/>
              <a:t> move text</a:t>
            </a:r>
          </a:p>
          <a:p>
            <a:pPr lvl="3"/>
            <a:r>
              <a:rPr lang="en-US" sz="2000" dirty="0" smtClean="0">
                <a:solidFill>
                  <a:srgbClr val="FF0000"/>
                </a:solidFill>
              </a:rPr>
              <a:t>Operator:</a:t>
            </a:r>
            <a:r>
              <a:rPr lang="en-US" sz="2000" dirty="0" smtClean="0"/>
              <a:t>  cut</a:t>
            </a:r>
          </a:p>
          <a:p>
            <a:pPr lvl="2"/>
            <a:r>
              <a:rPr lang="en-US" sz="2400" b="1" dirty="0" smtClean="0">
                <a:solidFill>
                  <a:srgbClr val="FF0000"/>
                </a:solidFill>
              </a:rPr>
              <a:t>Method B:</a:t>
            </a:r>
            <a:r>
              <a:rPr lang="en-US" sz="2400" dirty="0" smtClean="0"/>
              <a:t> copy text </a:t>
            </a:r>
          </a:p>
          <a:p>
            <a:pPr lvl="3"/>
            <a:r>
              <a:rPr lang="en-US" sz="2000" dirty="0" smtClean="0">
                <a:solidFill>
                  <a:srgbClr val="FF0000"/>
                </a:solidFill>
              </a:rPr>
              <a:t>Operator:</a:t>
            </a:r>
            <a:r>
              <a:rPr lang="en-US" sz="2000" dirty="0" smtClean="0"/>
              <a:t> copy</a:t>
            </a:r>
          </a:p>
          <a:p>
            <a:pPr lvl="2"/>
            <a:r>
              <a:rPr lang="en-US" sz="2400" b="1" dirty="0" smtClean="0">
                <a:solidFill>
                  <a:srgbClr val="FF0000"/>
                </a:solidFill>
              </a:rPr>
              <a:t>Method C: </a:t>
            </a:r>
            <a:r>
              <a:rPr lang="en-US" sz="2400" dirty="0" smtClean="0"/>
              <a:t>delete text </a:t>
            </a:r>
          </a:p>
          <a:p>
            <a:pPr lvl="3"/>
            <a:r>
              <a:rPr lang="en-US" sz="2000" dirty="0" smtClean="0">
                <a:solidFill>
                  <a:srgbClr val="FF0000"/>
                </a:solidFill>
              </a:rPr>
              <a:t>operator :</a:t>
            </a:r>
            <a:r>
              <a:rPr lang="en-US" sz="2000" dirty="0" smtClean="0"/>
              <a:t>(del)</a:t>
            </a:r>
            <a:endParaRPr lang="en-US" sz="2000"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13</a:t>
            </a:fld>
            <a:endParaRPr lang="en-US"/>
          </a:p>
        </p:txBody>
      </p:sp>
    </p:spTree>
    <p:extLst>
      <p:ext uri="{BB962C8B-B14F-4D97-AF65-F5344CB8AC3E}">
        <p14:creationId xmlns:p14="http://schemas.microsoft.com/office/powerpoint/2010/main" val="3018862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solidFill>
                  <a:schemeClr val="tx1"/>
                </a:solidFill>
              </a:rPr>
              <a:t>Cognitive models</a:t>
            </a:r>
            <a:endParaRPr lang="en-GB" dirty="0">
              <a:solidFill>
                <a:schemeClr val="tx1"/>
              </a:solidFill>
            </a:endParaRPr>
          </a:p>
        </p:txBody>
      </p:sp>
      <p:sp>
        <p:nvSpPr>
          <p:cNvPr id="3075" name="Rectangle 3"/>
          <p:cNvSpPr>
            <a:spLocks noGrp="1" noChangeArrowheads="1"/>
          </p:cNvSpPr>
          <p:nvPr>
            <p:ph type="body" idx="1"/>
          </p:nvPr>
        </p:nvSpPr>
        <p:spPr/>
        <p:txBody>
          <a:bodyPr>
            <a:normAutofit lnSpcReduction="10000"/>
          </a:bodyPr>
          <a:lstStyle/>
          <a:p>
            <a:r>
              <a:rPr lang="en-US" altLang="en-US" sz="2800" dirty="0"/>
              <a:t>Cognitive models for HCI are mainly classified </a:t>
            </a:r>
            <a:r>
              <a:rPr lang="en-US" altLang="en-US" sz="2800" dirty="0" smtClean="0"/>
              <a:t>into:</a:t>
            </a:r>
          </a:p>
          <a:p>
            <a:pPr lvl="1"/>
            <a:r>
              <a:rPr lang="en-US" sz="3200" dirty="0" smtClean="0"/>
              <a:t>Goal </a:t>
            </a:r>
            <a:r>
              <a:rPr lang="en-US" sz="3200" dirty="0"/>
              <a:t>and task </a:t>
            </a:r>
            <a:r>
              <a:rPr lang="en-US" sz="3200" dirty="0" smtClean="0"/>
              <a:t>hierarchies</a:t>
            </a:r>
          </a:p>
          <a:p>
            <a:pPr lvl="2"/>
            <a:r>
              <a:rPr lang="en-US" sz="3000" b="1" dirty="0" smtClean="0"/>
              <a:t>GOMS model</a:t>
            </a:r>
          </a:p>
          <a:p>
            <a:pPr lvl="3"/>
            <a:r>
              <a:rPr lang="en-US" b="1" dirty="0" smtClean="0"/>
              <a:t>CMN-GOMS</a:t>
            </a:r>
            <a:r>
              <a:rPr lang="en-US" b="1" dirty="0"/>
              <a:t>,</a:t>
            </a:r>
            <a:r>
              <a:rPr lang="en-US" b="1" dirty="0">
                <a:solidFill>
                  <a:srgbClr val="FF0000"/>
                </a:solidFill>
              </a:rPr>
              <a:t> </a:t>
            </a:r>
            <a:endParaRPr lang="en-US" b="1" dirty="0" smtClean="0">
              <a:solidFill>
                <a:srgbClr val="FF0000"/>
              </a:solidFill>
            </a:endParaRPr>
          </a:p>
          <a:p>
            <a:pPr lvl="3"/>
            <a:r>
              <a:rPr lang="en-US" b="1" dirty="0" smtClean="0">
                <a:solidFill>
                  <a:srgbClr val="FF0000"/>
                </a:solidFill>
              </a:rPr>
              <a:t>NGOMSL</a:t>
            </a:r>
            <a:r>
              <a:rPr lang="en-US" b="1" dirty="0">
                <a:solidFill>
                  <a:srgbClr val="FF0000"/>
                </a:solidFill>
              </a:rPr>
              <a:t>, </a:t>
            </a:r>
            <a:endParaRPr lang="en-US" b="1" dirty="0" smtClean="0">
              <a:solidFill>
                <a:srgbClr val="FF0000"/>
              </a:solidFill>
            </a:endParaRPr>
          </a:p>
          <a:p>
            <a:pPr lvl="3"/>
            <a:r>
              <a:rPr lang="en-US" b="1" dirty="0" smtClean="0"/>
              <a:t> PM-GOMS</a:t>
            </a:r>
            <a:endParaRPr lang="en-US" dirty="0" smtClean="0"/>
          </a:p>
          <a:p>
            <a:pPr lvl="2"/>
            <a:r>
              <a:rPr lang="en-US" sz="3000" dirty="0" smtClean="0"/>
              <a:t>CCT model</a:t>
            </a:r>
            <a:endParaRPr lang="en-US" sz="3200" dirty="0"/>
          </a:p>
          <a:p>
            <a:pPr lvl="1"/>
            <a:r>
              <a:rPr lang="en-US" sz="3200" dirty="0" smtClean="0"/>
              <a:t>Language representation </a:t>
            </a:r>
          </a:p>
          <a:p>
            <a:pPr lvl="2"/>
            <a:r>
              <a:rPr lang="en-US" sz="3000" dirty="0" smtClean="0"/>
              <a:t>BNF</a:t>
            </a:r>
          </a:p>
          <a:p>
            <a:pPr lvl="2"/>
            <a:r>
              <a:rPr lang="en-US" sz="3000" dirty="0" smtClean="0"/>
              <a:t>TAG</a:t>
            </a:r>
            <a:endParaRPr lang="en-GB" sz="3000" dirty="0" smtClean="0"/>
          </a:p>
          <a:p>
            <a:pPr lvl="1"/>
            <a:endParaRPr lang="en-US" dirty="0"/>
          </a:p>
          <a:p>
            <a:endParaRPr lang="en-GB" dirty="0"/>
          </a:p>
        </p:txBody>
      </p:sp>
    </p:spTree>
    <p:extLst>
      <p:ext uri="{BB962C8B-B14F-4D97-AF65-F5344CB8AC3E}">
        <p14:creationId xmlns:p14="http://schemas.microsoft.com/office/powerpoint/2010/main" val="2264835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NGOMSL</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400" dirty="0" smtClean="0"/>
              <a:t>An </a:t>
            </a:r>
            <a:r>
              <a:rPr lang="en-US" sz="2400" dirty="0"/>
              <a:t>analyst constructs an NGOMSL model by performing </a:t>
            </a:r>
            <a:r>
              <a:rPr lang="en-US" sz="2400" dirty="0">
                <a:solidFill>
                  <a:srgbClr val="FF0000"/>
                </a:solidFill>
              </a:rPr>
              <a:t>a top-down,</a:t>
            </a:r>
            <a:r>
              <a:rPr lang="en-US" sz="2400" dirty="0"/>
              <a:t> </a:t>
            </a:r>
            <a:r>
              <a:rPr lang="en-US" sz="2400" dirty="0">
                <a:solidFill>
                  <a:srgbClr val="FF0000"/>
                </a:solidFill>
              </a:rPr>
              <a:t>breadth-first</a:t>
            </a:r>
            <a:r>
              <a:rPr lang="en-US" sz="2400" dirty="0"/>
              <a:t> expansion of the user's top-level goals into methods, until the methods contain only primitive operators, typically keystroke-level operators. </a:t>
            </a:r>
            <a:endParaRPr lang="en-US" sz="2400" dirty="0" smtClean="0"/>
          </a:p>
          <a:p>
            <a:pPr algn="just">
              <a:lnSpc>
                <a:spcPct val="150000"/>
              </a:lnSpc>
            </a:pPr>
            <a:endParaRPr lang="en-US" sz="2400" dirty="0" smtClean="0"/>
          </a:p>
          <a:p>
            <a:pPr algn="just">
              <a:lnSpc>
                <a:spcPct val="150000"/>
              </a:lnSpc>
            </a:pPr>
            <a:r>
              <a:rPr lang="en-US" sz="2400" dirty="0" smtClean="0"/>
              <a:t>This </a:t>
            </a:r>
            <a:r>
              <a:rPr lang="en-US" sz="2400" dirty="0"/>
              <a:t>model explicitly represents the goal structure just like the CMN-GOMS and can so represent high-level </a:t>
            </a:r>
            <a:r>
              <a:rPr lang="en-US" sz="2400" dirty="0" smtClean="0"/>
              <a:t>goals.</a:t>
            </a:r>
            <a:endParaRPr lang="en-US" sz="2400"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15</a:t>
            </a:fld>
            <a:endParaRPr lang="en-US"/>
          </a:p>
        </p:txBody>
      </p:sp>
    </p:spTree>
    <p:extLst>
      <p:ext uri="{BB962C8B-B14F-4D97-AF65-F5344CB8AC3E}">
        <p14:creationId xmlns:p14="http://schemas.microsoft.com/office/powerpoint/2010/main" val="312257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16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703" y="221226"/>
            <a:ext cx="7433187" cy="668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45205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solidFill>
                  <a:schemeClr val="tx1"/>
                </a:solidFill>
              </a:rPr>
              <a:t>Cognitive models</a:t>
            </a:r>
            <a:endParaRPr lang="en-GB" dirty="0">
              <a:solidFill>
                <a:schemeClr val="tx1"/>
              </a:solidFill>
            </a:endParaRPr>
          </a:p>
        </p:txBody>
      </p:sp>
      <p:sp>
        <p:nvSpPr>
          <p:cNvPr id="3075" name="Rectangle 3"/>
          <p:cNvSpPr>
            <a:spLocks noGrp="1" noChangeArrowheads="1"/>
          </p:cNvSpPr>
          <p:nvPr>
            <p:ph type="body" idx="1"/>
          </p:nvPr>
        </p:nvSpPr>
        <p:spPr/>
        <p:txBody>
          <a:bodyPr>
            <a:normAutofit lnSpcReduction="10000"/>
          </a:bodyPr>
          <a:lstStyle/>
          <a:p>
            <a:r>
              <a:rPr lang="en-US" altLang="en-US" sz="2800" dirty="0"/>
              <a:t>Cognitive models for HCI are mainly classified </a:t>
            </a:r>
            <a:r>
              <a:rPr lang="en-US" altLang="en-US" sz="2800" dirty="0" smtClean="0"/>
              <a:t>into:</a:t>
            </a:r>
          </a:p>
          <a:p>
            <a:pPr lvl="1"/>
            <a:r>
              <a:rPr lang="en-US" sz="3200" dirty="0" smtClean="0"/>
              <a:t>Goal </a:t>
            </a:r>
            <a:r>
              <a:rPr lang="en-US" sz="3200" dirty="0"/>
              <a:t>and task </a:t>
            </a:r>
            <a:r>
              <a:rPr lang="en-US" sz="3200" dirty="0" smtClean="0"/>
              <a:t>hierarchies</a:t>
            </a:r>
          </a:p>
          <a:p>
            <a:pPr lvl="2"/>
            <a:r>
              <a:rPr lang="en-US" sz="3000" b="1" dirty="0" smtClean="0"/>
              <a:t>GOMS model</a:t>
            </a:r>
          </a:p>
          <a:p>
            <a:pPr lvl="3"/>
            <a:r>
              <a:rPr lang="en-US" b="1" dirty="0" smtClean="0"/>
              <a:t>CMN-GOMS</a:t>
            </a:r>
            <a:r>
              <a:rPr lang="en-US" b="1" dirty="0"/>
              <a:t>,</a:t>
            </a:r>
            <a:r>
              <a:rPr lang="en-US" b="1" dirty="0">
                <a:solidFill>
                  <a:srgbClr val="FF0000"/>
                </a:solidFill>
              </a:rPr>
              <a:t> </a:t>
            </a:r>
            <a:endParaRPr lang="en-US" b="1" dirty="0" smtClean="0">
              <a:solidFill>
                <a:srgbClr val="FF0000"/>
              </a:solidFill>
            </a:endParaRPr>
          </a:p>
          <a:p>
            <a:pPr lvl="3"/>
            <a:r>
              <a:rPr lang="en-US" b="1" dirty="0" smtClean="0"/>
              <a:t>NGOMSL</a:t>
            </a:r>
            <a:r>
              <a:rPr lang="en-US" b="1" dirty="0"/>
              <a:t>, </a:t>
            </a:r>
            <a:endParaRPr lang="en-US" b="1" dirty="0" smtClean="0"/>
          </a:p>
          <a:p>
            <a:pPr lvl="3"/>
            <a:r>
              <a:rPr lang="en-US" b="1" dirty="0" smtClean="0">
                <a:solidFill>
                  <a:srgbClr val="FF0000"/>
                </a:solidFill>
              </a:rPr>
              <a:t> PM-GOMS</a:t>
            </a:r>
            <a:endParaRPr lang="en-US" dirty="0" smtClean="0">
              <a:solidFill>
                <a:srgbClr val="FF0000"/>
              </a:solidFill>
            </a:endParaRPr>
          </a:p>
          <a:p>
            <a:pPr lvl="2"/>
            <a:r>
              <a:rPr lang="en-US" sz="3000" dirty="0" smtClean="0"/>
              <a:t>CCT model</a:t>
            </a:r>
            <a:endParaRPr lang="en-US" sz="3200" dirty="0"/>
          </a:p>
          <a:p>
            <a:pPr lvl="1"/>
            <a:r>
              <a:rPr lang="en-US" sz="3200" dirty="0" smtClean="0"/>
              <a:t>Language representation </a:t>
            </a:r>
          </a:p>
          <a:p>
            <a:pPr lvl="2"/>
            <a:r>
              <a:rPr lang="en-US" sz="3000" dirty="0" smtClean="0"/>
              <a:t>BNF</a:t>
            </a:r>
          </a:p>
          <a:p>
            <a:pPr lvl="2"/>
            <a:r>
              <a:rPr lang="en-US" sz="3000" dirty="0" smtClean="0"/>
              <a:t>TAG</a:t>
            </a:r>
            <a:endParaRPr lang="en-GB" sz="3000" dirty="0" smtClean="0"/>
          </a:p>
          <a:p>
            <a:pPr lvl="1"/>
            <a:endParaRPr lang="en-US" dirty="0"/>
          </a:p>
          <a:p>
            <a:endParaRPr lang="en-GB" dirty="0"/>
          </a:p>
        </p:txBody>
      </p:sp>
    </p:spTree>
    <p:extLst>
      <p:ext uri="{BB962C8B-B14F-4D97-AF65-F5344CB8AC3E}">
        <p14:creationId xmlns:p14="http://schemas.microsoft.com/office/powerpoint/2010/main" val="4326888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CPM-GOMS</a:t>
            </a:r>
            <a:endParaRPr lang="en-US" dirty="0"/>
          </a:p>
        </p:txBody>
      </p:sp>
      <p:sp>
        <p:nvSpPr>
          <p:cNvPr id="3" name="Content Placeholder 2"/>
          <p:cNvSpPr>
            <a:spLocks noGrp="1"/>
          </p:cNvSpPr>
          <p:nvPr>
            <p:ph idx="1"/>
          </p:nvPr>
        </p:nvSpPr>
        <p:spPr/>
        <p:txBody>
          <a:bodyPr/>
          <a:lstStyle/>
          <a:p>
            <a:pPr algn="just">
              <a:lnSpc>
                <a:spcPct val="150000"/>
              </a:lnSpc>
            </a:pPr>
            <a:r>
              <a:rPr lang="en-US" sz="2800" dirty="0" smtClean="0"/>
              <a:t>CPM-GOMS assumes </a:t>
            </a:r>
            <a:r>
              <a:rPr lang="en-US" sz="2800" dirty="0"/>
              <a:t>that operators of the cognitive </a:t>
            </a:r>
            <a:r>
              <a:rPr lang="en-US" sz="2800" dirty="0" smtClean="0"/>
              <a:t>processor</a:t>
            </a:r>
            <a:r>
              <a:rPr lang="en-US" sz="2800" dirty="0"/>
              <a:t> </a:t>
            </a:r>
            <a:r>
              <a:rPr lang="en-US" sz="2800" dirty="0" smtClean="0"/>
              <a:t> can </a:t>
            </a:r>
            <a:r>
              <a:rPr lang="en-US" sz="2800" dirty="0"/>
              <a:t>work in parallel to each other. The most important point of CPM-GOMS is the ability to </a:t>
            </a:r>
            <a:r>
              <a:rPr lang="en-US" sz="2800" dirty="0">
                <a:solidFill>
                  <a:srgbClr val="FF0000"/>
                </a:solidFill>
              </a:rPr>
              <a:t>predict skilled behavior from its ability to model overlapping actions. </a:t>
            </a:r>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18</a:t>
            </a:fld>
            <a:endParaRPr lang="en-US"/>
          </a:p>
        </p:txBody>
      </p:sp>
    </p:spTree>
    <p:extLst>
      <p:ext uri="{BB962C8B-B14F-4D97-AF65-F5344CB8AC3E}">
        <p14:creationId xmlns:p14="http://schemas.microsoft.com/office/powerpoint/2010/main" val="296078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19</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906" y="206477"/>
            <a:ext cx="6489289" cy="651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3313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Cognitive modeling</a:t>
            </a:r>
          </a:p>
        </p:txBody>
      </p:sp>
      <p:sp>
        <p:nvSpPr>
          <p:cNvPr id="3" name="Content Placeholder 2"/>
          <p:cNvSpPr>
            <a:spLocks noGrp="1"/>
          </p:cNvSpPr>
          <p:nvPr>
            <p:ph idx="1"/>
          </p:nvPr>
        </p:nvSpPr>
        <p:spPr/>
        <p:txBody>
          <a:bodyPr>
            <a:normAutofit fontScale="92500" lnSpcReduction="20000"/>
          </a:bodyPr>
          <a:lstStyle/>
          <a:p>
            <a:pPr algn="just">
              <a:lnSpc>
                <a:spcPct val="110000"/>
              </a:lnSpc>
            </a:pPr>
            <a:r>
              <a:rPr lang="en-US" sz="3000" dirty="0" smtClean="0"/>
              <a:t>It is </a:t>
            </a:r>
            <a:r>
              <a:rPr lang="en-US" sz="3000" dirty="0"/>
              <a:t>an area of computer science that deals with simulating human problem solving and mental task processes in a computerized model. </a:t>
            </a:r>
            <a:endParaRPr lang="en-US" sz="3000" dirty="0" smtClean="0"/>
          </a:p>
          <a:p>
            <a:pPr algn="just">
              <a:lnSpc>
                <a:spcPct val="110000"/>
              </a:lnSpc>
            </a:pPr>
            <a:endParaRPr lang="en-US" sz="3000" dirty="0" smtClean="0"/>
          </a:p>
          <a:p>
            <a:pPr algn="just">
              <a:lnSpc>
                <a:spcPct val="110000"/>
              </a:lnSpc>
            </a:pPr>
            <a:r>
              <a:rPr lang="en-US" sz="3000" dirty="0"/>
              <a:t>the processes that the brain uses to accomplish complex tasks including:</a:t>
            </a:r>
          </a:p>
          <a:p>
            <a:pPr lvl="1" algn="just"/>
            <a:r>
              <a:rPr lang="en-US" dirty="0"/>
              <a:t> learning,</a:t>
            </a:r>
          </a:p>
          <a:p>
            <a:pPr lvl="1" algn="just"/>
            <a:r>
              <a:rPr lang="en-US" dirty="0"/>
              <a:t>remembering, </a:t>
            </a:r>
          </a:p>
          <a:p>
            <a:pPr lvl="1" algn="just"/>
            <a:r>
              <a:rPr lang="en-US" dirty="0"/>
              <a:t>thinking, </a:t>
            </a:r>
          </a:p>
          <a:p>
            <a:pPr lvl="1" algn="just"/>
            <a:r>
              <a:rPr lang="en-US" dirty="0"/>
              <a:t>predicting, </a:t>
            </a:r>
          </a:p>
          <a:p>
            <a:pPr lvl="1" algn="just"/>
            <a:r>
              <a:rPr lang="en-US" dirty="0"/>
              <a:t>problem solving, </a:t>
            </a:r>
          </a:p>
          <a:p>
            <a:pPr lvl="1" algn="just"/>
            <a:r>
              <a:rPr lang="en-US" dirty="0"/>
              <a:t>decision making, </a:t>
            </a:r>
          </a:p>
          <a:p>
            <a:pPr lvl="1" algn="just"/>
            <a:r>
              <a:rPr lang="en-US" dirty="0"/>
              <a:t>Planning. </a:t>
            </a:r>
          </a:p>
          <a:p>
            <a:pPr algn="just">
              <a:lnSpc>
                <a:spcPct val="150000"/>
              </a:lnSpc>
            </a:pPr>
            <a:endParaRPr lang="en-US" sz="2800" dirty="0" smtClean="0"/>
          </a:p>
          <a:p>
            <a:pPr algn="just">
              <a:lnSpc>
                <a:spcPct val="150000"/>
              </a:lnSpc>
            </a:pPr>
            <a:endParaRPr lang="en-US" sz="2800" dirty="0" smtClean="0"/>
          </a:p>
        </p:txBody>
      </p:sp>
      <p:sp>
        <p:nvSpPr>
          <p:cNvPr id="4" name="Slide Number Placeholder 3"/>
          <p:cNvSpPr>
            <a:spLocks noGrp="1"/>
          </p:cNvSpPr>
          <p:nvPr>
            <p:ph type="sldNum" sz="quarter" idx="12"/>
          </p:nvPr>
        </p:nvSpPr>
        <p:spPr/>
        <p:txBody>
          <a:bodyPr/>
          <a:lstStyle/>
          <a:p>
            <a:fld id="{6E2D2B3B-882E-40F3-A32F-6DD516915044}" type="slidenum">
              <a:rPr lang="en-US" smtClean="0"/>
              <a:pPr/>
              <a:t>2</a:t>
            </a:fld>
            <a:endParaRPr lang="en-US"/>
          </a:p>
        </p:txBody>
      </p:sp>
    </p:spTree>
    <p:extLst>
      <p:ext uri="{BB962C8B-B14F-4D97-AF65-F5344CB8AC3E}">
        <p14:creationId xmlns:p14="http://schemas.microsoft.com/office/powerpoint/2010/main" val="26931205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 GOMS model</a:t>
            </a:r>
            <a:endParaRPr lang="en-US" dirty="0"/>
          </a:p>
        </p:txBody>
      </p:sp>
      <p:sp>
        <p:nvSpPr>
          <p:cNvPr id="3" name="Content Placeholder 2"/>
          <p:cNvSpPr>
            <a:spLocks noGrp="1"/>
          </p:cNvSpPr>
          <p:nvPr>
            <p:ph idx="1"/>
          </p:nvPr>
        </p:nvSpPr>
        <p:spPr/>
        <p:txBody>
          <a:bodyPr>
            <a:normAutofit/>
          </a:bodyPr>
          <a:lstStyle/>
          <a:p>
            <a:pPr algn="just"/>
            <a:r>
              <a:rPr lang="en-US" sz="2400" dirty="0" smtClean="0"/>
              <a:t>GOMS only </a:t>
            </a:r>
            <a:r>
              <a:rPr lang="en-US" sz="2400" dirty="0"/>
              <a:t>applies to skilled users. It does not work for beginners or intermediates </a:t>
            </a:r>
            <a:endParaRPr lang="en-US" sz="2400" dirty="0" smtClean="0"/>
          </a:p>
          <a:p>
            <a:pPr algn="just"/>
            <a:r>
              <a:rPr lang="en-US" sz="2400" dirty="0" smtClean="0"/>
              <a:t>the </a:t>
            </a:r>
            <a:r>
              <a:rPr lang="en-US" sz="2400" dirty="0"/>
              <a:t>model doesn't apply to learning the system or a user using the system after a longer time of not using </a:t>
            </a:r>
            <a:r>
              <a:rPr lang="en-US" sz="2400" dirty="0" smtClean="0"/>
              <a:t>it</a:t>
            </a:r>
          </a:p>
          <a:p>
            <a:pPr algn="just"/>
            <a:r>
              <a:rPr lang="en-US" sz="2400" dirty="0" smtClean="0"/>
              <a:t>the </a:t>
            </a:r>
            <a:r>
              <a:rPr lang="en-US" sz="2400" dirty="0"/>
              <a:t>lack of account for errors, even skilled users make errors but GOMS does not account for </a:t>
            </a:r>
            <a:r>
              <a:rPr lang="en-US" sz="2400" dirty="0" smtClean="0"/>
              <a:t>errors</a:t>
            </a:r>
          </a:p>
          <a:p>
            <a:pPr algn="just"/>
            <a:r>
              <a:rPr lang="en-US" sz="2400" dirty="0" smtClean="0"/>
              <a:t>Mental </a:t>
            </a:r>
            <a:r>
              <a:rPr lang="en-US" sz="2400" dirty="0"/>
              <a:t>workload is not addressed in the model, making this an unpredictable variable. </a:t>
            </a:r>
            <a:endParaRPr lang="en-US" sz="2400" dirty="0" smtClean="0"/>
          </a:p>
          <a:p>
            <a:pPr algn="just"/>
            <a:r>
              <a:rPr lang="en-US" sz="2400" dirty="0" smtClean="0"/>
              <a:t>User </a:t>
            </a:r>
            <a:r>
              <a:rPr lang="en-US" sz="2400" dirty="0"/>
              <a:t>personalities, habits or physical restrictions (for example disabilities) are not accounted for in any of the GOMS models. All users are assumed to be exactly the same. </a:t>
            </a:r>
            <a:endParaRPr lang="en-US" sz="2400" dirty="0" smtClean="0"/>
          </a:p>
        </p:txBody>
      </p:sp>
      <p:sp>
        <p:nvSpPr>
          <p:cNvPr id="4" name="Slide Number Placeholder 3"/>
          <p:cNvSpPr>
            <a:spLocks noGrp="1"/>
          </p:cNvSpPr>
          <p:nvPr>
            <p:ph type="sldNum" sz="quarter" idx="12"/>
          </p:nvPr>
        </p:nvSpPr>
        <p:spPr/>
        <p:txBody>
          <a:bodyPr/>
          <a:lstStyle/>
          <a:p>
            <a:fld id="{6E2D2B3B-882E-40F3-A32F-6DD516915044}" type="slidenum">
              <a:rPr lang="en-US" smtClean="0"/>
              <a:pPr/>
              <a:t>20</a:t>
            </a:fld>
            <a:endParaRPr lang="en-US"/>
          </a:p>
        </p:txBody>
      </p:sp>
    </p:spTree>
    <p:extLst>
      <p:ext uri="{BB962C8B-B14F-4D97-AF65-F5344CB8AC3E}">
        <p14:creationId xmlns:p14="http://schemas.microsoft.com/office/powerpoint/2010/main" val="2682993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solidFill>
                  <a:schemeClr val="tx1"/>
                </a:solidFill>
              </a:rPr>
              <a:t>Cognitive models</a:t>
            </a:r>
            <a:endParaRPr lang="en-GB">
              <a:solidFill>
                <a:schemeClr val="tx1"/>
              </a:solidFill>
            </a:endParaRPr>
          </a:p>
        </p:txBody>
      </p:sp>
      <p:sp>
        <p:nvSpPr>
          <p:cNvPr id="3075" name="Rectangle 3"/>
          <p:cNvSpPr>
            <a:spLocks noGrp="1" noChangeArrowheads="1"/>
          </p:cNvSpPr>
          <p:nvPr>
            <p:ph type="body" idx="1"/>
          </p:nvPr>
        </p:nvSpPr>
        <p:spPr/>
        <p:txBody>
          <a:bodyPr>
            <a:normAutofit lnSpcReduction="10000"/>
          </a:bodyPr>
          <a:lstStyle/>
          <a:p>
            <a:r>
              <a:rPr lang="en-US" altLang="en-US" sz="2800" dirty="0"/>
              <a:t>Cognitive models for HCI are mainly classified </a:t>
            </a:r>
            <a:r>
              <a:rPr lang="en-US" altLang="en-US" sz="2800" dirty="0" smtClean="0"/>
              <a:t>into:</a:t>
            </a:r>
          </a:p>
          <a:p>
            <a:endParaRPr lang="en-US" sz="2800" dirty="0" smtClean="0"/>
          </a:p>
          <a:p>
            <a:pPr lvl="1"/>
            <a:r>
              <a:rPr lang="en-US" sz="3200" dirty="0"/>
              <a:t>G</a:t>
            </a:r>
            <a:r>
              <a:rPr lang="en-US" sz="3200" dirty="0" smtClean="0"/>
              <a:t>oal </a:t>
            </a:r>
            <a:r>
              <a:rPr lang="en-US" sz="3200" dirty="0"/>
              <a:t>and task </a:t>
            </a:r>
            <a:r>
              <a:rPr lang="en-US" sz="3200" dirty="0" smtClean="0"/>
              <a:t>hierarchies</a:t>
            </a:r>
          </a:p>
          <a:p>
            <a:pPr lvl="2"/>
            <a:r>
              <a:rPr lang="en-US" sz="3000" dirty="0" smtClean="0"/>
              <a:t>GOMS</a:t>
            </a:r>
          </a:p>
          <a:p>
            <a:pPr lvl="2"/>
            <a:r>
              <a:rPr lang="en-US" sz="3000" b="1" dirty="0" smtClean="0">
                <a:solidFill>
                  <a:srgbClr val="FF0000"/>
                </a:solidFill>
              </a:rPr>
              <a:t>CCT</a:t>
            </a:r>
            <a:endParaRPr lang="en-US" sz="3200" b="1" dirty="0">
              <a:solidFill>
                <a:srgbClr val="FF0000"/>
              </a:solidFill>
            </a:endParaRPr>
          </a:p>
          <a:p>
            <a:pPr lvl="1"/>
            <a:r>
              <a:rPr lang="en-US" sz="3200" dirty="0" smtClean="0"/>
              <a:t>Language representation </a:t>
            </a:r>
          </a:p>
          <a:p>
            <a:pPr lvl="2"/>
            <a:r>
              <a:rPr lang="en-US" sz="3000" dirty="0" smtClean="0"/>
              <a:t>BNF</a:t>
            </a:r>
          </a:p>
          <a:p>
            <a:pPr lvl="2"/>
            <a:r>
              <a:rPr lang="en-US" sz="3000" dirty="0" smtClean="0"/>
              <a:t>TAG</a:t>
            </a:r>
            <a:endParaRPr lang="en-GB" sz="3000" dirty="0" smtClean="0"/>
          </a:p>
          <a:p>
            <a:pPr lvl="1"/>
            <a:endParaRPr lang="en-US" dirty="0"/>
          </a:p>
          <a:p>
            <a:endParaRPr lang="en-GB" dirty="0"/>
          </a:p>
        </p:txBody>
      </p:sp>
    </p:spTree>
    <p:extLst>
      <p:ext uri="{BB962C8B-B14F-4D97-AF65-F5344CB8AC3E}">
        <p14:creationId xmlns:p14="http://schemas.microsoft.com/office/powerpoint/2010/main" val="2021803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z="3200" dirty="0" smtClean="0"/>
              <a:t>2. Cognitive </a:t>
            </a:r>
            <a:r>
              <a:rPr lang="en-GB" sz="3200" dirty="0"/>
              <a:t>Complexity </a:t>
            </a:r>
            <a:r>
              <a:rPr lang="en-GB" sz="3200" dirty="0" smtClean="0"/>
              <a:t>Theory (</a:t>
            </a:r>
            <a:r>
              <a:rPr lang="en-GB" sz="3200" dirty="0" smtClean="0"/>
              <a:t>CCT)</a:t>
            </a:r>
            <a:endParaRPr lang="en-GB" sz="3200" dirty="0"/>
          </a:p>
        </p:txBody>
      </p:sp>
      <p:sp>
        <p:nvSpPr>
          <p:cNvPr id="10243" name="Rectangle 3"/>
          <p:cNvSpPr>
            <a:spLocks noGrp="1" noChangeArrowheads="1"/>
          </p:cNvSpPr>
          <p:nvPr>
            <p:ph type="body" idx="1"/>
          </p:nvPr>
        </p:nvSpPr>
        <p:spPr>
          <a:xfrm>
            <a:off x="457200" y="1518312"/>
            <a:ext cx="7620000" cy="4800600"/>
          </a:xfrm>
        </p:spPr>
        <p:txBody>
          <a:bodyPr>
            <a:normAutofit lnSpcReduction="10000"/>
          </a:bodyPr>
          <a:lstStyle/>
          <a:p>
            <a:pPr>
              <a:lnSpc>
                <a:spcPct val="90000"/>
              </a:lnSpc>
            </a:pPr>
            <a:endParaRPr lang="en-GB" sz="2400" dirty="0"/>
          </a:p>
          <a:p>
            <a:pPr>
              <a:lnSpc>
                <a:spcPct val="90000"/>
              </a:lnSpc>
            </a:pPr>
            <a:r>
              <a:rPr lang="en-GB" sz="2400" dirty="0"/>
              <a:t>User production rules, Production rules are of the form:</a:t>
            </a:r>
          </a:p>
          <a:p>
            <a:pPr lvl="1">
              <a:lnSpc>
                <a:spcPct val="90000"/>
              </a:lnSpc>
            </a:pPr>
            <a:r>
              <a:rPr lang="en-GB" sz="2400" b="1" dirty="0">
                <a:solidFill>
                  <a:srgbClr val="FF0000"/>
                </a:solidFill>
              </a:rPr>
              <a:t>if condition then </a:t>
            </a:r>
            <a:r>
              <a:rPr lang="en-GB" sz="2400" b="1" dirty="0" smtClean="0">
                <a:solidFill>
                  <a:srgbClr val="FF0000"/>
                </a:solidFill>
              </a:rPr>
              <a:t>action</a:t>
            </a:r>
          </a:p>
          <a:p>
            <a:pPr lvl="1">
              <a:lnSpc>
                <a:spcPct val="90000"/>
              </a:lnSpc>
            </a:pPr>
            <a:endParaRPr lang="en-GB" sz="2400" b="1" dirty="0">
              <a:solidFill>
                <a:srgbClr val="FF0000"/>
              </a:solidFill>
            </a:endParaRPr>
          </a:p>
          <a:p>
            <a:r>
              <a:rPr lang="en-GB" sz="2400" b="1" dirty="0" smtClean="0"/>
              <a:t>Example</a:t>
            </a:r>
            <a:r>
              <a:rPr lang="en-GB" sz="2400" dirty="0" smtClean="0"/>
              <a:t>: </a:t>
            </a:r>
            <a:r>
              <a:rPr lang="en-US" sz="2400" dirty="0"/>
              <a:t>inserting a </a:t>
            </a:r>
            <a:r>
              <a:rPr lang="en-US" sz="2400" dirty="0" smtClean="0"/>
              <a:t>space</a:t>
            </a:r>
          </a:p>
          <a:p>
            <a:pPr marL="1616075" lvl="1" indent="-668338">
              <a:buFontTx/>
              <a:buNone/>
            </a:pPr>
            <a:r>
              <a:rPr lang="en-GB" sz="1800" dirty="0" smtClean="0"/>
              <a:t>(</a:t>
            </a:r>
            <a:r>
              <a:rPr lang="en-GB" sz="1800" dirty="0"/>
              <a:t>GOAL perform unit task)</a:t>
            </a:r>
          </a:p>
          <a:p>
            <a:pPr marL="1616075" lvl="1" indent="-668338">
              <a:buFontTx/>
              <a:buNone/>
            </a:pPr>
            <a:r>
              <a:rPr lang="en-GB" sz="1800" dirty="0"/>
              <a:t>(TEXT task is insert space)</a:t>
            </a:r>
          </a:p>
          <a:p>
            <a:pPr marL="1616075" lvl="1" indent="-668338">
              <a:buFontTx/>
              <a:buNone/>
            </a:pPr>
            <a:r>
              <a:rPr lang="en-GB" sz="1800" dirty="0"/>
              <a:t>(TEXT task is at 5 23)</a:t>
            </a:r>
          </a:p>
          <a:p>
            <a:pPr marL="1616075" lvl="1" indent="-668338">
              <a:buFontTx/>
              <a:buNone/>
            </a:pPr>
            <a:r>
              <a:rPr lang="en-GB" sz="1800" dirty="0"/>
              <a:t>(CURSOR 8 7)</a:t>
            </a:r>
          </a:p>
          <a:p>
            <a:r>
              <a:rPr lang="en-US" sz="2400" dirty="0" smtClean="0">
                <a:latin typeface="Courier New" charset="0"/>
              </a:rPr>
              <a:t>IF </a:t>
            </a:r>
            <a:r>
              <a:rPr lang="en-US" sz="2400" dirty="0">
                <a:latin typeface="Courier New" charset="0"/>
              </a:rPr>
              <a:t>(TEXT task is insert space)THEN </a:t>
            </a:r>
          </a:p>
          <a:p>
            <a:pPr marL="114300" indent="0">
              <a:buNone/>
            </a:pPr>
            <a:r>
              <a:rPr lang="en-US" sz="2400" dirty="0" smtClean="0">
                <a:latin typeface="Courier New" charset="0"/>
              </a:rPr>
              <a:t>     (</a:t>
            </a:r>
            <a:r>
              <a:rPr lang="en-US" sz="2400" dirty="0">
                <a:latin typeface="Courier New" charset="0"/>
              </a:rPr>
              <a:t>executing insert space)</a:t>
            </a:r>
          </a:p>
          <a:p>
            <a:pPr marL="114300" indent="0">
              <a:buNone/>
            </a:pPr>
            <a:r>
              <a:rPr lang="en-US" sz="2400" dirty="0">
                <a:latin typeface="Courier New" charset="0"/>
              </a:rPr>
              <a:t>     (LOOK-TEXT task is at %LINE=5 </a:t>
            </a:r>
            <a:r>
              <a:rPr lang="en-US" sz="2400" dirty="0" smtClean="0">
                <a:latin typeface="Courier New" charset="0"/>
              </a:rPr>
              <a:t>          	  %</a:t>
            </a:r>
            <a:r>
              <a:rPr lang="en-US" sz="2400" dirty="0">
                <a:latin typeface="Courier New" charset="0"/>
              </a:rPr>
              <a:t>COLUMN=23)))</a:t>
            </a:r>
          </a:p>
          <a:p>
            <a:endParaRPr lang="en-GB" sz="2400" dirty="0"/>
          </a:p>
          <a:p>
            <a:pPr marL="411480" lvl="1" indent="0">
              <a:lnSpc>
                <a:spcPct val="90000"/>
              </a:lnSpc>
              <a:buNone/>
            </a:pPr>
            <a:endParaRPr lang="en-GB" sz="2400" b="1" dirty="0">
              <a:solidFill>
                <a:srgbClr val="FF0000"/>
              </a:solidFill>
            </a:endParaRPr>
          </a:p>
        </p:txBody>
      </p:sp>
    </p:spTree>
    <p:extLst>
      <p:ext uri="{BB962C8B-B14F-4D97-AF65-F5344CB8AC3E}">
        <p14:creationId xmlns:p14="http://schemas.microsoft.com/office/powerpoint/2010/main" val="36952734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solidFill>
                  <a:schemeClr val="tx1"/>
                </a:solidFill>
              </a:rPr>
              <a:t>Notes on CCT</a:t>
            </a:r>
            <a:endParaRPr lang="en-GB">
              <a:solidFill>
                <a:schemeClr val="tx1"/>
              </a:solidFill>
            </a:endParaRPr>
          </a:p>
        </p:txBody>
      </p:sp>
      <p:sp>
        <p:nvSpPr>
          <p:cNvPr id="13315" name="Rectangle 3"/>
          <p:cNvSpPr>
            <a:spLocks noGrp="1" noChangeArrowheads="1"/>
          </p:cNvSpPr>
          <p:nvPr>
            <p:ph type="body" idx="1"/>
          </p:nvPr>
        </p:nvSpPr>
        <p:spPr/>
        <p:txBody>
          <a:bodyPr/>
          <a:lstStyle/>
          <a:p>
            <a:pPr>
              <a:lnSpc>
                <a:spcPct val="90000"/>
              </a:lnSpc>
            </a:pPr>
            <a:endParaRPr lang="en-GB" dirty="0"/>
          </a:p>
          <a:p>
            <a:pPr>
              <a:lnSpc>
                <a:spcPct val="200000"/>
              </a:lnSpc>
            </a:pPr>
            <a:r>
              <a:rPr lang="en-GB" sz="2800" dirty="0"/>
              <a:t>Novice versus expert style rules</a:t>
            </a:r>
          </a:p>
          <a:p>
            <a:pPr>
              <a:lnSpc>
                <a:spcPct val="200000"/>
              </a:lnSpc>
            </a:pPr>
            <a:r>
              <a:rPr lang="en-GB" sz="2800" dirty="0"/>
              <a:t>Error behaviour can be </a:t>
            </a:r>
            <a:r>
              <a:rPr lang="en-GB" sz="2800" dirty="0" smtClean="0"/>
              <a:t>represented</a:t>
            </a:r>
            <a:endParaRPr lang="en-GB" sz="2800" dirty="0"/>
          </a:p>
        </p:txBody>
      </p:sp>
    </p:spTree>
    <p:extLst>
      <p:ext uri="{BB962C8B-B14F-4D97-AF65-F5344CB8AC3E}">
        <p14:creationId xmlns:p14="http://schemas.microsoft.com/office/powerpoint/2010/main" val="1170325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solidFill>
                  <a:schemeClr val="tx1"/>
                </a:solidFill>
              </a:rPr>
              <a:t>Cognitive models</a:t>
            </a:r>
            <a:endParaRPr lang="en-GB">
              <a:solidFill>
                <a:schemeClr val="tx1"/>
              </a:solidFill>
            </a:endParaRPr>
          </a:p>
        </p:txBody>
      </p:sp>
      <p:sp>
        <p:nvSpPr>
          <p:cNvPr id="3075" name="Rectangle 3"/>
          <p:cNvSpPr>
            <a:spLocks noGrp="1" noChangeArrowheads="1"/>
          </p:cNvSpPr>
          <p:nvPr>
            <p:ph type="body" idx="1"/>
          </p:nvPr>
        </p:nvSpPr>
        <p:spPr/>
        <p:txBody>
          <a:bodyPr>
            <a:normAutofit lnSpcReduction="10000"/>
          </a:bodyPr>
          <a:lstStyle/>
          <a:p>
            <a:r>
              <a:rPr lang="en-US" altLang="en-US" sz="2800" dirty="0"/>
              <a:t>Cognitive models for HCI are mainly classified </a:t>
            </a:r>
            <a:r>
              <a:rPr lang="en-US" altLang="en-US" sz="2800" dirty="0" smtClean="0"/>
              <a:t>into:</a:t>
            </a:r>
          </a:p>
          <a:p>
            <a:endParaRPr lang="en-US" sz="2800" dirty="0" smtClean="0"/>
          </a:p>
          <a:p>
            <a:pPr lvl="1"/>
            <a:r>
              <a:rPr lang="en-US" sz="3200" dirty="0"/>
              <a:t>G</a:t>
            </a:r>
            <a:r>
              <a:rPr lang="en-US" sz="3200" dirty="0" smtClean="0"/>
              <a:t>oal </a:t>
            </a:r>
            <a:r>
              <a:rPr lang="en-US" sz="3200" dirty="0"/>
              <a:t>and task </a:t>
            </a:r>
            <a:r>
              <a:rPr lang="en-US" sz="3200" dirty="0" smtClean="0"/>
              <a:t>hierarchies</a:t>
            </a:r>
          </a:p>
          <a:p>
            <a:pPr lvl="2"/>
            <a:r>
              <a:rPr lang="en-US" sz="3000" dirty="0" smtClean="0"/>
              <a:t>GOMS</a:t>
            </a:r>
          </a:p>
          <a:p>
            <a:pPr lvl="2"/>
            <a:r>
              <a:rPr lang="en-US" sz="3000" dirty="0" smtClean="0"/>
              <a:t>CCT</a:t>
            </a:r>
            <a:endParaRPr lang="en-US" sz="3200" dirty="0"/>
          </a:p>
          <a:p>
            <a:pPr lvl="1"/>
            <a:r>
              <a:rPr lang="en-US" sz="3200" b="1" dirty="0" smtClean="0">
                <a:solidFill>
                  <a:srgbClr val="FF0000"/>
                </a:solidFill>
              </a:rPr>
              <a:t>Language representation </a:t>
            </a:r>
          </a:p>
          <a:p>
            <a:pPr lvl="2"/>
            <a:r>
              <a:rPr lang="en-US" sz="3000" dirty="0" smtClean="0"/>
              <a:t>BNF</a:t>
            </a:r>
          </a:p>
          <a:p>
            <a:pPr lvl="2"/>
            <a:r>
              <a:rPr lang="en-US" sz="3000" dirty="0" smtClean="0"/>
              <a:t>TAG</a:t>
            </a:r>
            <a:endParaRPr lang="en-GB" sz="3000" dirty="0" smtClean="0"/>
          </a:p>
          <a:p>
            <a:pPr lvl="1"/>
            <a:endParaRPr lang="en-US" dirty="0"/>
          </a:p>
          <a:p>
            <a:endParaRPr lang="en-GB" dirty="0"/>
          </a:p>
        </p:txBody>
      </p:sp>
    </p:spTree>
    <p:extLst>
      <p:ext uri="{BB962C8B-B14F-4D97-AF65-F5344CB8AC3E}">
        <p14:creationId xmlns:p14="http://schemas.microsoft.com/office/powerpoint/2010/main" val="5830504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solidFill>
                  <a:schemeClr val="tx1"/>
                </a:solidFill>
              </a:rPr>
              <a:t>language </a:t>
            </a:r>
            <a:r>
              <a:rPr lang="en-US" dirty="0">
                <a:solidFill>
                  <a:schemeClr val="tx1"/>
                </a:solidFill>
              </a:rPr>
              <a:t>notations</a:t>
            </a:r>
            <a:endParaRPr lang="en-GB" dirty="0">
              <a:solidFill>
                <a:schemeClr val="tx1"/>
              </a:solidFill>
            </a:endParaRPr>
          </a:p>
        </p:txBody>
      </p:sp>
      <p:sp>
        <p:nvSpPr>
          <p:cNvPr id="15363" name="Rectangle 3"/>
          <p:cNvSpPr>
            <a:spLocks noGrp="1" noChangeArrowheads="1"/>
          </p:cNvSpPr>
          <p:nvPr>
            <p:ph type="body" idx="1"/>
          </p:nvPr>
        </p:nvSpPr>
        <p:spPr/>
        <p:txBody>
          <a:bodyPr>
            <a:normAutofit/>
          </a:bodyPr>
          <a:lstStyle/>
          <a:p>
            <a:pPr algn="just">
              <a:lnSpc>
                <a:spcPct val="150000"/>
              </a:lnSpc>
            </a:pPr>
            <a:r>
              <a:rPr lang="en-GB" sz="2400" dirty="0"/>
              <a:t>Understanding the user's behaviour and cognitive difficulty based on analysis of language between user and system</a:t>
            </a:r>
            <a:r>
              <a:rPr lang="en-GB" sz="2400" dirty="0" smtClean="0"/>
              <a:t>.</a:t>
            </a:r>
          </a:p>
          <a:p>
            <a:pPr algn="just">
              <a:lnSpc>
                <a:spcPct val="150000"/>
              </a:lnSpc>
            </a:pPr>
            <a:endParaRPr lang="en-GB" sz="2400" dirty="0"/>
          </a:p>
          <a:p>
            <a:pPr algn="just">
              <a:lnSpc>
                <a:spcPct val="150000"/>
              </a:lnSpc>
            </a:pPr>
            <a:r>
              <a:rPr lang="en-GB" sz="2400" dirty="0"/>
              <a:t>Similar in emphasis to dialogue models</a:t>
            </a:r>
          </a:p>
          <a:p>
            <a:pPr algn="just">
              <a:lnSpc>
                <a:spcPct val="150000"/>
              </a:lnSpc>
            </a:pPr>
            <a:endParaRPr lang="en-GB" sz="2400" dirty="0"/>
          </a:p>
        </p:txBody>
      </p:sp>
    </p:spTree>
    <p:extLst>
      <p:ext uri="{BB962C8B-B14F-4D97-AF65-F5344CB8AC3E}">
        <p14:creationId xmlns:p14="http://schemas.microsoft.com/office/powerpoint/2010/main" val="20379532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solidFill>
                  <a:schemeClr val="tx1"/>
                </a:solidFill>
              </a:rPr>
              <a:t>Cognitive models</a:t>
            </a:r>
            <a:endParaRPr lang="en-GB">
              <a:solidFill>
                <a:schemeClr val="tx1"/>
              </a:solidFill>
            </a:endParaRPr>
          </a:p>
        </p:txBody>
      </p:sp>
      <p:sp>
        <p:nvSpPr>
          <p:cNvPr id="3075" name="Rectangle 3"/>
          <p:cNvSpPr>
            <a:spLocks noGrp="1" noChangeArrowheads="1"/>
          </p:cNvSpPr>
          <p:nvPr>
            <p:ph type="body" idx="1"/>
          </p:nvPr>
        </p:nvSpPr>
        <p:spPr/>
        <p:txBody>
          <a:bodyPr>
            <a:normAutofit lnSpcReduction="10000"/>
          </a:bodyPr>
          <a:lstStyle/>
          <a:p>
            <a:r>
              <a:rPr lang="en-US" altLang="en-US" sz="2800" dirty="0"/>
              <a:t>Cognitive models for HCI are mainly classified </a:t>
            </a:r>
            <a:r>
              <a:rPr lang="en-US" altLang="en-US" sz="2800" dirty="0" smtClean="0"/>
              <a:t>into:</a:t>
            </a:r>
          </a:p>
          <a:p>
            <a:endParaRPr lang="en-US" sz="2800" dirty="0" smtClean="0"/>
          </a:p>
          <a:p>
            <a:pPr lvl="1"/>
            <a:r>
              <a:rPr lang="en-US" sz="3200" dirty="0"/>
              <a:t>G</a:t>
            </a:r>
            <a:r>
              <a:rPr lang="en-US" sz="3200" dirty="0" smtClean="0"/>
              <a:t>oal </a:t>
            </a:r>
            <a:r>
              <a:rPr lang="en-US" sz="3200" dirty="0"/>
              <a:t>and task </a:t>
            </a:r>
            <a:r>
              <a:rPr lang="en-US" sz="3200" dirty="0" smtClean="0"/>
              <a:t>hierarchies</a:t>
            </a:r>
          </a:p>
          <a:p>
            <a:pPr lvl="2"/>
            <a:r>
              <a:rPr lang="en-US" sz="3000" dirty="0" smtClean="0"/>
              <a:t>GOMS</a:t>
            </a:r>
          </a:p>
          <a:p>
            <a:pPr lvl="2"/>
            <a:r>
              <a:rPr lang="en-US" sz="3000" dirty="0" smtClean="0"/>
              <a:t>CCT</a:t>
            </a:r>
            <a:endParaRPr lang="en-US" sz="3200" dirty="0"/>
          </a:p>
          <a:p>
            <a:pPr lvl="1"/>
            <a:r>
              <a:rPr lang="en-US" sz="3200" b="1" dirty="0" smtClean="0"/>
              <a:t>Language representation </a:t>
            </a:r>
          </a:p>
          <a:p>
            <a:pPr lvl="2"/>
            <a:r>
              <a:rPr lang="en-US" sz="3000" b="1" dirty="0" smtClean="0">
                <a:solidFill>
                  <a:srgbClr val="FF0000"/>
                </a:solidFill>
              </a:rPr>
              <a:t>BNF</a:t>
            </a:r>
          </a:p>
          <a:p>
            <a:pPr lvl="2"/>
            <a:r>
              <a:rPr lang="en-US" sz="3000" dirty="0" smtClean="0"/>
              <a:t>TAG</a:t>
            </a:r>
            <a:endParaRPr lang="en-GB" sz="3000" dirty="0" smtClean="0"/>
          </a:p>
          <a:p>
            <a:pPr lvl="1"/>
            <a:endParaRPr lang="en-US" dirty="0"/>
          </a:p>
          <a:p>
            <a:endParaRPr lang="en-GB" dirty="0"/>
          </a:p>
        </p:txBody>
      </p:sp>
    </p:spTree>
    <p:extLst>
      <p:ext uri="{BB962C8B-B14F-4D97-AF65-F5344CB8AC3E}">
        <p14:creationId xmlns:p14="http://schemas.microsoft.com/office/powerpoint/2010/main" val="39534616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marL="914400" indent="-914400">
              <a:buFont typeface="+mj-lt"/>
              <a:buAutoNum type="arabicPeriod"/>
            </a:pPr>
            <a:r>
              <a:rPr lang="en-GB" dirty="0"/>
              <a:t>Backus-Naur Form (BNF)</a:t>
            </a:r>
          </a:p>
        </p:txBody>
      </p:sp>
      <p:sp>
        <p:nvSpPr>
          <p:cNvPr id="16387" name="Rectangle 3"/>
          <p:cNvSpPr>
            <a:spLocks noGrp="1" noChangeArrowheads="1"/>
          </p:cNvSpPr>
          <p:nvPr>
            <p:ph type="body" idx="1"/>
          </p:nvPr>
        </p:nvSpPr>
        <p:spPr/>
        <p:txBody>
          <a:bodyPr>
            <a:normAutofit fontScale="92500" lnSpcReduction="10000"/>
          </a:bodyPr>
          <a:lstStyle/>
          <a:p>
            <a:pPr>
              <a:lnSpc>
                <a:spcPct val="90000"/>
              </a:lnSpc>
            </a:pPr>
            <a:r>
              <a:rPr lang="en-GB" sz="2400" dirty="0"/>
              <a:t>Very common notation from computer science</a:t>
            </a:r>
          </a:p>
          <a:p>
            <a:pPr lvl="4">
              <a:lnSpc>
                <a:spcPct val="90000"/>
              </a:lnSpc>
            </a:pPr>
            <a:endParaRPr lang="en-GB" sz="900" dirty="0"/>
          </a:p>
          <a:p>
            <a:pPr>
              <a:lnSpc>
                <a:spcPct val="90000"/>
              </a:lnSpc>
            </a:pPr>
            <a:r>
              <a:rPr lang="en-GB" sz="2400" dirty="0"/>
              <a:t>A purely syntactic view of the dialogue</a:t>
            </a:r>
          </a:p>
          <a:p>
            <a:pPr lvl="4">
              <a:lnSpc>
                <a:spcPct val="90000"/>
              </a:lnSpc>
            </a:pPr>
            <a:endParaRPr lang="en-GB" sz="900" dirty="0"/>
          </a:p>
          <a:p>
            <a:pPr>
              <a:lnSpc>
                <a:spcPct val="90000"/>
              </a:lnSpc>
            </a:pPr>
            <a:r>
              <a:rPr lang="en-GB" sz="2400" dirty="0"/>
              <a:t>Terminals</a:t>
            </a:r>
          </a:p>
          <a:p>
            <a:pPr lvl="1">
              <a:lnSpc>
                <a:spcPct val="90000"/>
              </a:lnSpc>
            </a:pPr>
            <a:r>
              <a:rPr lang="en-GB" sz="2000" dirty="0"/>
              <a:t>	lowest level of user behaviour</a:t>
            </a:r>
          </a:p>
          <a:p>
            <a:pPr lvl="1">
              <a:lnSpc>
                <a:spcPct val="90000"/>
              </a:lnSpc>
            </a:pPr>
            <a:r>
              <a:rPr lang="en-GB" sz="2000" dirty="0"/>
              <a:t>	e.g. CLICK-MOUSE, MOVE-MOUSE</a:t>
            </a:r>
          </a:p>
          <a:p>
            <a:pPr>
              <a:lnSpc>
                <a:spcPct val="90000"/>
              </a:lnSpc>
            </a:pPr>
            <a:r>
              <a:rPr lang="en-GB" sz="2400" dirty="0" err="1"/>
              <a:t>Nonterminals</a:t>
            </a:r>
            <a:r>
              <a:rPr lang="en-GB" sz="2400" dirty="0"/>
              <a:t> </a:t>
            </a:r>
          </a:p>
          <a:p>
            <a:pPr lvl="1">
              <a:lnSpc>
                <a:spcPct val="90000"/>
              </a:lnSpc>
            </a:pPr>
            <a:r>
              <a:rPr lang="en-GB" sz="2000" dirty="0"/>
              <a:t>	ordering of terminals</a:t>
            </a:r>
          </a:p>
          <a:p>
            <a:pPr lvl="1">
              <a:lnSpc>
                <a:spcPct val="90000"/>
              </a:lnSpc>
            </a:pPr>
            <a:r>
              <a:rPr lang="en-GB" sz="2000" dirty="0"/>
              <a:t>	higher level of abstraction</a:t>
            </a:r>
          </a:p>
          <a:p>
            <a:pPr lvl="1">
              <a:lnSpc>
                <a:spcPct val="90000"/>
              </a:lnSpc>
            </a:pPr>
            <a:r>
              <a:rPr lang="en-GB" sz="2000" dirty="0"/>
              <a:t>	e.g. select-menu, </a:t>
            </a:r>
            <a:r>
              <a:rPr lang="en-GB" sz="2000" dirty="0" smtClean="0"/>
              <a:t>position-mouse</a:t>
            </a:r>
          </a:p>
          <a:p>
            <a:pPr>
              <a:lnSpc>
                <a:spcPct val="90000"/>
              </a:lnSpc>
              <a:tabLst>
                <a:tab pos="1706563" algn="l"/>
              </a:tabLst>
            </a:pPr>
            <a:r>
              <a:rPr lang="en-GB" sz="2400" dirty="0"/>
              <a:t>Basic syntax:</a:t>
            </a:r>
          </a:p>
          <a:p>
            <a:pPr lvl="1">
              <a:lnSpc>
                <a:spcPct val="90000"/>
              </a:lnSpc>
              <a:tabLst>
                <a:tab pos="1706563" algn="l"/>
              </a:tabLst>
            </a:pPr>
            <a:r>
              <a:rPr lang="en-GB" dirty="0"/>
              <a:t>nonterminal ::= expression</a:t>
            </a:r>
          </a:p>
          <a:p>
            <a:pPr>
              <a:lnSpc>
                <a:spcPct val="90000"/>
              </a:lnSpc>
              <a:tabLst>
                <a:tab pos="1706563" algn="l"/>
              </a:tabLst>
            </a:pPr>
            <a:r>
              <a:rPr lang="en-GB" sz="2400" dirty="0"/>
              <a:t>An expression</a:t>
            </a:r>
          </a:p>
          <a:p>
            <a:pPr lvl="1">
              <a:lnSpc>
                <a:spcPct val="90000"/>
              </a:lnSpc>
              <a:tabLst>
                <a:tab pos="1706563" algn="l"/>
              </a:tabLst>
            </a:pPr>
            <a:r>
              <a:rPr lang="en-GB" dirty="0"/>
              <a:t>contains terminals and </a:t>
            </a:r>
            <a:r>
              <a:rPr lang="en-GB" dirty="0" err="1"/>
              <a:t>nonterminals</a:t>
            </a:r>
            <a:endParaRPr lang="en-GB" dirty="0"/>
          </a:p>
          <a:p>
            <a:pPr lvl="1">
              <a:lnSpc>
                <a:spcPct val="90000"/>
              </a:lnSpc>
              <a:tabLst>
                <a:tab pos="1706563" algn="l"/>
              </a:tabLst>
            </a:pPr>
            <a:r>
              <a:rPr lang="en-GB" dirty="0"/>
              <a:t>combined in sequence (+) or as alternatives (|)</a:t>
            </a:r>
          </a:p>
          <a:p>
            <a:pPr lvl="1">
              <a:lnSpc>
                <a:spcPct val="90000"/>
              </a:lnSpc>
            </a:pPr>
            <a:endParaRPr lang="en-GB" sz="2000" dirty="0"/>
          </a:p>
        </p:txBody>
      </p:sp>
    </p:spTree>
    <p:extLst>
      <p:ext uri="{BB962C8B-B14F-4D97-AF65-F5344CB8AC3E}">
        <p14:creationId xmlns:p14="http://schemas.microsoft.com/office/powerpoint/2010/main" val="31840275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solidFill>
                  <a:schemeClr val="tx1"/>
                </a:solidFill>
              </a:rPr>
              <a:t>Example of BNF</a:t>
            </a:r>
            <a:endParaRPr lang="en-GB">
              <a:solidFill>
                <a:schemeClr val="tx1"/>
              </a:solidFill>
            </a:endParaRPr>
          </a:p>
        </p:txBody>
      </p:sp>
      <p:sp>
        <p:nvSpPr>
          <p:cNvPr id="17411" name="Rectangle 3"/>
          <p:cNvSpPr>
            <a:spLocks noGrp="1" noChangeArrowheads="1"/>
          </p:cNvSpPr>
          <p:nvPr>
            <p:ph type="body" idx="1"/>
          </p:nvPr>
        </p:nvSpPr>
        <p:spPr/>
        <p:txBody>
          <a:bodyPr/>
          <a:lstStyle/>
          <a:p>
            <a:pPr lvl="4">
              <a:lnSpc>
                <a:spcPct val="90000"/>
              </a:lnSpc>
              <a:tabLst>
                <a:tab pos="1706563" algn="l"/>
              </a:tabLst>
            </a:pPr>
            <a:endParaRPr lang="en-GB" sz="1600" dirty="0"/>
          </a:p>
          <a:p>
            <a:pPr algn="just">
              <a:lnSpc>
                <a:spcPct val="200000"/>
              </a:lnSpc>
              <a:buFontTx/>
              <a:buChar char=" "/>
              <a:tabLst>
                <a:tab pos="1706563" algn="l"/>
              </a:tabLst>
            </a:pPr>
            <a:r>
              <a:rPr lang="en-GB" sz="2000" dirty="0"/>
              <a:t>draw line  	::=  select line + choose points + last </a:t>
            </a:r>
            <a:r>
              <a:rPr lang="en-GB" sz="2000" dirty="0" smtClean="0"/>
              <a:t>point</a:t>
            </a:r>
            <a:endParaRPr lang="en-GB" sz="2000" dirty="0"/>
          </a:p>
          <a:p>
            <a:pPr algn="just">
              <a:lnSpc>
                <a:spcPct val="200000"/>
              </a:lnSpc>
              <a:buFontTx/>
              <a:buChar char=" "/>
              <a:tabLst>
                <a:tab pos="1706563" algn="l"/>
              </a:tabLst>
            </a:pPr>
            <a:r>
              <a:rPr lang="en-GB" sz="2000" dirty="0"/>
              <a:t>select line 	::=  </a:t>
            </a:r>
            <a:r>
              <a:rPr lang="en-GB" sz="2000" dirty="0" err="1"/>
              <a:t>pos</a:t>
            </a:r>
            <a:r>
              <a:rPr lang="en-GB" sz="2000" dirty="0"/>
              <a:t> mouse + CLICK MOUSE</a:t>
            </a:r>
          </a:p>
          <a:p>
            <a:pPr algn="just">
              <a:lnSpc>
                <a:spcPct val="200000"/>
              </a:lnSpc>
              <a:buFontTx/>
              <a:buChar char=" "/>
              <a:tabLst>
                <a:tab pos="1706563" algn="l"/>
              </a:tabLst>
            </a:pPr>
            <a:r>
              <a:rPr lang="en-GB" sz="2000" dirty="0"/>
              <a:t>choose points	::=  choose one   |   choose one + choose points</a:t>
            </a:r>
          </a:p>
          <a:p>
            <a:pPr algn="just">
              <a:lnSpc>
                <a:spcPct val="200000"/>
              </a:lnSpc>
              <a:buFontTx/>
              <a:buChar char=" "/>
              <a:tabLst>
                <a:tab pos="1706563" algn="l"/>
              </a:tabLst>
            </a:pPr>
            <a:r>
              <a:rPr lang="en-GB" sz="2000" dirty="0"/>
              <a:t>choose one 	::=  </a:t>
            </a:r>
            <a:r>
              <a:rPr lang="en-GB" sz="2000" dirty="0" err="1"/>
              <a:t>pos</a:t>
            </a:r>
            <a:r>
              <a:rPr lang="en-GB" sz="2000" dirty="0"/>
              <a:t> mouse + CLICK MOUSE</a:t>
            </a:r>
          </a:p>
          <a:p>
            <a:pPr algn="just">
              <a:lnSpc>
                <a:spcPct val="200000"/>
              </a:lnSpc>
              <a:buFontTx/>
              <a:buChar char=" "/>
              <a:tabLst>
                <a:tab pos="1706563" algn="l"/>
              </a:tabLst>
            </a:pPr>
            <a:r>
              <a:rPr lang="en-GB" sz="2000" dirty="0"/>
              <a:t>last point  	::=  </a:t>
            </a:r>
            <a:r>
              <a:rPr lang="en-GB" sz="2000" dirty="0" err="1"/>
              <a:t>pos</a:t>
            </a:r>
            <a:r>
              <a:rPr lang="en-GB" sz="2000" dirty="0"/>
              <a:t> mouse + DBL CLICK MOUSE</a:t>
            </a:r>
          </a:p>
          <a:p>
            <a:pPr algn="just">
              <a:lnSpc>
                <a:spcPct val="200000"/>
              </a:lnSpc>
              <a:buFontTx/>
              <a:buChar char=" "/>
              <a:tabLst>
                <a:tab pos="1706563" algn="l"/>
              </a:tabLst>
            </a:pPr>
            <a:r>
              <a:rPr lang="en-GB" sz="2000" dirty="0" err="1"/>
              <a:t>pos</a:t>
            </a:r>
            <a:r>
              <a:rPr lang="en-GB" sz="2000" dirty="0"/>
              <a:t> mouse  	::=  NULL  |  MOVE MOUSE+ </a:t>
            </a:r>
            <a:r>
              <a:rPr lang="en-GB" sz="2000" dirty="0" err="1"/>
              <a:t>pos</a:t>
            </a:r>
            <a:r>
              <a:rPr lang="en-GB" sz="2000" dirty="0"/>
              <a:t> mouse</a:t>
            </a:r>
          </a:p>
        </p:txBody>
      </p:sp>
      <p:sp>
        <p:nvSpPr>
          <p:cNvPr id="2" name="Cloud Callout 1"/>
          <p:cNvSpPr/>
          <p:nvPr/>
        </p:nvSpPr>
        <p:spPr>
          <a:xfrm>
            <a:off x="5486400" y="982639"/>
            <a:ext cx="1828800" cy="72333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Derivation  ?</a:t>
            </a:r>
            <a:endParaRPr lang="en-US" dirty="0"/>
          </a:p>
        </p:txBody>
      </p:sp>
    </p:spTree>
    <p:extLst>
      <p:ext uri="{BB962C8B-B14F-4D97-AF65-F5344CB8AC3E}">
        <p14:creationId xmlns:p14="http://schemas.microsoft.com/office/powerpoint/2010/main" val="238773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29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62" y="186461"/>
            <a:ext cx="8015844" cy="5985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loud Callout 5"/>
          <p:cNvSpPr/>
          <p:nvPr/>
        </p:nvSpPr>
        <p:spPr>
          <a:xfrm>
            <a:off x="6168788" y="600502"/>
            <a:ext cx="1828800" cy="72333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Derivation  ?</a:t>
            </a:r>
            <a:endParaRPr lang="en-US" dirty="0"/>
          </a:p>
        </p:txBody>
      </p:sp>
    </p:spTree>
    <p:extLst>
      <p:ext uri="{BB962C8B-B14F-4D97-AF65-F5344CB8AC3E}">
        <p14:creationId xmlns:p14="http://schemas.microsoft.com/office/powerpoint/2010/main" val="240704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16" y="280219"/>
            <a:ext cx="7967302" cy="6164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87684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solidFill>
                  <a:schemeClr val="tx1"/>
                </a:solidFill>
              </a:rPr>
              <a:t>Measurements with BNF</a:t>
            </a:r>
            <a:endParaRPr lang="en-GB">
              <a:solidFill>
                <a:schemeClr val="tx1"/>
              </a:solidFill>
            </a:endParaRPr>
          </a:p>
        </p:txBody>
      </p:sp>
      <p:sp>
        <p:nvSpPr>
          <p:cNvPr id="18435" name="Rectangle 3"/>
          <p:cNvSpPr>
            <a:spLocks noGrp="1" noChangeArrowheads="1"/>
          </p:cNvSpPr>
          <p:nvPr>
            <p:ph type="body" idx="1"/>
          </p:nvPr>
        </p:nvSpPr>
        <p:spPr/>
        <p:txBody>
          <a:bodyPr/>
          <a:lstStyle/>
          <a:p>
            <a:r>
              <a:rPr lang="en-GB" dirty="0"/>
              <a:t>Number of rules (not so good)</a:t>
            </a:r>
          </a:p>
          <a:p>
            <a:pPr lvl="4"/>
            <a:endParaRPr lang="en-GB" dirty="0"/>
          </a:p>
          <a:p>
            <a:r>
              <a:rPr lang="en-GB" dirty="0"/>
              <a:t>Number of + and | operators</a:t>
            </a:r>
          </a:p>
          <a:p>
            <a:pPr lvl="4"/>
            <a:endParaRPr lang="en-GB" dirty="0"/>
          </a:p>
          <a:p>
            <a:r>
              <a:rPr lang="en-GB" dirty="0"/>
              <a:t>Complications</a:t>
            </a:r>
          </a:p>
          <a:p>
            <a:pPr lvl="1"/>
            <a:r>
              <a:rPr lang="en-GB" dirty="0"/>
              <a:t>	same syntax for different semantics</a:t>
            </a:r>
          </a:p>
          <a:p>
            <a:pPr lvl="1"/>
            <a:r>
              <a:rPr lang="en-GB" dirty="0"/>
              <a:t>	no reflection of user's perception</a:t>
            </a:r>
          </a:p>
          <a:p>
            <a:pPr lvl="1"/>
            <a:r>
              <a:rPr lang="en-GB" dirty="0"/>
              <a:t>	minimal consistency checking</a:t>
            </a:r>
          </a:p>
        </p:txBody>
      </p:sp>
    </p:spTree>
    <p:extLst>
      <p:ext uri="{BB962C8B-B14F-4D97-AF65-F5344CB8AC3E}">
        <p14:creationId xmlns:p14="http://schemas.microsoft.com/office/powerpoint/2010/main" val="22210982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solidFill>
                  <a:schemeClr val="tx1"/>
                </a:solidFill>
              </a:rPr>
              <a:t>Cognitive models</a:t>
            </a:r>
            <a:endParaRPr lang="en-GB">
              <a:solidFill>
                <a:schemeClr val="tx1"/>
              </a:solidFill>
            </a:endParaRPr>
          </a:p>
        </p:txBody>
      </p:sp>
      <p:sp>
        <p:nvSpPr>
          <p:cNvPr id="3075" name="Rectangle 3"/>
          <p:cNvSpPr>
            <a:spLocks noGrp="1" noChangeArrowheads="1"/>
          </p:cNvSpPr>
          <p:nvPr>
            <p:ph type="body" idx="1"/>
          </p:nvPr>
        </p:nvSpPr>
        <p:spPr/>
        <p:txBody>
          <a:bodyPr>
            <a:normAutofit lnSpcReduction="10000"/>
          </a:bodyPr>
          <a:lstStyle/>
          <a:p>
            <a:r>
              <a:rPr lang="en-US" altLang="en-US" sz="2800" dirty="0"/>
              <a:t>Cognitive models for HCI are mainly classified </a:t>
            </a:r>
            <a:r>
              <a:rPr lang="en-US" altLang="en-US" sz="2800" dirty="0" smtClean="0"/>
              <a:t>into:</a:t>
            </a:r>
          </a:p>
          <a:p>
            <a:endParaRPr lang="en-US" sz="2800" dirty="0" smtClean="0"/>
          </a:p>
          <a:p>
            <a:pPr lvl="1"/>
            <a:r>
              <a:rPr lang="en-US" sz="3200" dirty="0"/>
              <a:t>G</a:t>
            </a:r>
            <a:r>
              <a:rPr lang="en-US" sz="3200" dirty="0" smtClean="0"/>
              <a:t>oal </a:t>
            </a:r>
            <a:r>
              <a:rPr lang="en-US" sz="3200" dirty="0"/>
              <a:t>and task </a:t>
            </a:r>
            <a:r>
              <a:rPr lang="en-US" sz="3200" dirty="0" smtClean="0"/>
              <a:t>hierarchies</a:t>
            </a:r>
          </a:p>
          <a:p>
            <a:pPr lvl="2"/>
            <a:r>
              <a:rPr lang="en-US" sz="3000" dirty="0" smtClean="0"/>
              <a:t>GOMS</a:t>
            </a:r>
          </a:p>
          <a:p>
            <a:pPr lvl="2"/>
            <a:r>
              <a:rPr lang="en-US" sz="3000" dirty="0" smtClean="0"/>
              <a:t>CCT</a:t>
            </a:r>
            <a:endParaRPr lang="en-US" sz="3200" dirty="0"/>
          </a:p>
          <a:p>
            <a:pPr lvl="1"/>
            <a:r>
              <a:rPr lang="en-US" sz="3200" b="1" dirty="0" smtClean="0"/>
              <a:t>Language representation </a:t>
            </a:r>
          </a:p>
          <a:p>
            <a:pPr lvl="2"/>
            <a:r>
              <a:rPr lang="en-US" sz="3000" dirty="0" smtClean="0"/>
              <a:t>BNF</a:t>
            </a:r>
          </a:p>
          <a:p>
            <a:pPr lvl="2"/>
            <a:r>
              <a:rPr lang="en-US" sz="3000" b="1" dirty="0" smtClean="0">
                <a:solidFill>
                  <a:srgbClr val="FF0000"/>
                </a:solidFill>
              </a:rPr>
              <a:t>TAG</a:t>
            </a:r>
            <a:endParaRPr lang="en-GB" sz="3000" b="1" dirty="0" smtClean="0">
              <a:solidFill>
                <a:srgbClr val="FF0000"/>
              </a:solidFill>
            </a:endParaRPr>
          </a:p>
          <a:p>
            <a:pPr lvl="1"/>
            <a:endParaRPr lang="en-US" dirty="0"/>
          </a:p>
          <a:p>
            <a:endParaRPr lang="en-GB" dirty="0"/>
          </a:p>
        </p:txBody>
      </p:sp>
    </p:spTree>
    <p:extLst>
      <p:ext uri="{BB962C8B-B14F-4D97-AF65-F5344CB8AC3E}">
        <p14:creationId xmlns:p14="http://schemas.microsoft.com/office/powerpoint/2010/main" val="1778105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solidFill>
                  <a:schemeClr val="tx1"/>
                </a:solidFill>
              </a:rPr>
              <a:t>2. Task </a:t>
            </a:r>
            <a:r>
              <a:rPr lang="en-US" dirty="0">
                <a:solidFill>
                  <a:schemeClr val="tx1"/>
                </a:solidFill>
              </a:rPr>
              <a:t>Action Grammar (TAG)</a:t>
            </a:r>
            <a:endParaRPr lang="en-GB" dirty="0">
              <a:solidFill>
                <a:schemeClr val="tx1"/>
              </a:solidFill>
            </a:endParaRPr>
          </a:p>
        </p:txBody>
      </p:sp>
      <p:sp>
        <p:nvSpPr>
          <p:cNvPr id="19459" name="Rectangle 3"/>
          <p:cNvSpPr>
            <a:spLocks noGrp="1" noChangeArrowheads="1"/>
          </p:cNvSpPr>
          <p:nvPr>
            <p:ph type="body" idx="1"/>
          </p:nvPr>
        </p:nvSpPr>
        <p:spPr/>
        <p:txBody>
          <a:bodyPr>
            <a:normAutofit/>
          </a:bodyPr>
          <a:lstStyle/>
          <a:p>
            <a:r>
              <a:rPr lang="en-GB" sz="2800" dirty="0"/>
              <a:t>Making consistency more </a:t>
            </a:r>
            <a:r>
              <a:rPr lang="en-GB" sz="2800" dirty="0" smtClean="0"/>
              <a:t>clear</a:t>
            </a:r>
            <a:endParaRPr lang="en-GB" sz="2800" dirty="0"/>
          </a:p>
          <a:p>
            <a:pPr lvl="3"/>
            <a:endParaRPr lang="en-GB" sz="2000" dirty="0"/>
          </a:p>
          <a:p>
            <a:pPr lvl="3"/>
            <a:endParaRPr lang="en-GB" sz="2000" dirty="0"/>
          </a:p>
          <a:p>
            <a:r>
              <a:rPr lang="en-GB" sz="2800" dirty="0" err="1"/>
              <a:t>Nonterminals</a:t>
            </a:r>
            <a:r>
              <a:rPr lang="en-GB" sz="2800" dirty="0"/>
              <a:t> are modified to include additional semantic features</a:t>
            </a:r>
          </a:p>
        </p:txBody>
      </p:sp>
    </p:spTree>
    <p:extLst>
      <p:ext uri="{BB962C8B-B14F-4D97-AF65-F5344CB8AC3E}">
        <p14:creationId xmlns:p14="http://schemas.microsoft.com/office/powerpoint/2010/main" val="29824879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solidFill>
                  <a:schemeClr val="tx1"/>
                </a:solidFill>
              </a:rPr>
              <a:t>Consistency in TAG</a:t>
            </a:r>
            <a:endParaRPr lang="en-GB" dirty="0">
              <a:solidFill>
                <a:schemeClr val="tx1"/>
              </a:solidFill>
            </a:endParaRPr>
          </a:p>
        </p:txBody>
      </p:sp>
      <p:sp>
        <p:nvSpPr>
          <p:cNvPr id="20483" name="Rectangle 3"/>
          <p:cNvSpPr>
            <a:spLocks noGrp="1" noChangeArrowheads="1"/>
          </p:cNvSpPr>
          <p:nvPr>
            <p:ph type="body" idx="1"/>
          </p:nvPr>
        </p:nvSpPr>
        <p:spPr/>
        <p:txBody>
          <a:bodyPr>
            <a:normAutofit fontScale="92500" lnSpcReduction="10000"/>
          </a:bodyPr>
          <a:lstStyle/>
          <a:p>
            <a:pPr>
              <a:lnSpc>
                <a:spcPct val="90000"/>
              </a:lnSpc>
              <a:tabLst>
                <a:tab pos="1136650" algn="l"/>
              </a:tabLst>
            </a:pPr>
            <a:r>
              <a:rPr lang="en-GB" sz="2000" b="1" dirty="0"/>
              <a:t>In BNF, three UNIX commands would be described as: </a:t>
            </a:r>
          </a:p>
          <a:p>
            <a:pPr lvl="4">
              <a:lnSpc>
                <a:spcPct val="90000"/>
              </a:lnSpc>
              <a:tabLst>
                <a:tab pos="1136650" algn="l"/>
              </a:tabLst>
            </a:pPr>
            <a:endParaRPr lang="en-GB" sz="800" dirty="0"/>
          </a:p>
          <a:p>
            <a:pPr lvl="1">
              <a:lnSpc>
                <a:spcPct val="90000"/>
              </a:lnSpc>
              <a:buFontTx/>
              <a:buNone/>
              <a:tabLst>
                <a:tab pos="1136650" algn="l"/>
              </a:tabLst>
            </a:pPr>
            <a:r>
              <a:rPr lang="en-GB" sz="1900" dirty="0"/>
              <a:t>copy 	::= </a:t>
            </a:r>
            <a:r>
              <a:rPr lang="en-GB" sz="1900" dirty="0" err="1"/>
              <a:t>cp</a:t>
            </a:r>
            <a:r>
              <a:rPr lang="en-GB" sz="1900" dirty="0"/>
              <a:t> + filename + filename | </a:t>
            </a:r>
            <a:r>
              <a:rPr lang="en-GB" sz="1900" dirty="0" err="1"/>
              <a:t>cp</a:t>
            </a:r>
            <a:r>
              <a:rPr lang="en-GB" sz="1900" dirty="0"/>
              <a:t> + filenames + directory</a:t>
            </a:r>
          </a:p>
          <a:p>
            <a:pPr lvl="1">
              <a:lnSpc>
                <a:spcPct val="90000"/>
              </a:lnSpc>
              <a:buFontTx/>
              <a:buNone/>
              <a:tabLst>
                <a:tab pos="1136650" algn="l"/>
              </a:tabLst>
            </a:pPr>
            <a:r>
              <a:rPr lang="en-GB" sz="1900" dirty="0"/>
              <a:t>move	::= mv + filename + filename | mv + filenames + directory</a:t>
            </a:r>
          </a:p>
          <a:p>
            <a:pPr lvl="1">
              <a:lnSpc>
                <a:spcPct val="90000"/>
              </a:lnSpc>
              <a:buFontTx/>
              <a:buNone/>
              <a:tabLst>
                <a:tab pos="1136650" algn="l"/>
              </a:tabLst>
            </a:pPr>
            <a:r>
              <a:rPr lang="en-GB" sz="1900" dirty="0"/>
              <a:t>link	::= </a:t>
            </a:r>
            <a:r>
              <a:rPr lang="en-GB" sz="1900" dirty="0" err="1"/>
              <a:t>ln</a:t>
            </a:r>
            <a:r>
              <a:rPr lang="en-GB" sz="1900" dirty="0"/>
              <a:t> + filename + filename | </a:t>
            </a:r>
            <a:r>
              <a:rPr lang="en-GB" sz="1900" dirty="0" err="1"/>
              <a:t>ln</a:t>
            </a:r>
            <a:r>
              <a:rPr lang="en-GB" sz="1900" dirty="0"/>
              <a:t> + filenames + directory </a:t>
            </a:r>
          </a:p>
          <a:p>
            <a:pPr lvl="4">
              <a:lnSpc>
                <a:spcPct val="90000"/>
              </a:lnSpc>
              <a:tabLst>
                <a:tab pos="1136650" algn="l"/>
              </a:tabLst>
            </a:pPr>
            <a:endParaRPr lang="en-GB" sz="1400" dirty="0"/>
          </a:p>
          <a:p>
            <a:pPr>
              <a:lnSpc>
                <a:spcPct val="90000"/>
              </a:lnSpc>
              <a:tabLst>
                <a:tab pos="2476500" algn="l"/>
                <a:tab pos="2667000" algn="l"/>
              </a:tabLst>
            </a:pPr>
            <a:r>
              <a:rPr lang="en-GB" sz="2400" b="1" dirty="0" smtClean="0"/>
              <a:t>TGA order </a:t>
            </a:r>
            <a:r>
              <a:rPr lang="en-GB" sz="2400" b="1" dirty="0"/>
              <a:t>made explicit using a parameter, or semantic feature for file operations</a:t>
            </a:r>
          </a:p>
          <a:p>
            <a:pPr lvl="4">
              <a:lnSpc>
                <a:spcPct val="90000"/>
              </a:lnSpc>
              <a:tabLst>
                <a:tab pos="2476500" algn="l"/>
                <a:tab pos="2667000" algn="l"/>
              </a:tabLst>
            </a:pPr>
            <a:endParaRPr lang="en-GB" sz="500" dirty="0"/>
          </a:p>
          <a:p>
            <a:pPr>
              <a:lnSpc>
                <a:spcPct val="90000"/>
              </a:lnSpc>
              <a:tabLst>
                <a:tab pos="2476500" algn="l"/>
                <a:tab pos="2667000" algn="l"/>
              </a:tabLst>
            </a:pPr>
            <a:r>
              <a:rPr lang="en-GB" sz="2400" dirty="0"/>
              <a:t>Feature Possible values</a:t>
            </a:r>
          </a:p>
          <a:p>
            <a:pPr marL="565150" lvl="1" indent="19050">
              <a:lnSpc>
                <a:spcPct val="90000"/>
              </a:lnSpc>
              <a:buFontTx/>
              <a:buChar char=" "/>
              <a:tabLst>
                <a:tab pos="2476500" algn="l"/>
                <a:tab pos="2667000" algn="l"/>
              </a:tabLst>
            </a:pPr>
            <a:r>
              <a:rPr lang="en-GB" dirty="0"/>
              <a:t>  </a:t>
            </a:r>
            <a:r>
              <a:rPr lang="en-GB" sz="1800" dirty="0"/>
              <a:t>Op = copy; move; link</a:t>
            </a:r>
          </a:p>
          <a:p>
            <a:pPr lvl="4">
              <a:lnSpc>
                <a:spcPct val="90000"/>
              </a:lnSpc>
              <a:tabLst>
                <a:tab pos="2476500" algn="l"/>
                <a:tab pos="2667000" algn="l"/>
              </a:tabLst>
            </a:pPr>
            <a:endParaRPr lang="en-GB" sz="500" dirty="0"/>
          </a:p>
          <a:p>
            <a:pPr>
              <a:lnSpc>
                <a:spcPct val="90000"/>
              </a:lnSpc>
              <a:tabLst>
                <a:tab pos="2476500" algn="l"/>
                <a:tab pos="2667000" algn="l"/>
              </a:tabLst>
            </a:pPr>
            <a:r>
              <a:rPr lang="en-GB" sz="2400" dirty="0"/>
              <a:t>Rules</a:t>
            </a:r>
          </a:p>
          <a:p>
            <a:pPr marL="565150" lvl="1" indent="19050">
              <a:lnSpc>
                <a:spcPct val="90000"/>
              </a:lnSpc>
              <a:buFontTx/>
              <a:buChar char=" "/>
              <a:tabLst>
                <a:tab pos="2476500" algn="l"/>
                <a:tab pos="2667000" algn="l"/>
              </a:tabLst>
            </a:pPr>
            <a:r>
              <a:rPr lang="en-GB" sz="1800" dirty="0"/>
              <a:t>file-op[Op] ::=		command[Op] + filename + filename</a:t>
            </a:r>
          </a:p>
          <a:p>
            <a:pPr marL="565150" lvl="1" indent="19050">
              <a:lnSpc>
                <a:spcPct val="90000"/>
              </a:lnSpc>
              <a:buFontTx/>
              <a:buChar char=" "/>
              <a:tabLst>
                <a:tab pos="2476500" algn="l"/>
                <a:tab pos="2667000" algn="l"/>
              </a:tabLst>
            </a:pPr>
            <a:r>
              <a:rPr lang="en-GB" sz="1800" dirty="0"/>
              <a:t>                	| command[Op] + filenames + directory</a:t>
            </a:r>
          </a:p>
          <a:p>
            <a:pPr marL="565150" lvl="1" indent="19050">
              <a:lnSpc>
                <a:spcPct val="90000"/>
              </a:lnSpc>
              <a:buFontTx/>
              <a:buChar char=" "/>
              <a:tabLst>
                <a:tab pos="2476500" algn="l"/>
                <a:tab pos="2667000" algn="l"/>
              </a:tabLst>
            </a:pPr>
            <a:r>
              <a:rPr lang="en-GB" sz="1800" dirty="0"/>
              <a:t>command[Op = copy] ::= </a:t>
            </a:r>
            <a:r>
              <a:rPr lang="en-GB" sz="1800" dirty="0" err="1"/>
              <a:t>cp</a:t>
            </a:r>
            <a:endParaRPr lang="en-GB" sz="1800" dirty="0"/>
          </a:p>
          <a:p>
            <a:pPr marL="565150" lvl="1" indent="19050">
              <a:lnSpc>
                <a:spcPct val="90000"/>
              </a:lnSpc>
              <a:buFontTx/>
              <a:buChar char=" "/>
              <a:tabLst>
                <a:tab pos="2476500" algn="l"/>
                <a:tab pos="2667000" algn="l"/>
              </a:tabLst>
            </a:pPr>
            <a:r>
              <a:rPr lang="en-GB" sz="1800" dirty="0"/>
              <a:t>command[Op = move] ::= mv</a:t>
            </a:r>
          </a:p>
          <a:p>
            <a:pPr marL="565150" lvl="1" indent="19050">
              <a:lnSpc>
                <a:spcPct val="90000"/>
              </a:lnSpc>
              <a:buFontTx/>
              <a:buChar char=" "/>
              <a:tabLst>
                <a:tab pos="2476500" algn="l"/>
                <a:tab pos="2667000" algn="l"/>
              </a:tabLst>
            </a:pPr>
            <a:r>
              <a:rPr lang="en-GB" sz="1800" dirty="0"/>
              <a:t>command[Op = link] ::= </a:t>
            </a:r>
            <a:r>
              <a:rPr lang="en-GB" sz="1800" dirty="0" err="1"/>
              <a:t>ln</a:t>
            </a:r>
            <a:endParaRPr lang="en-GB" sz="1800" dirty="0"/>
          </a:p>
          <a:p>
            <a:pPr>
              <a:lnSpc>
                <a:spcPct val="90000"/>
              </a:lnSpc>
              <a:tabLst>
                <a:tab pos="1136650" algn="l"/>
              </a:tabLst>
            </a:pPr>
            <a:endParaRPr lang="en-GB" sz="2000" dirty="0"/>
          </a:p>
          <a:p>
            <a:pPr lvl="4">
              <a:lnSpc>
                <a:spcPct val="90000"/>
              </a:lnSpc>
              <a:tabLst>
                <a:tab pos="1136650" algn="l"/>
              </a:tabLst>
            </a:pPr>
            <a:endParaRPr lang="en-GB" sz="1400" dirty="0"/>
          </a:p>
        </p:txBody>
      </p:sp>
    </p:spTree>
    <p:extLst>
      <p:ext uri="{BB962C8B-B14F-4D97-AF65-F5344CB8AC3E}">
        <p14:creationId xmlns:p14="http://schemas.microsoft.com/office/powerpoint/2010/main" val="24501446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model</a:t>
            </a:r>
            <a:endParaRPr lang="en-US" dirty="0"/>
          </a:p>
        </p:txBody>
      </p:sp>
      <p:sp>
        <p:nvSpPr>
          <p:cNvPr id="3" name="Content Placeholder 2"/>
          <p:cNvSpPr>
            <a:spLocks noGrp="1"/>
          </p:cNvSpPr>
          <p:nvPr>
            <p:ph idx="1"/>
          </p:nvPr>
        </p:nvSpPr>
        <p:spPr/>
        <p:txBody>
          <a:bodyPr/>
          <a:lstStyle/>
          <a:p>
            <a:pPr algn="just"/>
            <a:r>
              <a:rPr lang="en-US" dirty="0"/>
              <a:t>An advanced application of cognitive modeling is the creation of </a:t>
            </a:r>
            <a:r>
              <a:rPr lang="en-US" u="sng" dirty="0">
                <a:hlinkClick r:id="rId2"/>
              </a:rPr>
              <a:t>cognitive </a:t>
            </a:r>
            <a:r>
              <a:rPr lang="en-US" u="sng" dirty="0" smtClean="0">
                <a:hlinkClick r:id="rId2"/>
              </a:rPr>
              <a:t>machine</a:t>
            </a:r>
            <a:r>
              <a:rPr lang="en-US" dirty="0" smtClean="0"/>
              <a:t>s</a:t>
            </a:r>
            <a:r>
              <a:rPr lang="en-US" dirty="0"/>
              <a:t>, which are AI programs that can be said to think for themselves. </a:t>
            </a:r>
            <a:endParaRPr lang="en-US" dirty="0" smtClean="0"/>
          </a:p>
          <a:p>
            <a:pPr algn="just"/>
            <a:r>
              <a:rPr lang="en-US" dirty="0" smtClean="0"/>
              <a:t>One </a:t>
            </a:r>
            <a:r>
              <a:rPr lang="en-US" dirty="0"/>
              <a:t>of the goals </a:t>
            </a:r>
            <a:r>
              <a:rPr lang="en-US" dirty="0" smtClean="0"/>
              <a:t>is </a:t>
            </a:r>
            <a:r>
              <a:rPr lang="en-US" dirty="0"/>
              <a:t>to make human-computer interaction more like the interaction between two humans. </a:t>
            </a:r>
            <a:endParaRPr lang="en-US" dirty="0" smtClean="0"/>
          </a:p>
          <a:p>
            <a:pPr algn="just"/>
            <a:r>
              <a:rPr lang="en-US" dirty="0" smtClean="0"/>
              <a:t>We </a:t>
            </a:r>
            <a:r>
              <a:rPr lang="en-US" dirty="0"/>
              <a:t>had the massive computers that could compute the large amounts of data, but software that could realistically model how people think and make decisions was missing</a:t>
            </a:r>
            <a:r>
              <a:rPr lang="en-US" dirty="0" smtClean="0"/>
              <a:t>, </a:t>
            </a:r>
          </a:p>
          <a:p>
            <a:pPr algn="just"/>
            <a:r>
              <a:rPr lang="en-US" dirty="0" smtClean="0"/>
              <a:t>the </a:t>
            </a:r>
            <a:r>
              <a:rPr lang="en-US" dirty="0"/>
              <a:t>problem was that early models followed logical processes that humans don't always adhere to, and failed to take into account variables that affect human cognition, such as fatigue, emotion, stress, and distraction.</a:t>
            </a:r>
          </a:p>
        </p:txBody>
      </p:sp>
      <p:sp>
        <p:nvSpPr>
          <p:cNvPr id="4" name="Slide Number Placeholder 3"/>
          <p:cNvSpPr>
            <a:spLocks noGrp="1"/>
          </p:cNvSpPr>
          <p:nvPr>
            <p:ph type="sldNum" sz="quarter" idx="12"/>
          </p:nvPr>
        </p:nvSpPr>
        <p:spPr/>
        <p:txBody>
          <a:bodyPr/>
          <a:lstStyle/>
          <a:p>
            <a:fld id="{6E2D2B3B-882E-40F3-A32F-6DD516915044}" type="slidenum">
              <a:rPr lang="en-US" smtClean="0"/>
              <a:pPr/>
              <a:t>34</a:t>
            </a:fld>
            <a:endParaRPr lang="en-US"/>
          </a:p>
        </p:txBody>
      </p:sp>
    </p:spTree>
    <p:extLst>
      <p:ext uri="{BB962C8B-B14F-4D97-AF65-F5344CB8AC3E}">
        <p14:creationId xmlns:p14="http://schemas.microsoft.com/office/powerpoint/2010/main" val="2139256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Cognitive mode</a:t>
            </a:r>
            <a:endParaRPr lang="en-US" dirty="0"/>
          </a:p>
        </p:txBody>
      </p:sp>
      <p:sp>
        <p:nvSpPr>
          <p:cNvPr id="3" name="Content Placeholder 2"/>
          <p:cNvSpPr>
            <a:spLocks noGrp="1"/>
          </p:cNvSpPr>
          <p:nvPr>
            <p:ph idx="1"/>
          </p:nvPr>
        </p:nvSpPr>
        <p:spPr/>
        <p:txBody>
          <a:bodyPr>
            <a:normAutofit/>
          </a:bodyPr>
          <a:lstStyle/>
          <a:p>
            <a:pPr algn="just"/>
            <a:r>
              <a:rPr lang="en-US" sz="2400" dirty="0" smtClean="0"/>
              <a:t>Cognitive </a:t>
            </a:r>
            <a:r>
              <a:rPr lang="en-US" sz="2400" dirty="0"/>
              <a:t>science is concerned with understanding </a:t>
            </a:r>
            <a:r>
              <a:rPr lang="en-US" sz="2400" dirty="0" smtClean="0"/>
              <a:t>The </a:t>
            </a:r>
            <a:r>
              <a:rPr lang="en-US" sz="2400" dirty="0"/>
              <a:t>goal of a cognitive model is </a:t>
            </a:r>
            <a:r>
              <a:rPr lang="en-US" sz="2400" dirty="0" smtClean="0"/>
              <a:t>to scientifically </a:t>
            </a:r>
            <a:r>
              <a:rPr lang="en-US" sz="2400" dirty="0"/>
              <a:t>explain one or more of these basic cognitive processes, or explain how </a:t>
            </a:r>
            <a:r>
              <a:rPr lang="en-US" sz="2400" dirty="0" smtClean="0"/>
              <a:t>these processes </a:t>
            </a:r>
            <a:r>
              <a:rPr lang="en-US" sz="2400" dirty="0"/>
              <a:t>interact</a:t>
            </a:r>
            <a:r>
              <a:rPr lang="en-US" sz="2400" dirty="0" smtClean="0"/>
              <a:t>.</a:t>
            </a:r>
          </a:p>
          <a:p>
            <a:pPr algn="just"/>
            <a:endParaRPr lang="en-US" sz="2400" dirty="0" smtClean="0"/>
          </a:p>
          <a:p>
            <a:pPr algn="just"/>
            <a:r>
              <a:rPr lang="en-US" sz="2400" dirty="0"/>
              <a:t>Cognitive modeling is used in </a:t>
            </a:r>
            <a:endParaRPr lang="en-US" sz="2400" dirty="0" smtClean="0"/>
          </a:p>
          <a:p>
            <a:pPr lvl="1" algn="just">
              <a:lnSpc>
                <a:spcPct val="200000"/>
              </a:lnSpc>
            </a:pPr>
            <a:r>
              <a:rPr lang="en-US" dirty="0" smtClean="0"/>
              <a:t>computer </a:t>
            </a:r>
            <a:r>
              <a:rPr lang="en-US" dirty="0"/>
              <a:t>game </a:t>
            </a:r>
            <a:endParaRPr lang="en-US" dirty="0" smtClean="0"/>
          </a:p>
          <a:p>
            <a:pPr lvl="1" algn="just">
              <a:lnSpc>
                <a:spcPct val="200000"/>
              </a:lnSpc>
            </a:pPr>
            <a:r>
              <a:rPr lang="en-US" dirty="0">
                <a:hlinkClick r:id="rId2"/>
              </a:rPr>
              <a:t>U</a:t>
            </a:r>
            <a:r>
              <a:rPr lang="en-US" dirty="0" smtClean="0">
                <a:hlinkClick r:id="rId2"/>
              </a:rPr>
              <a:t>ser </a:t>
            </a:r>
            <a:r>
              <a:rPr lang="en-US" dirty="0">
                <a:hlinkClick r:id="rId2"/>
              </a:rPr>
              <a:t>interface</a:t>
            </a:r>
            <a:r>
              <a:rPr lang="en-US" dirty="0"/>
              <a:t> design.</a:t>
            </a:r>
          </a:p>
          <a:p>
            <a:pPr algn="just"/>
            <a:endParaRPr lang="en-US" sz="2400"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4</a:t>
            </a:fld>
            <a:endParaRPr lang="en-US"/>
          </a:p>
        </p:txBody>
      </p:sp>
    </p:spTree>
    <p:extLst>
      <p:ext uri="{BB962C8B-B14F-4D97-AF65-F5344CB8AC3E}">
        <p14:creationId xmlns:p14="http://schemas.microsoft.com/office/powerpoint/2010/main" val="937767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solidFill>
                  <a:schemeClr val="tx1"/>
                </a:solidFill>
              </a:rPr>
              <a:t>Cognitive models</a:t>
            </a:r>
            <a:endParaRPr lang="en-GB" dirty="0">
              <a:solidFill>
                <a:schemeClr val="tx1"/>
              </a:solidFill>
            </a:endParaRPr>
          </a:p>
        </p:txBody>
      </p:sp>
      <p:sp>
        <p:nvSpPr>
          <p:cNvPr id="3075" name="Rectangle 3"/>
          <p:cNvSpPr>
            <a:spLocks noGrp="1" noChangeArrowheads="1"/>
          </p:cNvSpPr>
          <p:nvPr>
            <p:ph type="body" idx="1"/>
          </p:nvPr>
        </p:nvSpPr>
        <p:spPr/>
        <p:txBody>
          <a:bodyPr>
            <a:normAutofit/>
          </a:bodyPr>
          <a:lstStyle/>
          <a:p>
            <a:r>
              <a:rPr lang="en-US" altLang="en-US" sz="2800" dirty="0"/>
              <a:t>Cognitive models for HCI are mainly classified </a:t>
            </a:r>
            <a:r>
              <a:rPr lang="en-US" altLang="en-US" sz="2800" dirty="0" smtClean="0"/>
              <a:t>into:</a:t>
            </a:r>
          </a:p>
          <a:p>
            <a:pPr lvl="1"/>
            <a:r>
              <a:rPr lang="en-US" sz="3200" b="1" dirty="0" smtClean="0">
                <a:solidFill>
                  <a:srgbClr val="FF0000"/>
                </a:solidFill>
              </a:rPr>
              <a:t>Goal </a:t>
            </a:r>
            <a:r>
              <a:rPr lang="en-US" sz="3200" b="1" dirty="0">
                <a:solidFill>
                  <a:srgbClr val="FF0000"/>
                </a:solidFill>
              </a:rPr>
              <a:t>and task </a:t>
            </a:r>
            <a:r>
              <a:rPr lang="en-US" sz="3200" b="1" dirty="0" smtClean="0">
                <a:solidFill>
                  <a:srgbClr val="FF0000"/>
                </a:solidFill>
              </a:rPr>
              <a:t>hierarchies</a:t>
            </a:r>
          </a:p>
          <a:p>
            <a:pPr lvl="2"/>
            <a:r>
              <a:rPr lang="en-US" sz="3000" b="1" dirty="0" smtClean="0"/>
              <a:t>GOMS model</a:t>
            </a:r>
          </a:p>
          <a:p>
            <a:pPr lvl="2"/>
            <a:r>
              <a:rPr lang="en-US" sz="3000" b="1" dirty="0" smtClean="0"/>
              <a:t>CCT </a:t>
            </a:r>
            <a:r>
              <a:rPr lang="en-US" sz="3000" b="1" dirty="0" smtClean="0"/>
              <a:t>model</a:t>
            </a:r>
            <a:endParaRPr lang="en-US" sz="3200" b="1" dirty="0"/>
          </a:p>
          <a:p>
            <a:pPr lvl="1"/>
            <a:r>
              <a:rPr lang="en-US" sz="3200" dirty="0" smtClean="0"/>
              <a:t>Language representation </a:t>
            </a:r>
          </a:p>
          <a:p>
            <a:pPr lvl="2"/>
            <a:r>
              <a:rPr lang="en-US" sz="3000" dirty="0" smtClean="0"/>
              <a:t>BNF</a:t>
            </a:r>
          </a:p>
          <a:p>
            <a:pPr lvl="2"/>
            <a:r>
              <a:rPr lang="en-US" sz="3000" dirty="0" smtClean="0"/>
              <a:t>TAG</a:t>
            </a:r>
            <a:endParaRPr lang="en-GB" sz="3000" dirty="0" smtClean="0"/>
          </a:p>
          <a:p>
            <a:pPr lvl="1"/>
            <a:endParaRPr lang="en-US" dirty="0"/>
          </a:p>
          <a:p>
            <a:endParaRPr lang="en-GB" dirty="0"/>
          </a:p>
        </p:txBody>
      </p:sp>
    </p:spTree>
    <p:extLst>
      <p:ext uri="{BB962C8B-B14F-4D97-AF65-F5344CB8AC3E}">
        <p14:creationId xmlns:p14="http://schemas.microsoft.com/office/powerpoint/2010/main" val="1125650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691329"/>
            <a:ext cx="7620000" cy="1303439"/>
          </a:xfrm>
        </p:spPr>
        <p:txBody>
          <a:bodyPr/>
          <a:lstStyle/>
          <a:p>
            <a:r>
              <a:rPr lang="en-US" dirty="0" smtClean="0">
                <a:solidFill>
                  <a:schemeClr val="tx1"/>
                </a:solidFill>
              </a:rPr>
              <a:t>Goal and task </a:t>
            </a:r>
            <a:r>
              <a:rPr lang="en-US" dirty="0" smtClean="0">
                <a:solidFill>
                  <a:schemeClr val="tx1"/>
                </a:solidFill>
              </a:rPr>
              <a:t>hierarchies</a:t>
            </a:r>
            <a:br>
              <a:rPr lang="en-US" dirty="0" smtClean="0">
                <a:solidFill>
                  <a:schemeClr val="tx1"/>
                </a:solidFill>
              </a:rPr>
            </a:br>
            <a:r>
              <a:rPr lang="en-US" dirty="0" smtClean="0">
                <a:solidFill>
                  <a:schemeClr val="tx1"/>
                </a:solidFill>
              </a:rPr>
              <a:t/>
            </a:r>
            <a:br>
              <a:rPr lang="en-US" dirty="0" smtClean="0">
                <a:solidFill>
                  <a:schemeClr val="tx1"/>
                </a:solidFill>
              </a:rPr>
            </a:br>
            <a:r>
              <a:rPr lang="en-US" sz="4000" dirty="0" smtClean="0">
                <a:solidFill>
                  <a:schemeClr val="tx1"/>
                </a:solidFill>
              </a:rPr>
              <a:t>goals </a:t>
            </a:r>
            <a:r>
              <a:rPr lang="en-US" sz="4000" dirty="0" smtClean="0">
                <a:solidFill>
                  <a:schemeClr val="tx1"/>
                </a:solidFill>
              </a:rPr>
              <a:t>vs. tasks</a:t>
            </a:r>
            <a:endParaRPr lang="en-GB" dirty="0">
              <a:solidFill>
                <a:schemeClr val="tx1"/>
              </a:solidFill>
            </a:endParaRPr>
          </a:p>
        </p:txBody>
      </p:sp>
      <p:sp>
        <p:nvSpPr>
          <p:cNvPr id="28675" name="Rectangle 3"/>
          <p:cNvSpPr>
            <a:spLocks noGrp="1" noChangeArrowheads="1"/>
          </p:cNvSpPr>
          <p:nvPr>
            <p:ph type="body" idx="1"/>
          </p:nvPr>
        </p:nvSpPr>
        <p:spPr>
          <a:xfrm>
            <a:off x="457200" y="2674961"/>
            <a:ext cx="7620000" cy="3725838"/>
          </a:xfrm>
        </p:spPr>
        <p:txBody>
          <a:bodyPr>
            <a:normAutofit/>
          </a:bodyPr>
          <a:lstStyle/>
          <a:p>
            <a:pPr>
              <a:lnSpc>
                <a:spcPct val="150000"/>
              </a:lnSpc>
              <a:tabLst>
                <a:tab pos="1816100" algn="l"/>
              </a:tabLst>
            </a:pPr>
            <a:r>
              <a:rPr lang="en-GB" sz="2800" dirty="0"/>
              <a:t>goals – intentions</a:t>
            </a:r>
          </a:p>
          <a:p>
            <a:pPr lvl="2">
              <a:lnSpc>
                <a:spcPct val="150000"/>
              </a:lnSpc>
              <a:buFontTx/>
              <a:buNone/>
              <a:tabLst>
                <a:tab pos="1816100" algn="l"/>
              </a:tabLst>
            </a:pPr>
            <a:r>
              <a:rPr lang="en-GB" sz="2400" dirty="0"/>
              <a:t>what you would like to be true</a:t>
            </a:r>
          </a:p>
          <a:p>
            <a:pPr>
              <a:lnSpc>
                <a:spcPct val="150000"/>
              </a:lnSpc>
              <a:tabLst>
                <a:tab pos="1816100" algn="l"/>
              </a:tabLst>
            </a:pPr>
            <a:r>
              <a:rPr lang="en-GB" sz="2800" dirty="0"/>
              <a:t>tasks – actions</a:t>
            </a:r>
          </a:p>
          <a:p>
            <a:pPr lvl="2">
              <a:lnSpc>
                <a:spcPct val="150000"/>
              </a:lnSpc>
              <a:buFontTx/>
              <a:buNone/>
              <a:tabLst>
                <a:tab pos="1816100" algn="l"/>
              </a:tabLst>
            </a:pPr>
            <a:r>
              <a:rPr lang="en-GB" sz="2400" dirty="0"/>
              <a:t>how to achieve it</a:t>
            </a:r>
          </a:p>
          <a:p>
            <a:pPr lvl="4">
              <a:lnSpc>
                <a:spcPct val="150000"/>
              </a:lnSpc>
              <a:tabLst>
                <a:tab pos="1816100" algn="l"/>
              </a:tabLst>
            </a:pPr>
            <a:endParaRPr lang="en-GB" sz="1800" dirty="0"/>
          </a:p>
        </p:txBody>
      </p:sp>
    </p:spTree>
    <p:extLst>
      <p:ext uri="{BB962C8B-B14F-4D97-AF65-F5344CB8AC3E}">
        <p14:creationId xmlns:p14="http://schemas.microsoft.com/office/powerpoint/2010/main" val="1213678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Goal and task </a:t>
            </a:r>
            <a:r>
              <a:rPr lang="en-US" dirty="0" smtClean="0">
                <a:solidFill>
                  <a:schemeClr val="tx1"/>
                </a:solidFill>
              </a:rPr>
              <a:t>hierarchies</a:t>
            </a:r>
            <a:endParaRPr lang="en-US" dirty="0"/>
          </a:p>
        </p:txBody>
      </p:sp>
      <p:sp>
        <p:nvSpPr>
          <p:cNvPr id="3" name="Content Placeholder 2"/>
          <p:cNvSpPr>
            <a:spLocks noGrp="1"/>
          </p:cNvSpPr>
          <p:nvPr>
            <p:ph idx="1"/>
          </p:nvPr>
        </p:nvSpPr>
        <p:spPr/>
        <p:txBody>
          <a:bodyPr>
            <a:normAutofit/>
          </a:bodyPr>
          <a:lstStyle/>
          <a:p>
            <a:pPr algn="just"/>
            <a:r>
              <a:rPr lang="en-US" sz="2800" dirty="0" smtClean="0"/>
              <a:t>The </a:t>
            </a:r>
            <a:r>
              <a:rPr lang="en-US" sz="2800" dirty="0"/>
              <a:t>model allows a designer to </a:t>
            </a:r>
            <a:r>
              <a:rPr lang="en-US" sz="2800" dirty="0" smtClean="0"/>
              <a:t>getting </a:t>
            </a:r>
            <a:r>
              <a:rPr lang="en-US" sz="2800" dirty="0"/>
              <a:t>direct user feedback on a design. </a:t>
            </a:r>
            <a:endParaRPr lang="en-US" sz="2800" dirty="0" smtClean="0"/>
          </a:p>
          <a:p>
            <a:pPr algn="just"/>
            <a:endParaRPr lang="en-US" sz="2800" dirty="0" smtClean="0"/>
          </a:p>
          <a:p>
            <a:pPr algn="just"/>
            <a:r>
              <a:rPr lang="en-US" sz="2800" dirty="0" smtClean="0"/>
              <a:t>The </a:t>
            </a:r>
            <a:r>
              <a:rPr lang="en-US" sz="2800" dirty="0"/>
              <a:t>models should be informed by previous analysis of users, to have some confidence in the model's ability to represent the way a user might think or interact</a:t>
            </a:r>
            <a:r>
              <a:rPr lang="en-US" sz="2800" dirty="0" smtClean="0"/>
              <a:t>.</a:t>
            </a:r>
          </a:p>
          <a:p>
            <a:pPr algn="just"/>
            <a:endParaRPr lang="en-US" sz="2800"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7</a:t>
            </a:fld>
            <a:endParaRPr lang="en-US"/>
          </a:p>
        </p:txBody>
      </p:sp>
    </p:spTree>
    <p:extLst>
      <p:ext uri="{BB962C8B-B14F-4D97-AF65-F5344CB8AC3E}">
        <p14:creationId xmlns:p14="http://schemas.microsoft.com/office/powerpoint/2010/main" val="2221138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solidFill>
                  <a:schemeClr val="tx1"/>
                </a:solidFill>
              </a:rPr>
              <a:t>Cognitive models</a:t>
            </a:r>
            <a:endParaRPr lang="en-GB" dirty="0">
              <a:solidFill>
                <a:schemeClr val="tx1"/>
              </a:solidFill>
            </a:endParaRPr>
          </a:p>
        </p:txBody>
      </p:sp>
      <p:sp>
        <p:nvSpPr>
          <p:cNvPr id="3075" name="Rectangle 3"/>
          <p:cNvSpPr>
            <a:spLocks noGrp="1" noChangeArrowheads="1"/>
          </p:cNvSpPr>
          <p:nvPr>
            <p:ph type="body" idx="1"/>
          </p:nvPr>
        </p:nvSpPr>
        <p:spPr/>
        <p:txBody>
          <a:bodyPr>
            <a:normAutofit/>
          </a:bodyPr>
          <a:lstStyle/>
          <a:p>
            <a:r>
              <a:rPr lang="en-US" altLang="en-US" sz="2800" dirty="0"/>
              <a:t>Cognitive models for HCI are mainly classified </a:t>
            </a:r>
            <a:r>
              <a:rPr lang="en-US" altLang="en-US" sz="2800" dirty="0" smtClean="0"/>
              <a:t>into:</a:t>
            </a:r>
          </a:p>
          <a:p>
            <a:pPr lvl="1"/>
            <a:r>
              <a:rPr lang="en-US" sz="3200" dirty="0" smtClean="0"/>
              <a:t>Goal </a:t>
            </a:r>
            <a:r>
              <a:rPr lang="en-US" sz="3200" dirty="0"/>
              <a:t>and task </a:t>
            </a:r>
            <a:r>
              <a:rPr lang="en-US" sz="3200" dirty="0" smtClean="0"/>
              <a:t>hierarchies</a:t>
            </a:r>
          </a:p>
          <a:p>
            <a:pPr lvl="2"/>
            <a:r>
              <a:rPr lang="en-US" sz="3000" b="1" dirty="0" smtClean="0">
                <a:solidFill>
                  <a:srgbClr val="FF0000"/>
                </a:solidFill>
              </a:rPr>
              <a:t>GOMS model</a:t>
            </a:r>
          </a:p>
          <a:p>
            <a:pPr lvl="2"/>
            <a:r>
              <a:rPr lang="en-US" sz="3000" dirty="0" smtClean="0"/>
              <a:t>CCT model</a:t>
            </a:r>
            <a:endParaRPr lang="en-US" sz="3200" dirty="0"/>
          </a:p>
          <a:p>
            <a:pPr lvl="1"/>
            <a:r>
              <a:rPr lang="en-US" sz="3200" dirty="0" smtClean="0"/>
              <a:t>Language representation </a:t>
            </a:r>
          </a:p>
          <a:p>
            <a:pPr lvl="2"/>
            <a:r>
              <a:rPr lang="en-US" sz="3000" dirty="0" smtClean="0"/>
              <a:t>BNF</a:t>
            </a:r>
          </a:p>
          <a:p>
            <a:pPr lvl="2"/>
            <a:r>
              <a:rPr lang="en-US" sz="3000" dirty="0" smtClean="0"/>
              <a:t>TAG</a:t>
            </a:r>
            <a:endParaRPr lang="en-GB" sz="3000" dirty="0" smtClean="0"/>
          </a:p>
          <a:p>
            <a:pPr lvl="1"/>
            <a:endParaRPr lang="en-US" dirty="0"/>
          </a:p>
          <a:p>
            <a:endParaRPr lang="en-GB" dirty="0"/>
          </a:p>
        </p:txBody>
      </p:sp>
    </p:spTree>
    <p:extLst>
      <p:ext uri="{BB962C8B-B14F-4D97-AF65-F5344CB8AC3E}">
        <p14:creationId xmlns:p14="http://schemas.microsoft.com/office/powerpoint/2010/main" val="1454163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GOMS model</a:t>
            </a:r>
            <a:endParaRPr lang="en-US" dirty="0"/>
          </a:p>
        </p:txBody>
      </p:sp>
      <p:sp>
        <p:nvSpPr>
          <p:cNvPr id="3" name="Content Placeholder 2"/>
          <p:cNvSpPr>
            <a:spLocks noGrp="1"/>
          </p:cNvSpPr>
          <p:nvPr>
            <p:ph idx="1"/>
          </p:nvPr>
        </p:nvSpPr>
        <p:spPr/>
        <p:txBody>
          <a:bodyPr>
            <a:normAutofit/>
          </a:bodyPr>
          <a:lstStyle/>
          <a:p>
            <a:pPr algn="just">
              <a:lnSpc>
                <a:spcPct val="200000"/>
              </a:lnSpc>
            </a:pPr>
            <a:r>
              <a:rPr lang="en-US" sz="2400" dirty="0" smtClean="0"/>
              <a:t>It is a predictive model </a:t>
            </a:r>
            <a:r>
              <a:rPr lang="en-US" sz="2400" dirty="0"/>
              <a:t>of human performance </a:t>
            </a:r>
            <a:endParaRPr lang="en-US" sz="2400" dirty="0" smtClean="0"/>
          </a:p>
          <a:p>
            <a:pPr algn="just">
              <a:lnSpc>
                <a:spcPct val="200000"/>
              </a:lnSpc>
            </a:pPr>
            <a:r>
              <a:rPr lang="en-US" sz="2400" dirty="0" smtClean="0"/>
              <a:t>that </a:t>
            </a:r>
            <a:r>
              <a:rPr lang="en-US" sz="2400" dirty="0"/>
              <a:t>can be used to improve the </a:t>
            </a:r>
            <a:r>
              <a:rPr lang="en-US" sz="2400" dirty="0">
                <a:hlinkClick r:id="rId2"/>
              </a:rPr>
              <a:t>efficiency</a:t>
            </a:r>
            <a:r>
              <a:rPr lang="en-US" sz="2400" dirty="0"/>
              <a:t> of human-machine interaction </a:t>
            </a:r>
            <a:endParaRPr lang="en-US" sz="2400" dirty="0" smtClean="0"/>
          </a:p>
          <a:p>
            <a:pPr algn="just">
              <a:lnSpc>
                <a:spcPct val="200000"/>
              </a:lnSpc>
            </a:pPr>
            <a:r>
              <a:rPr lang="en-US" sz="2400" dirty="0" smtClean="0"/>
              <a:t>by </a:t>
            </a:r>
            <a:r>
              <a:rPr lang="en-US" sz="2400" dirty="0"/>
              <a:t>identifying and eliminating unnecessary user actions. </a:t>
            </a:r>
            <a:endParaRPr lang="en-US" sz="2400" dirty="0" smtClean="0"/>
          </a:p>
          <a:p>
            <a:pPr algn="just">
              <a:lnSpc>
                <a:spcPct val="200000"/>
              </a:lnSpc>
            </a:pPr>
            <a:endParaRPr lang="en-US" sz="2400"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9</a:t>
            </a:fld>
            <a:endParaRPr lang="en-US"/>
          </a:p>
        </p:txBody>
      </p:sp>
    </p:spTree>
    <p:extLst>
      <p:ext uri="{BB962C8B-B14F-4D97-AF65-F5344CB8AC3E}">
        <p14:creationId xmlns:p14="http://schemas.microsoft.com/office/powerpoint/2010/main" val="40594257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461</TotalTime>
  <Words>929</Words>
  <Application>Microsoft Office PowerPoint</Application>
  <PresentationFormat>On-screen Show (4:3)</PresentationFormat>
  <Paragraphs>240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Adjacency</vt:lpstr>
      <vt:lpstr>Cognitive mode </vt:lpstr>
      <vt:lpstr>Cognitive modeling</vt:lpstr>
      <vt:lpstr>PowerPoint Presentation</vt:lpstr>
      <vt:lpstr>Cognitive mode</vt:lpstr>
      <vt:lpstr>Cognitive models</vt:lpstr>
      <vt:lpstr>Goal and task hierarchies  goals vs. tasks</vt:lpstr>
      <vt:lpstr>Goal and task hierarchies</vt:lpstr>
      <vt:lpstr>Cognitive models</vt:lpstr>
      <vt:lpstr>GOMS model</vt:lpstr>
      <vt:lpstr>GOMS model GOMS stands for (Goals, Operators, Methods, and Selection). </vt:lpstr>
      <vt:lpstr>PowerPoint Presentation</vt:lpstr>
      <vt:lpstr>Cognitive models</vt:lpstr>
      <vt:lpstr>1- CMN-GOMS This model can predict operator sequence as well as execution time.   Example: CMN-GOMS has been used to model word processors </vt:lpstr>
      <vt:lpstr>Cognitive models</vt:lpstr>
      <vt:lpstr>NGOMSL</vt:lpstr>
      <vt:lpstr>PowerPoint Presentation</vt:lpstr>
      <vt:lpstr>Cognitive models</vt:lpstr>
      <vt:lpstr>CPM-GOMS</vt:lpstr>
      <vt:lpstr>PowerPoint Presentation</vt:lpstr>
      <vt:lpstr>Disadvantages GOMS model</vt:lpstr>
      <vt:lpstr>Cognitive models</vt:lpstr>
      <vt:lpstr>2. Cognitive Complexity Theory (CCT)</vt:lpstr>
      <vt:lpstr>Notes on CCT</vt:lpstr>
      <vt:lpstr>Cognitive models</vt:lpstr>
      <vt:lpstr>language notations</vt:lpstr>
      <vt:lpstr>Cognitive models</vt:lpstr>
      <vt:lpstr>Backus-Naur Form (BNF)</vt:lpstr>
      <vt:lpstr>Example of BNF</vt:lpstr>
      <vt:lpstr>PowerPoint Presentation</vt:lpstr>
      <vt:lpstr>Measurements with BNF</vt:lpstr>
      <vt:lpstr>Cognitive models</vt:lpstr>
      <vt:lpstr>2. Task Action Grammar (TAG)</vt:lpstr>
      <vt:lpstr>Consistency in TAG</vt:lpstr>
      <vt:lpstr>Cognitive model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Ashraf Hamdy</dc:creator>
  <cp:lastModifiedBy>Ashraf Hamdy</cp:lastModifiedBy>
  <cp:revision>57</cp:revision>
  <dcterms:created xsi:type="dcterms:W3CDTF">2017-11-16T10:15:17Z</dcterms:created>
  <dcterms:modified xsi:type="dcterms:W3CDTF">2017-11-26T08:26:32Z</dcterms:modified>
</cp:coreProperties>
</file>