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0545DA-03DF-4E0B-8C16-D142D3C16B40}">
  <a:tblStyle styleId="{110545DA-03DF-4E0B-8C16-D142D3C16B4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552704" y="454278"/>
            <a:ext cx="296354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816965" y="1372615"/>
            <a:ext cx="729234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552704" y="454278"/>
            <a:ext cx="296354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52704" y="454278"/>
            <a:ext cx="296354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04621"/>
            <a:ext cx="12191999" cy="64497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552704" y="454278"/>
            <a:ext cx="296354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16965" y="1372615"/>
            <a:ext cx="729234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Relationship Id="rId5" Type="http://schemas.openxmlformats.org/officeDocument/2006/relationships/hyperlink" Target="https://classroom.google.com/c/NjMxMTA3MjQ3MjI4?cjc=uhr2cfe" TargetMode="External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0" y="0"/>
            <a:ext cx="12191999" cy="6857997"/>
            <a:chOff x="0" y="0"/>
            <a:chExt cx="12191999" cy="6857997"/>
          </a:xfrm>
        </p:grpSpPr>
        <p:pic>
          <p:nvPicPr>
            <p:cNvPr id="45" name="Google Shape;4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1999" cy="68579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7"/>
            <p:cNvSpPr/>
            <p:nvPr/>
          </p:nvSpPr>
          <p:spPr>
            <a:xfrm>
              <a:off x="1274825" y="1041653"/>
              <a:ext cx="5501640" cy="875030"/>
            </a:xfrm>
            <a:custGeom>
              <a:rect b="b" l="l" r="r" t="t"/>
              <a:pathLst>
                <a:path extrusionOk="0" h="875030" w="5501640">
                  <a:moveTo>
                    <a:pt x="5501639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5501639" y="874776"/>
                  </a:lnTo>
                  <a:lnTo>
                    <a:pt x="5501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1274825" y="1041653"/>
              <a:ext cx="5501640" cy="875030"/>
            </a:xfrm>
            <a:custGeom>
              <a:rect b="b" l="l" r="r" t="t"/>
              <a:pathLst>
                <a:path extrusionOk="0" h="875030" w="5501640">
                  <a:moveTo>
                    <a:pt x="0" y="874776"/>
                  </a:moveTo>
                  <a:lnTo>
                    <a:pt x="5501639" y="874776"/>
                  </a:lnTo>
                  <a:lnTo>
                    <a:pt x="5501639" y="0"/>
                  </a:lnTo>
                  <a:lnTo>
                    <a:pt x="0" y="0"/>
                  </a:lnTo>
                  <a:lnTo>
                    <a:pt x="0" y="874776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8" name="Google Shape;4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74063" y="1040891"/>
              <a:ext cx="4997196" cy="7543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7"/>
          <p:cNvSpPr txBox="1"/>
          <p:nvPr/>
        </p:nvSpPr>
        <p:spPr>
          <a:xfrm>
            <a:off x="1354963" y="3363848"/>
            <a:ext cx="3471545" cy="10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34A852"/>
                </a:solidFill>
                <a:latin typeface="Courier New"/>
                <a:ea typeface="Courier New"/>
                <a:cs typeface="Courier New"/>
                <a:sym typeface="Courier New"/>
              </a:rPr>
              <a:t>Arrays Assignment</a:t>
            </a:r>
            <a:endParaRPr sz="14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34A852"/>
                </a:solidFill>
                <a:latin typeface="Courier New"/>
                <a:ea typeface="Courier New"/>
                <a:cs typeface="Courier New"/>
                <a:sym typeface="Courier New"/>
              </a:rPr>
              <a:t>Grade :	100 Point</a:t>
            </a:r>
            <a:endParaRPr sz="14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34A852"/>
                </a:solidFill>
                <a:latin typeface="Courier New"/>
                <a:ea typeface="Courier New"/>
                <a:cs typeface="Courier New"/>
                <a:sym typeface="Courier New"/>
              </a:rPr>
              <a:t>Deadline : 25/10/2023 – 11:59PM</a:t>
            </a:r>
            <a:endParaRPr sz="14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1324483" y="2311146"/>
            <a:ext cx="801370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ASSIGNMENT ( 4 )	[ </a:t>
            </a:r>
            <a:r>
              <a:rPr lang="en-US" sz="4800">
                <a:solidFill>
                  <a:srgbClr val="FF0000"/>
                </a:solidFill>
              </a:rPr>
              <a:t>Beginners </a:t>
            </a:r>
            <a:r>
              <a:rPr lang="en-US" sz="4800"/>
              <a:t>]</a:t>
            </a:r>
            <a:endParaRPr sz="4800"/>
          </a:p>
        </p:txBody>
      </p:sp>
      <p:pic>
        <p:nvPicPr>
          <p:cNvPr id="51" name="Google Shape;51;p7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0827" y="4663440"/>
            <a:ext cx="2391156" cy="515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552704" y="454278"/>
            <a:ext cx="296354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3849"/>
                </a:solidFill>
              </a:rPr>
              <a:t>Question </a:t>
            </a:r>
            <a:r>
              <a:rPr lang="en-US">
                <a:solidFill>
                  <a:srgbClr val="EA4335"/>
                </a:solidFill>
              </a:rPr>
              <a:t>One </a:t>
            </a:r>
            <a:r>
              <a:rPr b="0" lang="en-US" sz="1800">
                <a:latin typeface="Calibri"/>
                <a:ea typeface="Calibri"/>
                <a:cs typeface="Calibri"/>
                <a:sym typeface="Calibri"/>
              </a:rPr>
              <a:t>[15 point]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816965" y="1372615"/>
            <a:ext cx="5907405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Read an Integer N, then read N integers. { N : Length of array }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Print the summation of numbers in array.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5816" y="111252"/>
            <a:ext cx="2660904" cy="4023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" name="Google Shape;59;p8"/>
          <p:cNvGraphicFramePr/>
          <p:nvPr/>
        </p:nvGraphicFramePr>
        <p:xfrm>
          <a:off x="811796" y="3454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{110545DA-03DF-4E0B-8C16-D142D3C16B40}</a:tableStyleId>
              </a:tblPr>
              <a:tblGrid>
                <a:gridCol w="2502525"/>
              </a:tblGrid>
              <a:tr h="4565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7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7 2 1 3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4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Google Shape;60;p8"/>
          <p:cNvGraphicFramePr/>
          <p:nvPr/>
        </p:nvGraphicFramePr>
        <p:xfrm>
          <a:off x="4838319" y="3454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{110545DA-03DF-4E0B-8C16-D142D3C16B40}</a:tableStyleId>
              </a:tblPr>
              <a:tblGrid>
                <a:gridCol w="2502525"/>
              </a:tblGrid>
              <a:tr h="456575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725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 2 -3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4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Google Shape;61;p8"/>
          <p:cNvGraphicFramePr/>
          <p:nvPr/>
        </p:nvGraphicFramePr>
        <p:xfrm>
          <a:off x="8864981" y="3454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{110545DA-03DF-4E0B-8C16-D142D3C16B40}</a:tableStyleId>
              </a:tblPr>
              <a:tblGrid>
                <a:gridCol w="2502525"/>
              </a:tblGrid>
              <a:tr h="456575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725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 5 2 -1 0 9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4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552704" y="454278"/>
            <a:ext cx="296354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3849"/>
                </a:solidFill>
              </a:rPr>
              <a:t>Question </a:t>
            </a:r>
            <a:r>
              <a:rPr lang="en-US">
                <a:solidFill>
                  <a:srgbClr val="EA4335"/>
                </a:solidFill>
              </a:rPr>
              <a:t>Two </a:t>
            </a:r>
            <a:r>
              <a:rPr b="0" lang="en-US" sz="1800">
                <a:latin typeface="Calibri"/>
                <a:ea typeface="Calibri"/>
                <a:cs typeface="Calibri"/>
                <a:sym typeface="Calibri"/>
              </a:rPr>
              <a:t>[15 point]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816965" y="1372615"/>
            <a:ext cx="729234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an Integer N, then read N integers.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None/>
            </a:pPr>
            <a:r>
              <a:rPr lang="en-US"/>
              <a:t>Print YES if the array is increasing , Otherwise Print NO.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None/>
            </a:pPr>
            <a:r>
              <a:rPr lang="en-US"/>
              <a:t>An array is increasing if every element is &gt;= the previous number.</a:t>
            </a:r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5816" y="111252"/>
            <a:ext cx="2660904" cy="4023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" name="Google Shape;69;p9"/>
          <p:cNvGraphicFramePr/>
          <p:nvPr/>
        </p:nvGraphicFramePr>
        <p:xfrm>
          <a:off x="811796" y="3454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{110545DA-03DF-4E0B-8C16-D142D3C16B40}</a:tableStyleId>
              </a:tblPr>
              <a:tblGrid>
                <a:gridCol w="2502525"/>
              </a:tblGrid>
              <a:tr h="4565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7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1 2 2 5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4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" name="Google Shape;70;p9"/>
          <p:cNvGraphicFramePr/>
          <p:nvPr/>
        </p:nvGraphicFramePr>
        <p:xfrm>
          <a:off x="4838319" y="3454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{110545DA-03DF-4E0B-8C16-D142D3C16B40}</a:tableStyleId>
              </a:tblPr>
              <a:tblGrid>
                <a:gridCol w="2502525"/>
              </a:tblGrid>
              <a:tr h="456575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725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1 0 7 8 9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4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Google Shape;71;p9"/>
          <p:cNvGraphicFramePr/>
          <p:nvPr/>
        </p:nvGraphicFramePr>
        <p:xfrm>
          <a:off x="8864981" y="3454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{110545DA-03DF-4E0B-8C16-D142D3C16B40}</a:tableStyleId>
              </a:tblPr>
              <a:tblGrid>
                <a:gridCol w="2502525"/>
              </a:tblGrid>
              <a:tr h="456575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725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-10 10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4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552704" y="454278"/>
            <a:ext cx="296354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3849"/>
                </a:solidFill>
              </a:rPr>
              <a:t>Question </a:t>
            </a:r>
            <a:r>
              <a:rPr lang="en-US">
                <a:solidFill>
                  <a:srgbClr val="EA4335"/>
                </a:solidFill>
              </a:rPr>
              <a:t>Three </a:t>
            </a:r>
            <a:r>
              <a:rPr b="0" lang="en-US" sz="1800">
                <a:latin typeface="Calibri"/>
                <a:ea typeface="Calibri"/>
                <a:cs typeface="Calibri"/>
                <a:sym typeface="Calibri"/>
              </a:rPr>
              <a:t>[15 point]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816965" y="1372615"/>
            <a:ext cx="729234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an Integer N, then read N integers.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None/>
            </a:pPr>
            <a:r>
              <a:rPr lang="en-US"/>
              <a:t>Print the lowest number and its position.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None/>
            </a:pPr>
            <a:r>
              <a:rPr lang="en-US"/>
              <a:t>Note: if there are more than one answer print first one's position.</a:t>
            </a:r>
            <a:endParaRPr/>
          </a:p>
        </p:txBody>
      </p:sp>
      <p:pic>
        <p:nvPicPr>
          <p:cNvPr id="78" name="Google Shape;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5816" y="111252"/>
            <a:ext cx="2660904" cy="4023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0"/>
          <p:cNvGraphicFramePr/>
          <p:nvPr/>
        </p:nvGraphicFramePr>
        <p:xfrm>
          <a:off x="811796" y="3454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{110545DA-03DF-4E0B-8C16-D142D3C16B40}</a:tableStyleId>
              </a:tblPr>
              <a:tblGrid>
                <a:gridCol w="2502525"/>
              </a:tblGrid>
              <a:tr h="4565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7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1 2 3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4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1 0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Google Shape;80;p10"/>
          <p:cNvGraphicFramePr/>
          <p:nvPr/>
        </p:nvGraphicFramePr>
        <p:xfrm>
          <a:off x="4838319" y="3454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{110545DA-03DF-4E0B-8C16-D142D3C16B40}</a:tableStyleId>
              </a:tblPr>
              <a:tblGrid>
                <a:gridCol w="2502525"/>
              </a:tblGrid>
              <a:tr h="456575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725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5 6 2 3 2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4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2 2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Google Shape;81;p10"/>
          <p:cNvGraphicFramePr/>
          <p:nvPr/>
        </p:nvGraphicFramePr>
        <p:xfrm>
          <a:off x="8864981" y="3454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{110545DA-03DF-4E0B-8C16-D142D3C16B40}</a:tableStyleId>
              </a:tblPr>
              <a:tblGrid>
                <a:gridCol w="2502525"/>
              </a:tblGrid>
              <a:tr h="456575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725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-10 2 4 0 -11 1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4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-11 4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type="title"/>
          </p:nvPr>
        </p:nvSpPr>
        <p:spPr>
          <a:xfrm>
            <a:off x="552704" y="454278"/>
            <a:ext cx="296354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3849"/>
                </a:solidFill>
              </a:rPr>
              <a:t>Question </a:t>
            </a:r>
            <a:r>
              <a:rPr lang="en-US">
                <a:solidFill>
                  <a:srgbClr val="EA4335"/>
                </a:solidFill>
              </a:rPr>
              <a:t>Four </a:t>
            </a:r>
            <a:r>
              <a:rPr b="0" lang="en-US" sz="1800">
                <a:latin typeface="Calibri"/>
                <a:ea typeface="Calibri"/>
                <a:cs typeface="Calibri"/>
                <a:sym typeface="Calibri"/>
              </a:rPr>
              <a:t>[15 point]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816965" y="1372615"/>
            <a:ext cx="729234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an Integer N, then read N integers and an integer target T .</a:t>
            </a:r>
            <a:endParaRPr/>
          </a:p>
          <a:p>
            <a:pPr indent="0" lvl="0" marL="12700" marR="508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Print indices of the two numbers such that their sum equals the given target. Each element in the array can be used at most once.</a:t>
            </a:r>
            <a:endParaRPr/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5816" y="111252"/>
            <a:ext cx="2660904" cy="4023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" name="Google Shape;89;p11"/>
          <p:cNvGraphicFramePr/>
          <p:nvPr/>
        </p:nvGraphicFramePr>
        <p:xfrm>
          <a:off x="811796" y="3454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{110545DA-03DF-4E0B-8C16-D142D3C16B40}</a:tableStyleId>
              </a:tblPr>
              <a:tblGrid>
                <a:gridCol w="2502525"/>
              </a:tblGrid>
              <a:tr h="4565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2 7 11 15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4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0 1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Google Shape;90;p11"/>
          <p:cNvGraphicFramePr/>
          <p:nvPr/>
        </p:nvGraphicFramePr>
        <p:xfrm>
          <a:off x="4838319" y="3454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{110545DA-03DF-4E0B-8C16-D142D3C16B40}</a:tableStyleId>
              </a:tblPr>
              <a:tblGrid>
                <a:gridCol w="2502525"/>
              </a:tblGrid>
              <a:tr h="456575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3 2 4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4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Google Shape;91;p11"/>
          <p:cNvGraphicFramePr/>
          <p:nvPr/>
        </p:nvGraphicFramePr>
        <p:xfrm>
          <a:off x="8864981" y="3454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{110545DA-03DF-4E0B-8C16-D142D3C16B40}</a:tableStyleId>
              </a:tblPr>
              <a:tblGrid>
                <a:gridCol w="2502525"/>
              </a:tblGrid>
              <a:tr h="456575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3 3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4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0 1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552704" y="454278"/>
            <a:ext cx="296354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3849"/>
                </a:solidFill>
              </a:rPr>
              <a:t>Question </a:t>
            </a:r>
            <a:r>
              <a:rPr lang="en-US">
                <a:solidFill>
                  <a:srgbClr val="EA4335"/>
                </a:solidFill>
              </a:rPr>
              <a:t>Five </a:t>
            </a:r>
            <a:r>
              <a:rPr b="0" lang="en-US" sz="1800">
                <a:latin typeface="Calibri"/>
                <a:ea typeface="Calibri"/>
                <a:cs typeface="Calibri"/>
                <a:sym typeface="Calibri"/>
              </a:rPr>
              <a:t>[20 point]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 txBox="1"/>
          <p:nvPr/>
        </p:nvSpPr>
        <p:spPr>
          <a:xfrm>
            <a:off x="816965" y="1372615"/>
            <a:ext cx="3939540" cy="84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Read an Integer N, then read N integers.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Print the sorted array in increasing order.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5816" y="111252"/>
            <a:ext cx="2660904" cy="4023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9" name="Google Shape;99;p12"/>
          <p:cNvGraphicFramePr/>
          <p:nvPr/>
        </p:nvGraphicFramePr>
        <p:xfrm>
          <a:off x="811796" y="3454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{110545DA-03DF-4E0B-8C16-D142D3C16B40}</a:tableStyleId>
              </a:tblPr>
              <a:tblGrid>
                <a:gridCol w="2502525"/>
              </a:tblGrid>
              <a:tr h="4565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7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5 4 3 7 9 10 15 3 1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4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1 3 3 4 5 7 9 10 15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Google Shape;100;p12"/>
          <p:cNvGraphicFramePr/>
          <p:nvPr/>
        </p:nvGraphicFramePr>
        <p:xfrm>
          <a:off x="4838319" y="3454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{110545DA-03DF-4E0B-8C16-D142D3C16B40}</a:tableStyleId>
              </a:tblPr>
              <a:tblGrid>
                <a:gridCol w="2502525"/>
              </a:tblGrid>
              <a:tr h="456575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725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3 2 4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4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2 3 4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Google Shape;101;p12"/>
          <p:cNvGraphicFramePr/>
          <p:nvPr/>
        </p:nvGraphicFramePr>
        <p:xfrm>
          <a:off x="8864981" y="3454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{110545DA-03DF-4E0B-8C16-D142D3C16B40}</a:tableStyleId>
              </a:tblPr>
              <a:tblGrid>
                <a:gridCol w="2502525"/>
              </a:tblGrid>
              <a:tr h="456575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800725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1 -5 5 2 0 -7 2 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4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4934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-7 -5 0 1 2 2 3 5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06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552704" y="454278"/>
            <a:ext cx="296354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C3849"/>
                </a:solidFill>
              </a:rPr>
              <a:t>Question </a:t>
            </a:r>
            <a:r>
              <a:rPr lang="en-US">
                <a:solidFill>
                  <a:srgbClr val="EA4335"/>
                </a:solidFill>
              </a:rPr>
              <a:t>Six </a:t>
            </a:r>
            <a:r>
              <a:rPr b="0" lang="en-US" sz="1800">
                <a:latin typeface="Calibri"/>
                <a:ea typeface="Calibri"/>
                <a:cs typeface="Calibri"/>
                <a:sym typeface="Calibri"/>
              </a:rPr>
              <a:t>[20 point]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816965" y="1372615"/>
            <a:ext cx="729234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Given two numbers N and M, a 2D array of size N * M and a number X.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None/>
            </a:pPr>
            <a:r>
              <a:rPr lang="en-US"/>
              <a:t>Determine whether X exists in the 2D array A or not.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None/>
            </a:pPr>
            <a:r>
              <a:rPr lang="en-US"/>
              <a:t>Print YES if the number exist in the 2D array , otherwise print NO.</a:t>
            </a:r>
            <a:endParaRPr/>
          </a:p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5816" y="111252"/>
            <a:ext cx="2660904" cy="4023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13"/>
          <p:cNvGraphicFramePr/>
          <p:nvPr/>
        </p:nvGraphicFramePr>
        <p:xfrm>
          <a:off x="1753235" y="3422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{110545DA-03DF-4E0B-8C16-D142D3C16B40}</a:tableStyleId>
              </a:tblPr>
              <a:tblGrid>
                <a:gridCol w="3456300"/>
              </a:tblGrid>
              <a:tr h="6096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60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10680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2 2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3 4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60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6578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Google Shape;110;p13"/>
          <p:cNvGraphicFramePr/>
          <p:nvPr/>
        </p:nvGraphicFramePr>
        <p:xfrm>
          <a:off x="6969506" y="34226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{110545DA-03DF-4E0B-8C16-D142D3C16B40}</a:tableStyleId>
              </a:tblPr>
              <a:tblGrid>
                <a:gridCol w="3456300"/>
              </a:tblGrid>
              <a:tr h="6096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60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1068075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2 2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1 2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3 4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9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Output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460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5F4"/>
                    </a:solidFill>
                  </a:tcPr>
                </a:tc>
              </a:tr>
              <a:tr h="657850">
                <a:tc>
                  <a:txBody>
                    <a:bodyPr/>
                    <a:lstStyle/>
                    <a:p>
                      <a:pPr indent="0" lvl="0" marL="920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7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