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817F30-18A8-45C7-984A-9EC71DFB85C6}">
  <a:tblStyle styleId="{D7817F30-18A8-45C7-984A-9EC71DFB85C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552704" y="454278"/>
            <a:ext cx="1108659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802170" y="3266694"/>
            <a:ext cx="4879975" cy="314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552704" y="454278"/>
            <a:ext cx="1108659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52704" y="454278"/>
            <a:ext cx="1108659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04621"/>
            <a:ext cx="12191999" cy="644972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552704" y="454278"/>
            <a:ext cx="11086591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802170" y="3266694"/>
            <a:ext cx="4879975" cy="314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0" y="0"/>
            <a:ext cx="12191999" cy="6857997"/>
            <a:chOff x="0" y="0"/>
            <a:chExt cx="12191999" cy="6857997"/>
          </a:xfrm>
        </p:grpSpPr>
        <p:pic>
          <p:nvPicPr>
            <p:cNvPr id="45" name="Google Shape;45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1999" cy="68579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46;p7"/>
            <p:cNvSpPr/>
            <p:nvPr/>
          </p:nvSpPr>
          <p:spPr>
            <a:xfrm>
              <a:off x="1274825" y="1041653"/>
              <a:ext cx="5501640" cy="875030"/>
            </a:xfrm>
            <a:custGeom>
              <a:rect b="b" l="l" r="r" t="t"/>
              <a:pathLst>
                <a:path extrusionOk="0" h="875030" w="5501640">
                  <a:moveTo>
                    <a:pt x="5501639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5501639" y="874776"/>
                  </a:lnTo>
                  <a:lnTo>
                    <a:pt x="5501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1274825" y="1041653"/>
              <a:ext cx="5501640" cy="875030"/>
            </a:xfrm>
            <a:custGeom>
              <a:rect b="b" l="l" r="r" t="t"/>
              <a:pathLst>
                <a:path extrusionOk="0" h="875030" w="5501640">
                  <a:moveTo>
                    <a:pt x="0" y="874776"/>
                  </a:moveTo>
                  <a:lnTo>
                    <a:pt x="5501639" y="874776"/>
                  </a:lnTo>
                  <a:lnTo>
                    <a:pt x="5501639" y="0"/>
                  </a:lnTo>
                  <a:lnTo>
                    <a:pt x="0" y="0"/>
                  </a:lnTo>
                  <a:lnTo>
                    <a:pt x="0" y="874776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8" name="Google Shape;48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74063" y="1040891"/>
              <a:ext cx="4997196" cy="7543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" name="Google Shape;49;p7"/>
          <p:cNvSpPr txBox="1"/>
          <p:nvPr/>
        </p:nvSpPr>
        <p:spPr>
          <a:xfrm>
            <a:off x="1354963" y="3363848"/>
            <a:ext cx="3471545" cy="10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34A852"/>
                </a:solidFill>
                <a:latin typeface="Courier New"/>
                <a:ea typeface="Courier New"/>
                <a:cs typeface="Courier New"/>
                <a:sym typeface="Courier New"/>
              </a:rPr>
              <a:t>Arrays Assignment</a:t>
            </a:r>
            <a:endParaRPr sz="14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34A852"/>
                </a:solidFill>
                <a:latin typeface="Courier New"/>
                <a:ea typeface="Courier New"/>
                <a:cs typeface="Courier New"/>
                <a:sym typeface="Courier New"/>
              </a:rPr>
              <a:t>Grade :	100 Point</a:t>
            </a:r>
            <a:endParaRPr sz="14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34A852"/>
                </a:solidFill>
                <a:latin typeface="Courier New"/>
                <a:ea typeface="Courier New"/>
                <a:cs typeface="Courier New"/>
                <a:sym typeface="Courier New"/>
              </a:rPr>
              <a:t>Deadline : 25/10/2023 – 11:59PM</a:t>
            </a:r>
            <a:endParaRPr sz="14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1324483" y="2311146"/>
            <a:ext cx="8009255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ASSIGNMENT ( 4 )	[ </a:t>
            </a:r>
            <a:r>
              <a:rPr lang="en-US" sz="4800">
                <a:solidFill>
                  <a:srgbClr val="FF0000"/>
                </a:solidFill>
              </a:rPr>
              <a:t>Advanced </a:t>
            </a:r>
            <a:r>
              <a:rPr lang="en-US" sz="4800"/>
              <a:t>]</a:t>
            </a:r>
            <a:endParaRPr sz="4800"/>
          </a:p>
        </p:txBody>
      </p:sp>
      <p:pic>
        <p:nvPicPr>
          <p:cNvPr id="51" name="Google Shape;5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0827" y="4663440"/>
            <a:ext cx="2391156" cy="515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552704" y="454278"/>
            <a:ext cx="275717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C3849"/>
                </a:solidFill>
              </a:rPr>
              <a:t>Question </a:t>
            </a:r>
            <a:r>
              <a:rPr lang="en-US">
                <a:solidFill>
                  <a:srgbClr val="EA4335"/>
                </a:solidFill>
              </a:rPr>
              <a:t>One </a:t>
            </a:r>
            <a:r>
              <a:rPr b="0" lang="en-US" sz="1800">
                <a:latin typeface="Calibri"/>
                <a:ea typeface="Calibri"/>
                <a:cs typeface="Calibri"/>
                <a:sym typeface="Calibri"/>
              </a:rPr>
              <a:t>[15 point]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8"/>
          <p:cNvSpPr txBox="1"/>
          <p:nvPr/>
        </p:nvSpPr>
        <p:spPr>
          <a:xfrm>
            <a:off x="816965" y="1372615"/>
            <a:ext cx="7209155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Read an Integer N, then read N integers. { N : Length of array }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Print the array after replace each minimum number with maximum number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5816" y="111252"/>
            <a:ext cx="2660904" cy="40233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" name="Google Shape;59;p8"/>
          <p:cNvGraphicFramePr/>
          <p:nvPr/>
        </p:nvGraphicFramePr>
        <p:xfrm>
          <a:off x="811796" y="32904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{D7817F30-18A8-45C7-984A-9EC71DFB85C6}</a:tableStyleId>
              </a:tblPr>
              <a:tblGrid>
                <a:gridCol w="2502525"/>
              </a:tblGrid>
              <a:tr h="45720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8008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1 2 3 4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4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4936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4 2 3 1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Google Shape;60;p8"/>
          <p:cNvGraphicFramePr/>
          <p:nvPr/>
        </p:nvGraphicFramePr>
        <p:xfrm>
          <a:off x="4838319" y="32904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{D7817F30-18A8-45C7-984A-9EC71DFB85C6}</a:tableStyleId>
              </a:tblPr>
              <a:tblGrid>
                <a:gridCol w="2502525"/>
              </a:tblGrid>
              <a:tr h="45720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80085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-1 2 3 5 -1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4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49365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 2 3 -1 5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Google Shape;61;p8"/>
          <p:cNvGraphicFramePr/>
          <p:nvPr/>
        </p:nvGraphicFramePr>
        <p:xfrm>
          <a:off x="8864981" y="32904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{D7817F30-18A8-45C7-984A-9EC71DFB85C6}</a:tableStyleId>
              </a:tblPr>
              <a:tblGrid>
                <a:gridCol w="2502525"/>
              </a:tblGrid>
              <a:tr h="45720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80085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4 1 3 10 8 10 10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4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49365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4 10 3 1 8 1 1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552704" y="454278"/>
            <a:ext cx="277368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C3849"/>
                </a:solidFill>
              </a:rPr>
              <a:t>Question </a:t>
            </a:r>
            <a:r>
              <a:rPr lang="en-US">
                <a:solidFill>
                  <a:srgbClr val="EA4335"/>
                </a:solidFill>
              </a:rPr>
              <a:t>Two </a:t>
            </a:r>
            <a:r>
              <a:rPr b="0" lang="en-US" sz="1800">
                <a:latin typeface="Calibri"/>
                <a:ea typeface="Calibri"/>
                <a:cs typeface="Calibri"/>
                <a:sym typeface="Calibri"/>
              </a:rPr>
              <a:t>[15 point]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9"/>
          <p:cNvSpPr txBox="1"/>
          <p:nvPr/>
        </p:nvSpPr>
        <p:spPr>
          <a:xfrm>
            <a:off x="816965" y="1372615"/>
            <a:ext cx="7375525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Read an Integer N, then read N integers.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Print YES if array reads the same backward and forward , Otherwise Print NO.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5816" y="111252"/>
            <a:ext cx="2660904" cy="40233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" name="Google Shape;69;p9"/>
          <p:cNvGraphicFramePr/>
          <p:nvPr/>
        </p:nvGraphicFramePr>
        <p:xfrm>
          <a:off x="811796" y="33289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{D7817F30-18A8-45C7-984A-9EC71DFB85C6}</a:tableStyleId>
              </a:tblPr>
              <a:tblGrid>
                <a:gridCol w="2502525"/>
              </a:tblGrid>
              <a:tr h="45720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8008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1 2 3 4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4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4936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Google Shape;70;p9"/>
          <p:cNvGraphicFramePr/>
          <p:nvPr/>
        </p:nvGraphicFramePr>
        <p:xfrm>
          <a:off x="4838319" y="33289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{D7817F30-18A8-45C7-984A-9EC71DFB85C6}</a:tableStyleId>
              </a:tblPr>
              <a:tblGrid>
                <a:gridCol w="2502525"/>
              </a:tblGrid>
              <a:tr h="45720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80085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1 3 2 3 1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4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49365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Google Shape;71;p9"/>
          <p:cNvGraphicFramePr/>
          <p:nvPr/>
        </p:nvGraphicFramePr>
        <p:xfrm>
          <a:off x="8864981" y="33289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{D7817F30-18A8-45C7-984A-9EC71DFB85C6}</a:tableStyleId>
              </a:tblPr>
              <a:tblGrid>
                <a:gridCol w="2502525"/>
              </a:tblGrid>
              <a:tr h="45720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80085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1 0 1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4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49365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552704" y="454278"/>
            <a:ext cx="296291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C3849"/>
                </a:solidFill>
              </a:rPr>
              <a:t>Question </a:t>
            </a:r>
            <a:r>
              <a:rPr lang="en-US">
                <a:solidFill>
                  <a:srgbClr val="EA4335"/>
                </a:solidFill>
              </a:rPr>
              <a:t>Three </a:t>
            </a:r>
            <a:r>
              <a:rPr b="0" lang="en-US" sz="1800">
                <a:latin typeface="Calibri"/>
                <a:ea typeface="Calibri"/>
                <a:cs typeface="Calibri"/>
                <a:sym typeface="Calibri"/>
              </a:rPr>
              <a:t>[15 point]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0"/>
          <p:cNvSpPr txBox="1"/>
          <p:nvPr/>
        </p:nvSpPr>
        <p:spPr>
          <a:xfrm>
            <a:off x="816965" y="1372615"/>
            <a:ext cx="4874260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Read an Integer N, then read N integers.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Print the smallest possible result of A[i] + A[j] + j – i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5816" y="111252"/>
            <a:ext cx="2660904" cy="40233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0"/>
          <p:cNvGraphicFramePr/>
          <p:nvPr/>
        </p:nvGraphicFramePr>
        <p:xfrm>
          <a:off x="811796" y="31267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{D7817F30-18A8-45C7-984A-9EC71DFB85C6}</a:tableStyleId>
              </a:tblPr>
              <a:tblGrid>
                <a:gridCol w="2502525"/>
              </a:tblGrid>
              <a:tr h="45720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8008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20 1 9 4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4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4936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Google Shape;80;p10"/>
          <p:cNvGraphicFramePr/>
          <p:nvPr/>
        </p:nvGraphicFramePr>
        <p:xfrm>
          <a:off x="4838319" y="31267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{D7817F30-18A8-45C7-984A-9EC71DFB85C6}</a:tableStyleId>
              </a:tblPr>
              <a:tblGrid>
                <a:gridCol w="2502525"/>
              </a:tblGrid>
              <a:tr h="45720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80085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3 1 2 4 6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4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49365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Google Shape;81;p10"/>
          <p:cNvGraphicFramePr/>
          <p:nvPr/>
        </p:nvGraphicFramePr>
        <p:xfrm>
          <a:off x="8864981" y="31267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{D7817F30-18A8-45C7-984A-9EC71DFB85C6}</a:tableStyleId>
              </a:tblPr>
              <a:tblGrid>
                <a:gridCol w="2502525"/>
              </a:tblGrid>
              <a:tr h="45720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80085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8 6 2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4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49365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552704" y="454278"/>
            <a:ext cx="280733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C3849"/>
                </a:solidFill>
              </a:rPr>
              <a:t>Question </a:t>
            </a:r>
            <a:r>
              <a:rPr lang="en-US">
                <a:solidFill>
                  <a:srgbClr val="EA4335"/>
                </a:solidFill>
              </a:rPr>
              <a:t>Four </a:t>
            </a:r>
            <a:r>
              <a:rPr b="0" lang="en-US" sz="1800">
                <a:latin typeface="Calibri"/>
                <a:ea typeface="Calibri"/>
                <a:cs typeface="Calibri"/>
                <a:sym typeface="Calibri"/>
              </a:rPr>
              <a:t>[15 point]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1"/>
          <p:cNvSpPr txBox="1"/>
          <p:nvPr/>
        </p:nvSpPr>
        <p:spPr>
          <a:xfrm>
            <a:off x="816965" y="1372615"/>
            <a:ext cx="465074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Given a number N and a 2D array A of size N * N.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 txBox="1"/>
          <p:nvPr/>
        </p:nvSpPr>
        <p:spPr>
          <a:xfrm>
            <a:off x="816965" y="1921255"/>
            <a:ext cx="6164580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Print the difference between the summation of its two diagonals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(primary diagonal and secondary diagonal).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5816" y="111252"/>
            <a:ext cx="2660904" cy="40233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1"/>
          <p:cNvGraphicFramePr/>
          <p:nvPr/>
        </p:nvGraphicFramePr>
        <p:xfrm>
          <a:off x="802170" y="32666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{D7817F30-18A8-45C7-984A-9EC71DFB85C6}</a:tableStyleId>
              </a:tblPr>
              <a:tblGrid>
                <a:gridCol w="4860925"/>
              </a:tblGrid>
              <a:tr h="5918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65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13106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	5	12	1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2 -4	6	7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	8	5	9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	5	23 -6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  <a:tr h="59177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71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6390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-22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36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</a:tbl>
          </a:graphicData>
        </a:graphic>
      </p:graphicFrame>
      <p:pic>
        <p:nvPicPr>
          <p:cNvPr id="91" name="Google Shape;9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7700" y="2054351"/>
            <a:ext cx="3279648" cy="190652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1"/>
          <p:cNvSpPr txBox="1"/>
          <p:nvPr/>
        </p:nvSpPr>
        <p:spPr>
          <a:xfrm>
            <a:off x="8280907" y="1725548"/>
            <a:ext cx="77279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09279"/>
                </a:solidFill>
                <a:latin typeface="Calibri"/>
                <a:ea typeface="Calibri"/>
                <a:cs typeface="Calibri"/>
                <a:sym typeface="Calibri"/>
              </a:rPr>
              <a:t>Primary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10646409" y="1698752"/>
            <a:ext cx="101600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8D08D"/>
                </a:solidFill>
                <a:latin typeface="Calibri"/>
                <a:ea typeface="Calibri"/>
                <a:cs typeface="Calibri"/>
                <a:sym typeface="Calibri"/>
              </a:rPr>
              <a:t>Secondary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8237601" y="4166108"/>
            <a:ext cx="3054985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rPr>
              <a:t>Sum_primary = 1 + (-4) + 5 + (-6) = -4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rPr>
              <a:t>Sum_secondary = 1 + 6 + 8 + 3 = 18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rPr>
              <a:t>Answer = -4 – 18 = -22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>
            <a:off x="552704" y="454278"/>
            <a:ext cx="274637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C3849"/>
                </a:solidFill>
              </a:rPr>
              <a:t>Question </a:t>
            </a:r>
            <a:r>
              <a:rPr lang="en-US">
                <a:solidFill>
                  <a:srgbClr val="EA4335"/>
                </a:solidFill>
              </a:rPr>
              <a:t>Five </a:t>
            </a:r>
            <a:r>
              <a:rPr b="0" lang="en-US" sz="1800">
                <a:latin typeface="Calibri"/>
                <a:ea typeface="Calibri"/>
                <a:cs typeface="Calibri"/>
                <a:sym typeface="Calibri"/>
              </a:rPr>
              <a:t>[20 point]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 txBox="1"/>
          <p:nvPr/>
        </p:nvSpPr>
        <p:spPr>
          <a:xfrm>
            <a:off x="816965" y="1372615"/>
            <a:ext cx="8576310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Read an Integer N, then read N integers and an integer k 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Print the maximum summation achievable by selecting at most k elements from the array.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5816" y="111252"/>
            <a:ext cx="2660904" cy="40233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2" name="Google Shape;102;p12"/>
          <p:cNvGraphicFramePr/>
          <p:nvPr/>
        </p:nvGraphicFramePr>
        <p:xfrm>
          <a:off x="811796" y="34540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{D7817F30-18A8-45C7-984A-9EC71DFB85C6}</a:tableStyleId>
              </a:tblPr>
              <a:tblGrid>
                <a:gridCol w="2502525"/>
              </a:tblGrid>
              <a:tr h="45720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8008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2 2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1 2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4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4936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" name="Google Shape;103;p12"/>
          <p:cNvGraphicFramePr/>
          <p:nvPr/>
        </p:nvGraphicFramePr>
        <p:xfrm>
          <a:off x="4838319" y="34540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{D7817F30-18A8-45C7-984A-9EC71DFB85C6}</a:tableStyleId>
              </a:tblPr>
              <a:tblGrid>
                <a:gridCol w="2502525"/>
              </a:tblGrid>
              <a:tr h="45720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80085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6 3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 2	4 8	9 1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4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49365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Google Shape;104;p12"/>
          <p:cNvGraphicFramePr/>
          <p:nvPr/>
        </p:nvGraphicFramePr>
        <p:xfrm>
          <a:off x="8864981" y="34540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{D7817F30-18A8-45C7-984A-9EC71DFB85C6}</a:tableStyleId>
              </a:tblPr>
              <a:tblGrid>
                <a:gridCol w="2502525"/>
              </a:tblGrid>
              <a:tr h="45720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80085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	2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-25 -16 -9 0 -3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4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49365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title"/>
          </p:nvPr>
        </p:nvSpPr>
        <p:spPr>
          <a:xfrm>
            <a:off x="552704" y="454278"/>
            <a:ext cx="259270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C3849"/>
                </a:solidFill>
              </a:rPr>
              <a:t>Question </a:t>
            </a:r>
            <a:r>
              <a:rPr lang="en-US">
                <a:solidFill>
                  <a:srgbClr val="EA4335"/>
                </a:solidFill>
              </a:rPr>
              <a:t>Six </a:t>
            </a:r>
            <a:r>
              <a:rPr b="0" lang="en-US" sz="1800">
                <a:latin typeface="Calibri"/>
                <a:ea typeface="Calibri"/>
                <a:cs typeface="Calibri"/>
                <a:sym typeface="Calibri"/>
              </a:rPr>
              <a:t>[20 point]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816965" y="1372615"/>
            <a:ext cx="9036685" cy="19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Read an Integer N, then read N integers.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Array is called ALT array if each element has a different sign than the one next to it.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240000"/>
              </a:lnSpc>
              <a:spcBef>
                <a:spcPts val="305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Print the minimum number of operations required to convert the given array into an ALT array.  You are allowed to choose a number and change its sign ( operation++ ).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5816" y="111252"/>
            <a:ext cx="2660904" cy="40233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2" name="Google Shape;112;p13"/>
          <p:cNvGraphicFramePr/>
          <p:nvPr/>
        </p:nvGraphicFramePr>
        <p:xfrm>
          <a:off x="234276" y="38390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{D7817F30-18A8-45C7-984A-9EC71DFB85C6}</a:tableStyleId>
              </a:tblPr>
              <a:tblGrid>
                <a:gridCol w="2502525"/>
              </a:tblGrid>
              <a:tr h="45720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8007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3 4 2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4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49370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Google Shape;113;p13"/>
          <p:cNvGraphicFramePr/>
          <p:nvPr/>
        </p:nvGraphicFramePr>
        <p:xfrm>
          <a:off x="3258311" y="38641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{D7817F30-18A8-45C7-984A-9EC71DFB85C6}</a:tableStyleId>
              </a:tblPr>
              <a:tblGrid>
                <a:gridCol w="2502525"/>
              </a:tblGrid>
              <a:tr h="45720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8007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1 -2 3 -4  5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4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  <a:tr h="4573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49360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" name="Google Shape;114;p13"/>
          <p:cNvGraphicFramePr/>
          <p:nvPr/>
        </p:nvGraphicFramePr>
        <p:xfrm>
          <a:off x="6282435" y="38611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{D7817F30-18A8-45C7-984A-9EC71DFB85C6}</a:tableStyleId>
              </a:tblPr>
              <a:tblGrid>
                <a:gridCol w="5662300"/>
              </a:tblGrid>
              <a:tr h="45720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80085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4 -12 -10 14 -15 19 12 4 -7 14 -3 -16 6 -4 9 18 -8 10 6 -17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4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493625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