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319" r:id="rId4"/>
    <p:sldId id="320" r:id="rId5"/>
    <p:sldId id="318" r:id="rId6"/>
    <p:sldId id="299" r:id="rId7"/>
    <p:sldId id="322" r:id="rId8"/>
    <p:sldId id="321" r:id="rId9"/>
    <p:sldId id="325" r:id="rId10"/>
    <p:sldId id="307" r:id="rId11"/>
    <p:sldId id="323" r:id="rId12"/>
    <p:sldId id="324" r:id="rId13"/>
    <p:sldId id="281" r:id="rId14"/>
    <p:sldId id="283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  <p:bold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Nunito Light" pitchFamily="2" charset="0"/>
      <p:regular r:id="rId23"/>
      <p:italic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Poppins Medium" panose="00000600000000000000" pitchFamily="2" charset="0"/>
      <p:regular r:id="rId29"/>
      <p:bold r:id="rId30"/>
      <p:italic r:id="rId31"/>
      <p:boldItalic r:id="rId32"/>
    </p:embeddedFont>
    <p:embeddedFont>
      <p:font typeface="Roboto Mono" panose="00000009000000000000" pitchFamily="49" charset="0"/>
      <p:regular r:id="rId33"/>
      <p:bold r:id="rId34"/>
      <p:italic r:id="rId35"/>
      <p:boldItalic r:id="rId36"/>
    </p:embeddedFont>
    <p:embeddedFont>
      <p:font typeface="Roboto Mono Medium" panose="00000009000000000000" pitchFamily="49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E11350-E59A-474B-BBC2-550DA754A74B}">
  <a:tblStyle styleId="{84E11350-E59A-474B-BBC2-550DA754A74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30" autoAdjust="0"/>
    <p:restoredTop sz="94660"/>
  </p:normalViewPr>
  <p:slideViewPr>
    <p:cSldViewPr snapToGrid="0">
      <p:cViewPr varScale="1">
        <p:scale>
          <a:sx n="94" d="100"/>
          <a:sy n="94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811454D2-7294-4422-170E-D5636C9DA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68a8debd5_0_34:notes">
            <a:extLst>
              <a:ext uri="{FF2B5EF4-FFF2-40B4-BE49-F238E27FC236}">
                <a16:creationId xmlns:a16="http://schemas.microsoft.com/office/drawing/2014/main" id="{CA8F6C59-7057-FA5E-EB91-BDE69922BB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168a8debd5_0_34:notes">
            <a:extLst>
              <a:ext uri="{FF2B5EF4-FFF2-40B4-BE49-F238E27FC236}">
                <a16:creationId xmlns:a16="http://schemas.microsoft.com/office/drawing/2014/main" id="{DD53DB0A-589D-1B1A-2B5B-10454D5060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394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E904E087-DD08-2D61-D32E-3AB51B418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68a8debd5_0_34:notes">
            <a:extLst>
              <a:ext uri="{FF2B5EF4-FFF2-40B4-BE49-F238E27FC236}">
                <a16:creationId xmlns:a16="http://schemas.microsoft.com/office/drawing/2014/main" id="{ECD2D028-3C60-6118-B729-3CD292ABC3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168a8debd5_0_34:notes">
            <a:extLst>
              <a:ext uri="{FF2B5EF4-FFF2-40B4-BE49-F238E27FC236}">
                <a16:creationId xmlns:a16="http://schemas.microsoft.com/office/drawing/2014/main" id="{87C22FD8-C37C-A71D-6D5E-9A19BD7F74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85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20E3FB21-6694-7C2C-F98D-B2833A993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68a8debd5_0_34:notes">
            <a:extLst>
              <a:ext uri="{FF2B5EF4-FFF2-40B4-BE49-F238E27FC236}">
                <a16:creationId xmlns:a16="http://schemas.microsoft.com/office/drawing/2014/main" id="{5A1B1FBC-FDB2-CC28-E576-2194DA8055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168a8debd5_0_34:notes">
            <a:extLst>
              <a:ext uri="{FF2B5EF4-FFF2-40B4-BE49-F238E27FC236}">
                <a16:creationId xmlns:a16="http://schemas.microsoft.com/office/drawing/2014/main" id="{E277FB41-AEF0-0F35-8566-3FF78D2A40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58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Blue">
  <p:cSld name="Title -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910472" y="1692675"/>
            <a:ext cx="5366400" cy="653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23600" y="3036047"/>
            <a:ext cx="3955500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9381" y="864909"/>
            <a:ext cx="2352900" cy="2763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20000" y="220094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2"/>
          </p:nvPr>
        </p:nvSpPr>
        <p:spPr>
          <a:xfrm>
            <a:off x="3419271" y="220094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720000" y="395685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4"/>
          </p:nvPr>
        </p:nvSpPr>
        <p:spPr>
          <a:xfrm>
            <a:off x="3419271" y="395685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6118549" y="220094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6"/>
          </p:nvPr>
        </p:nvSpPr>
        <p:spPr>
          <a:xfrm>
            <a:off x="6118549" y="395685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7"/>
          </p:nvPr>
        </p:nvSpPr>
        <p:spPr>
          <a:xfrm>
            <a:off x="1505400" y="1381929"/>
            <a:ext cx="7347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8"/>
          </p:nvPr>
        </p:nvSpPr>
        <p:spPr>
          <a:xfrm>
            <a:off x="1505400" y="3137854"/>
            <a:ext cx="7347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/>
          </p:nvPr>
        </p:nvSpPr>
        <p:spPr>
          <a:xfrm>
            <a:off x="4204671" y="1381929"/>
            <a:ext cx="7347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/>
          </p:nvPr>
        </p:nvSpPr>
        <p:spPr>
          <a:xfrm>
            <a:off x="4204671" y="3137854"/>
            <a:ext cx="7347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/>
          </p:nvPr>
        </p:nvSpPr>
        <p:spPr>
          <a:xfrm>
            <a:off x="6903949" y="1381929"/>
            <a:ext cx="7347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/>
          </p:nvPr>
        </p:nvSpPr>
        <p:spPr>
          <a:xfrm>
            <a:off x="6903949" y="3137854"/>
            <a:ext cx="7347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6"/>
          </p:nvPr>
        </p:nvSpPr>
        <p:spPr>
          <a:xfrm>
            <a:off x="720000" y="1905738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7"/>
          </p:nvPr>
        </p:nvSpPr>
        <p:spPr>
          <a:xfrm>
            <a:off x="3419271" y="1905738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8"/>
          </p:nvPr>
        </p:nvSpPr>
        <p:spPr>
          <a:xfrm>
            <a:off x="6118550" y="1905738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9"/>
          </p:nvPr>
        </p:nvSpPr>
        <p:spPr>
          <a:xfrm>
            <a:off x="720000" y="3661650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20"/>
          </p:nvPr>
        </p:nvSpPr>
        <p:spPr>
          <a:xfrm>
            <a:off x="3419271" y="3661650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21"/>
          </p:nvPr>
        </p:nvSpPr>
        <p:spPr>
          <a:xfrm>
            <a:off x="6118550" y="3661650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13225" y="2397750"/>
            <a:ext cx="38589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 idx="2"/>
          </p:nvPr>
        </p:nvSpPr>
        <p:spPr>
          <a:xfrm>
            <a:off x="713225" y="1378650"/>
            <a:ext cx="1080300" cy="91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"/>
          </p:nvPr>
        </p:nvSpPr>
        <p:spPr>
          <a:xfrm>
            <a:off x="713225" y="3389850"/>
            <a:ext cx="3858900" cy="42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720000" y="1639025"/>
            <a:ext cx="3852000" cy="24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937625" y="2889420"/>
            <a:ext cx="21753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3484347" y="2889420"/>
            <a:ext cx="21753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6031075" y="2889420"/>
            <a:ext cx="21753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4"/>
          </p:nvPr>
        </p:nvSpPr>
        <p:spPr>
          <a:xfrm>
            <a:off x="937625" y="2518025"/>
            <a:ext cx="2175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5"/>
          </p:nvPr>
        </p:nvSpPr>
        <p:spPr>
          <a:xfrm>
            <a:off x="3484350" y="2518025"/>
            <a:ext cx="2175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6"/>
          </p:nvPr>
        </p:nvSpPr>
        <p:spPr>
          <a:xfrm>
            <a:off x="6031075" y="2518025"/>
            <a:ext cx="2175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4571971" y="3172500"/>
            <a:ext cx="38589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ubTitle" idx="1"/>
          </p:nvPr>
        </p:nvSpPr>
        <p:spPr>
          <a:xfrm>
            <a:off x="1739563" y="1309188"/>
            <a:ext cx="66912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647350" y="1568700"/>
            <a:ext cx="37161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4647350" y="2632200"/>
            <a:ext cx="37161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28675"/>
            <a:ext cx="7717500" cy="3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7SzB8J" TargetMode="External"/><Relationship Id="rId2" Type="http://schemas.openxmlformats.org/officeDocument/2006/relationships/hyperlink" Target="https://codeforces.com/group/MWSDmqGsZm/contest/223205/problem/K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sqhh5t" TargetMode="External"/><Relationship Id="rId2" Type="http://schemas.openxmlformats.org/officeDocument/2006/relationships/hyperlink" Target="https://codeforces.com/group/MWSDmqGsZm/contest/219856/problem/T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ideone.com/WRivLp" TargetMode="External"/><Relationship Id="rId3" Type="http://schemas.openxmlformats.org/officeDocument/2006/relationships/hyperlink" Target="https://ideone.com/SEyWGl" TargetMode="External"/><Relationship Id="rId7" Type="http://schemas.openxmlformats.org/officeDocument/2006/relationships/hyperlink" Target="https://ideone.com/Q3FJ8u" TargetMode="External"/><Relationship Id="rId2" Type="http://schemas.openxmlformats.org/officeDocument/2006/relationships/hyperlink" Target="https://ideone.com/wTHmdC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deone.com/ulvW86" TargetMode="External"/><Relationship Id="rId5" Type="http://schemas.openxmlformats.org/officeDocument/2006/relationships/hyperlink" Target="https://ideone.com/oYc7Ty" TargetMode="External"/><Relationship Id="rId10" Type="http://schemas.openxmlformats.org/officeDocument/2006/relationships/hyperlink" Target="https://ideone.com/Re9coY" TargetMode="External"/><Relationship Id="rId4" Type="http://schemas.openxmlformats.org/officeDocument/2006/relationships/hyperlink" Target="https://ideone.com/rTggmW" TargetMode="External"/><Relationship Id="rId9" Type="http://schemas.openxmlformats.org/officeDocument/2006/relationships/hyperlink" Target="https://ideone.com/ZtYuk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Vwry83" TargetMode="External"/><Relationship Id="rId2" Type="http://schemas.openxmlformats.org/officeDocument/2006/relationships/hyperlink" Target="https://codeforces.com/group/MWSDmqGsZm/contest/223205/problem/C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oH0t1K" TargetMode="External"/><Relationship Id="rId2" Type="http://schemas.openxmlformats.org/officeDocument/2006/relationships/hyperlink" Target="https://codeforces.com/group/MWSDmqGsZm/contest/223205/problem/I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eyyfuV" TargetMode="External"/><Relationship Id="rId2" Type="http://schemas.openxmlformats.org/officeDocument/2006/relationships/hyperlink" Target="https://codeforces.com/group/MWSDmqGsZm/contest/223205/problem/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Uob6uA" TargetMode="External"/><Relationship Id="rId2" Type="http://schemas.openxmlformats.org/officeDocument/2006/relationships/hyperlink" Target="https://codeforces.com/group/MWSDmqGsZm/contest/219856/problem/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056640" y="1916909"/>
            <a:ext cx="5827910" cy="51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900" dirty="0"/>
              <a:t>Function &amp; String Practice</a:t>
            </a:r>
            <a:endParaRPr sz="29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1518150" y="2557665"/>
            <a:ext cx="3955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F5B"/>
              </a:buClr>
              <a:buSzPts val="1400"/>
              <a:buFont typeface="Lato"/>
              <a:buNone/>
            </a:pPr>
            <a:r>
              <a:rPr lang="en" sz="1800" b="1" dirty="0">
                <a:solidFill>
                  <a:srgbClr val="091F5B"/>
                </a:solidFill>
                <a:latin typeface="Lato"/>
                <a:ea typeface="Lato"/>
                <a:cs typeface="Lato"/>
                <a:sym typeface="Lato"/>
              </a:rPr>
              <a:t>C++ &amp; Problem-solving</a:t>
            </a:r>
            <a:r>
              <a:rPr lang="en" sz="1800" b="1" i="0" u="none" strike="noStrike" cap="none" dirty="0">
                <a:solidFill>
                  <a:srgbClr val="091F5B"/>
                </a:solidFill>
                <a:latin typeface="Lato"/>
                <a:ea typeface="Lato"/>
                <a:cs typeface="Lato"/>
                <a:sym typeface="Lato"/>
              </a:rPr>
              <a:t>  Course </a:t>
            </a:r>
            <a:endParaRPr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1518150" y="3034687"/>
            <a:ext cx="3955500" cy="31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F5B"/>
              </a:buClr>
              <a:buSzPts val="1400"/>
              <a:buFont typeface="Lato"/>
              <a:buNone/>
            </a:pPr>
            <a:r>
              <a:rPr lang="en" b="1" dirty="0">
                <a:solidFill>
                  <a:srgbClr val="303030"/>
                </a:solidFill>
                <a:latin typeface="Lato"/>
                <a:ea typeface="Lato"/>
                <a:cs typeface="Lato"/>
                <a:sym typeface="Lato"/>
              </a:rPr>
              <a:t>27-1</a:t>
            </a:r>
            <a:r>
              <a:rPr lang="en" sz="1400" b="1" i="0" u="none" strike="noStrike" cap="none" dirty="0">
                <a:solidFill>
                  <a:srgbClr val="303030"/>
                </a:solidFill>
                <a:latin typeface="Lato"/>
                <a:ea typeface="Lato"/>
                <a:cs typeface="Lato"/>
                <a:sym typeface="Lato"/>
              </a:rPr>
              <a:t>–2025</a:t>
            </a:r>
            <a:endParaRPr dirty="0"/>
          </a:p>
        </p:txBody>
      </p:sp>
      <p:sp>
        <p:nvSpPr>
          <p:cNvPr id="83" name="Google Shape;83;p15"/>
          <p:cNvSpPr/>
          <p:nvPr/>
        </p:nvSpPr>
        <p:spPr>
          <a:xfrm>
            <a:off x="0" y="1"/>
            <a:ext cx="7513566" cy="14287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5144" y="-1"/>
            <a:ext cx="362001" cy="1305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l="1172" t="6262"/>
          <a:stretch/>
        </p:blipFill>
        <p:spPr>
          <a:xfrm>
            <a:off x="362002" y="54143"/>
            <a:ext cx="5366401" cy="14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l="1172" t="6262" r="65478"/>
          <a:stretch/>
        </p:blipFill>
        <p:spPr>
          <a:xfrm>
            <a:off x="5702732" y="54143"/>
            <a:ext cx="1810834" cy="14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5">
            <a:alphaModFix/>
          </a:blip>
          <a:srcRect l="22005" r="899" b="4421"/>
          <a:stretch/>
        </p:blipFill>
        <p:spPr>
          <a:xfrm rot="10800000">
            <a:off x="7438613" y="0"/>
            <a:ext cx="1705385" cy="22723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1222250" y="790950"/>
            <a:ext cx="26625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AEA Developers student club</a:t>
            </a:r>
            <a:endParaRPr sz="1000" dirty="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749" y="755625"/>
            <a:ext cx="387750" cy="3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3147" y="142877"/>
            <a:ext cx="1810850" cy="18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87706DDD-B159-666D-2B2E-37D8DF219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>
            <a:extLst>
              <a:ext uri="{FF2B5EF4-FFF2-40B4-BE49-F238E27FC236}">
                <a16:creationId xmlns:a16="http://schemas.microsoft.com/office/drawing/2014/main" id="{7D62E734-1B34-7633-11C1-B6502F2091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2520301"/>
            <a:ext cx="4750316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</a:pPr>
            <a:r>
              <a:rPr lang="en-US" sz="2800" dirty="0">
                <a:solidFill>
                  <a:schemeClr val="dk1"/>
                </a:solidFill>
                <a:latin typeface="Poppins Medium"/>
                <a:cs typeface="Poppins Medium"/>
                <a:sym typeface="Poppins Medium"/>
              </a:rPr>
              <a:t>Advanced problems</a:t>
            </a:r>
            <a:endParaRPr lang="en-US" sz="2400" dirty="0"/>
          </a:p>
        </p:txBody>
      </p:sp>
      <p:sp>
        <p:nvSpPr>
          <p:cNvPr id="155" name="Google Shape;155;p23">
            <a:extLst>
              <a:ext uri="{FF2B5EF4-FFF2-40B4-BE49-F238E27FC236}">
                <a16:creationId xmlns:a16="http://schemas.microsoft.com/office/drawing/2014/main" id="{0E6B70A6-F1D1-F5E7-02F2-D5D0BC5BAFC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4" y="1378650"/>
            <a:ext cx="1229875" cy="91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ar-EG" sz="5800" dirty="0"/>
              <a:t>0</a:t>
            </a:r>
            <a:r>
              <a:rPr lang="en-US" sz="5800" dirty="0"/>
              <a:t>3</a:t>
            </a:r>
            <a:endParaRPr sz="5800" dirty="0"/>
          </a:p>
        </p:txBody>
      </p:sp>
      <p:pic>
        <p:nvPicPr>
          <p:cNvPr id="157" name="Google Shape;157;p23">
            <a:extLst>
              <a:ext uri="{FF2B5EF4-FFF2-40B4-BE49-F238E27FC236}">
                <a16:creationId xmlns:a16="http://schemas.microsoft.com/office/drawing/2014/main" id="{D730791E-319F-0A57-0016-AB415352AF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4760825" y="854963"/>
            <a:ext cx="4213600" cy="3433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333094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61F3F-76EF-1AA8-3184-270D4F1C8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3FFA10E-073F-3455-B086-5FF09FB4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670" y="596528"/>
            <a:ext cx="2274660" cy="572700"/>
          </a:xfrm>
        </p:spPr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700FB-5767-9323-0764-14C9372305D5}"/>
              </a:ext>
            </a:extLst>
          </p:cNvPr>
          <p:cNvSpPr txBox="1"/>
          <p:nvPr/>
        </p:nvSpPr>
        <p:spPr>
          <a:xfrm>
            <a:off x="720762" y="1430767"/>
            <a:ext cx="79606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Problem: </a:t>
            </a:r>
          </a:p>
          <a:p>
            <a:r>
              <a:rPr lang="en-US" sz="1600" dirty="0">
                <a:solidFill>
                  <a:schemeClr val="tx1"/>
                </a:solidFill>
                <a:hlinkClick r:id="rId2"/>
              </a:rPr>
              <a:t>https://codeforces.com/group/MWSDmqGsZm/contest/223205/problem/K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Solution: </a:t>
            </a:r>
            <a:r>
              <a:rPr lang="en-US" sz="1600" b="1" dirty="0">
                <a:solidFill>
                  <a:schemeClr val="tx1"/>
                </a:solidFill>
                <a:hlinkClick r:id="rId3"/>
              </a:rPr>
              <a:t>https://ideone.com/7SzB8J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3466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A2B49-9ED7-DA53-C378-BD9ECDBC6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423967B-EDE3-00DB-DD7B-FE409EF4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670" y="596528"/>
            <a:ext cx="2274660" cy="572700"/>
          </a:xfrm>
        </p:spPr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9AD7A-9A6F-3F23-A3A3-EBF38A911820}"/>
              </a:ext>
            </a:extLst>
          </p:cNvPr>
          <p:cNvSpPr txBox="1"/>
          <p:nvPr/>
        </p:nvSpPr>
        <p:spPr>
          <a:xfrm>
            <a:off x="1048870" y="1430767"/>
            <a:ext cx="70462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Problem:</a:t>
            </a:r>
          </a:p>
          <a:p>
            <a:r>
              <a:rPr lang="en-US" sz="1600" dirty="0">
                <a:solidFill>
                  <a:schemeClr val="tx1"/>
                </a:solidFill>
                <a:hlinkClick r:id="rId2"/>
              </a:rPr>
              <a:t>https://codeforces.com/group/MWSDmqGsZm/contest/219856/problem/T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Solution: </a:t>
            </a:r>
            <a:r>
              <a:rPr lang="en-US" sz="1600" b="1" dirty="0">
                <a:solidFill>
                  <a:schemeClr val="tx1"/>
                </a:solidFill>
                <a:hlinkClick r:id="rId3"/>
              </a:rPr>
              <a:t>https://ideone.com/sqhh5t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5926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subTitle" idx="1"/>
          </p:nvPr>
        </p:nvSpPr>
        <p:spPr>
          <a:xfrm>
            <a:off x="335280" y="836495"/>
            <a:ext cx="8159764" cy="121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ar-EG" dirty="0"/>
              <a:t>قال الله تعالى : (</a:t>
            </a:r>
            <a:r>
              <a:rPr lang="ar-SA" dirty="0"/>
              <a:t>لَن تَنَالُوا الْبِرَّ حَتَّىٰ تُنفِقُوا مِمَّا تُحِبُّونَ ۚ وَمَا تُنفِقُوا مِن شَيْءٍ فَإِنَّ اللَّهَ بِهِ عَلِيمٌ</a:t>
            </a:r>
            <a:r>
              <a:rPr lang="ar-EG" dirty="0"/>
              <a:t> ) </a:t>
            </a:r>
          </a:p>
          <a:p>
            <a:endParaRPr lang="ar-EG" dirty="0"/>
          </a:p>
        </p:txBody>
      </p:sp>
      <p:grpSp>
        <p:nvGrpSpPr>
          <p:cNvPr id="283" name="Google Shape;283;p40"/>
          <p:cNvGrpSpPr/>
          <p:nvPr/>
        </p:nvGrpSpPr>
        <p:grpSpPr>
          <a:xfrm>
            <a:off x="521642" y="2443717"/>
            <a:ext cx="1956979" cy="1863288"/>
            <a:chOff x="5364750" y="3235150"/>
            <a:chExt cx="277275" cy="294950"/>
          </a:xfrm>
        </p:grpSpPr>
        <p:sp>
          <p:nvSpPr>
            <p:cNvPr id="284" name="Google Shape;284;p40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9337" y="1460584"/>
            <a:ext cx="4487358" cy="236671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>
            <a:spLocks noGrp="1"/>
          </p:cNvSpPr>
          <p:nvPr>
            <p:ph type="title"/>
          </p:nvPr>
        </p:nvSpPr>
        <p:spPr>
          <a:xfrm>
            <a:off x="337305" y="1849122"/>
            <a:ext cx="4114379" cy="89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800" b="1"/>
              <a:t>Thank You</a:t>
            </a:r>
          </a:p>
        </p:txBody>
      </p:sp>
      <p:pic>
        <p:nvPicPr>
          <p:cNvPr id="304" name="Google Shape;304;p42"/>
          <p:cNvPicPr preferRelativeResize="0"/>
          <p:nvPr/>
        </p:nvPicPr>
        <p:blipFill rotWithShape="1">
          <a:blip r:embed="rId4">
            <a:alphaModFix/>
          </a:blip>
          <a:srcRect r="2666"/>
          <a:stretch/>
        </p:blipFill>
        <p:spPr>
          <a:xfrm>
            <a:off x="5262645" y="1356534"/>
            <a:ext cx="657285" cy="58884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2"/>
          <p:cNvSpPr txBox="1">
            <a:spLocks noGrp="1"/>
          </p:cNvSpPr>
          <p:nvPr>
            <p:ph type="subTitle" idx="1"/>
          </p:nvPr>
        </p:nvSpPr>
        <p:spPr>
          <a:xfrm>
            <a:off x="337305" y="2691877"/>
            <a:ext cx="4114379" cy="67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1" dirty="0">
                <a:solidFill>
                  <a:srgbClr val="6D94CE"/>
                </a:solidFill>
              </a:rPr>
              <a:t>For Your Attention.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317091" y="208462"/>
            <a:ext cx="4265825" cy="112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/>
              <a:t>CONTENT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/>
          </p:nvPr>
        </p:nvSpPr>
        <p:spPr>
          <a:xfrm>
            <a:off x="1127228" y="1589738"/>
            <a:ext cx="571771" cy="38098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6"/>
          </p:nvPr>
        </p:nvSpPr>
        <p:spPr>
          <a:xfrm>
            <a:off x="1698999" y="1531995"/>
            <a:ext cx="2379881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Assignment Up solve</a:t>
            </a:r>
            <a:endParaRPr sz="1600" dirty="0"/>
          </a:p>
        </p:txBody>
      </p:sp>
      <p:sp>
        <p:nvSpPr>
          <p:cNvPr id="98" name="Google Shape;98;p16"/>
          <p:cNvSpPr txBox="1"/>
          <p:nvPr/>
        </p:nvSpPr>
        <p:spPr>
          <a:xfrm>
            <a:off x="1127228" y="2448388"/>
            <a:ext cx="571771" cy="38098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1498699" y="2380723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>
              <a:lnSpc>
                <a:spcPct val="11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Medium problems</a:t>
            </a:r>
            <a:endParaRPr lang="en-US" sz="16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1127228" y="3308022"/>
            <a:ext cx="571771" cy="38098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698999" y="3277113"/>
            <a:ext cx="2951381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2400"/>
            </a:pPr>
            <a:r>
              <a:rPr lang="en-US" sz="1600" dirty="0">
                <a:solidFill>
                  <a:schemeClr val="dk1"/>
                </a:solidFill>
                <a:latin typeface="Poppins Medium"/>
                <a:cs typeface="Poppins Medium"/>
                <a:sym typeface="Poppins Medium"/>
              </a:rPr>
              <a:t>Advanced problems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11496F13-1333-497A-3C87-F78A31F73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>
            <a:extLst>
              <a:ext uri="{FF2B5EF4-FFF2-40B4-BE49-F238E27FC236}">
                <a16:creationId xmlns:a16="http://schemas.microsoft.com/office/drawing/2014/main" id="{31843CC9-BE86-6E9A-6DF2-565B1537D4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3664" y="2520301"/>
            <a:ext cx="4750316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dirty="0"/>
              <a:t>Assignment Up solve</a:t>
            </a:r>
          </a:p>
        </p:txBody>
      </p:sp>
      <p:sp>
        <p:nvSpPr>
          <p:cNvPr id="155" name="Google Shape;155;p23">
            <a:extLst>
              <a:ext uri="{FF2B5EF4-FFF2-40B4-BE49-F238E27FC236}">
                <a16:creationId xmlns:a16="http://schemas.microsoft.com/office/drawing/2014/main" id="{08F97A15-9513-4943-4FC6-6B94C6FAB95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4" y="1378650"/>
            <a:ext cx="1229875" cy="91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800" dirty="0"/>
              <a:t>01</a:t>
            </a:r>
            <a:endParaRPr sz="5800" dirty="0"/>
          </a:p>
        </p:txBody>
      </p:sp>
      <p:pic>
        <p:nvPicPr>
          <p:cNvPr id="157" name="Google Shape;157;p23">
            <a:extLst>
              <a:ext uri="{FF2B5EF4-FFF2-40B4-BE49-F238E27FC236}">
                <a16:creationId xmlns:a16="http://schemas.microsoft.com/office/drawing/2014/main" id="{6F7F2ECE-DCAC-2834-C818-03135C8D1A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4760825" y="854963"/>
            <a:ext cx="4213600" cy="3433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4678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3BBED-B54A-160D-04F5-28D447A1A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E8DD18B-21AC-E213-3073-E9B6DE83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426" y="586793"/>
            <a:ext cx="4409145" cy="572700"/>
          </a:xfrm>
        </p:spPr>
        <p:txBody>
          <a:bodyPr/>
          <a:lstStyle/>
          <a:p>
            <a:r>
              <a:rPr lang="en-US" dirty="0"/>
              <a:t>Assignment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53AB2-2ED7-0B0A-519D-BAA6A7822B6B}"/>
              </a:ext>
            </a:extLst>
          </p:cNvPr>
          <p:cNvSpPr txBox="1"/>
          <p:nvPr/>
        </p:nvSpPr>
        <p:spPr>
          <a:xfrm>
            <a:off x="494851" y="1389510"/>
            <a:ext cx="815429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Q1: 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https://ideone.com/wTHmdC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Q2: </a:t>
            </a:r>
            <a:r>
              <a:rPr lang="en-US" sz="1600" dirty="0">
                <a:solidFill>
                  <a:schemeClr val="tx1"/>
                </a:solidFill>
                <a:hlinkClick r:id="rId3"/>
              </a:rPr>
              <a:t>https://ideone.com/SEyWGl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Q3: </a:t>
            </a:r>
            <a:r>
              <a:rPr lang="en-US" sz="1600" dirty="0">
                <a:solidFill>
                  <a:schemeClr val="tx1"/>
                </a:solidFill>
                <a:hlinkClick r:id="rId4"/>
              </a:rPr>
              <a:t>https://ideone.com/rTggmW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Q4: </a:t>
            </a:r>
            <a:r>
              <a:rPr lang="en-US" sz="1600" dirty="0">
                <a:solidFill>
                  <a:schemeClr val="tx1"/>
                </a:solidFill>
                <a:hlinkClick r:id="rId5"/>
              </a:rPr>
              <a:t>https://ideone.com/oYc7Ty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Q5: </a:t>
            </a:r>
            <a:r>
              <a:rPr lang="en-US" sz="1600" dirty="0">
                <a:solidFill>
                  <a:schemeClr val="tx1"/>
                </a:solidFill>
                <a:hlinkClick r:id="rId6"/>
              </a:rPr>
              <a:t>https://ideone.com/ulvW86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Q6: </a:t>
            </a:r>
            <a:r>
              <a:rPr lang="en-US" sz="1600" dirty="0">
                <a:solidFill>
                  <a:schemeClr val="tx1"/>
                </a:solidFill>
                <a:hlinkClick r:id="rId7"/>
              </a:rPr>
              <a:t>https://ideone.com/Q3FJ8u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Q7: </a:t>
            </a:r>
            <a:r>
              <a:rPr lang="en-US" sz="1600" dirty="0">
                <a:solidFill>
                  <a:schemeClr val="tx1"/>
                </a:solidFill>
                <a:hlinkClick r:id="rId8"/>
              </a:rPr>
              <a:t>https://ideone.com/WRivLp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Q8: </a:t>
            </a:r>
            <a:r>
              <a:rPr lang="en-US" sz="1600" dirty="0">
                <a:solidFill>
                  <a:schemeClr val="tx1"/>
                </a:solidFill>
                <a:hlinkClick r:id="rId9"/>
              </a:rPr>
              <a:t>https://ideone.com/ZtYukg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Q9: </a:t>
            </a:r>
            <a:r>
              <a:rPr lang="en-US" sz="1600" dirty="0">
                <a:solidFill>
                  <a:schemeClr val="tx1"/>
                </a:solidFill>
                <a:hlinkClick r:id="rId10"/>
              </a:rPr>
              <a:t>https://ideone.com/Re9coY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35636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3DB17165-5687-49C4-EF17-96357643B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>
            <a:extLst>
              <a:ext uri="{FF2B5EF4-FFF2-40B4-BE49-F238E27FC236}">
                <a16:creationId xmlns:a16="http://schemas.microsoft.com/office/drawing/2014/main" id="{E2A82BED-9EAC-5BA0-D4FA-1E1063C68F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184" y="2520301"/>
            <a:ext cx="4750316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lvl="0">
              <a:lnSpc>
                <a:spcPct val="11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Medium problems</a:t>
            </a:r>
            <a:endParaRPr lang="en-US" sz="28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5" name="Google Shape;155;p23">
            <a:extLst>
              <a:ext uri="{FF2B5EF4-FFF2-40B4-BE49-F238E27FC236}">
                <a16:creationId xmlns:a16="http://schemas.microsoft.com/office/drawing/2014/main" id="{C6590EB8-98A6-89F2-D380-28D10CA6B20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4" y="1378650"/>
            <a:ext cx="1229875" cy="91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800" dirty="0"/>
              <a:t>02</a:t>
            </a:r>
            <a:endParaRPr sz="5800" dirty="0"/>
          </a:p>
        </p:txBody>
      </p:sp>
      <p:pic>
        <p:nvPicPr>
          <p:cNvPr id="157" name="Google Shape;157;p23">
            <a:extLst>
              <a:ext uri="{FF2B5EF4-FFF2-40B4-BE49-F238E27FC236}">
                <a16:creationId xmlns:a16="http://schemas.microsoft.com/office/drawing/2014/main" id="{62F9836E-2C36-ED38-1FE2-744D7D7310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4760825" y="854963"/>
            <a:ext cx="4213600" cy="3433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2544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1D59011-870D-90A9-0A3A-2E72FF18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670" y="596528"/>
            <a:ext cx="2274660" cy="572700"/>
          </a:xfrm>
        </p:spPr>
        <p:txBody>
          <a:bodyPr/>
          <a:lstStyle/>
          <a:p>
            <a:r>
              <a:rPr lang="en-US" dirty="0"/>
              <a:t>Problem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6B1BC-575B-CF91-6D34-5AA3BB82F614}"/>
              </a:ext>
            </a:extLst>
          </p:cNvPr>
          <p:cNvSpPr txBox="1"/>
          <p:nvPr/>
        </p:nvSpPr>
        <p:spPr>
          <a:xfrm>
            <a:off x="1048870" y="1578018"/>
            <a:ext cx="70462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Problem:</a:t>
            </a:r>
          </a:p>
          <a:p>
            <a:r>
              <a:rPr lang="en-US" sz="1600" dirty="0">
                <a:solidFill>
                  <a:schemeClr val="tx1"/>
                </a:solidFill>
                <a:hlinkClick r:id="rId2"/>
              </a:rPr>
              <a:t>https://codeforces.com/group/MWSDmqGsZm/contest/223205/problem/C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Solution:</a:t>
            </a:r>
            <a:r>
              <a:rPr lang="ar-EG" sz="16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  <a:hlinkClick r:id="rId3"/>
              </a:rPr>
              <a:t>https://ideone.com/Vwry83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96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0D9AD-DB8F-3C6C-2949-8CC40417A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C8DF28C-6663-7AAE-3892-ECD6C228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670" y="596528"/>
            <a:ext cx="2274660" cy="572700"/>
          </a:xfrm>
        </p:spPr>
        <p:txBody>
          <a:bodyPr/>
          <a:lstStyle/>
          <a:p>
            <a:r>
              <a:rPr lang="en-US" dirty="0"/>
              <a:t>Problem 2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21A7A-34C3-0D51-DB10-DE3EFB8707BB}"/>
              </a:ext>
            </a:extLst>
          </p:cNvPr>
          <p:cNvSpPr txBox="1"/>
          <p:nvPr/>
        </p:nvSpPr>
        <p:spPr>
          <a:xfrm>
            <a:off x="1048870" y="1674837"/>
            <a:ext cx="7046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Problem:</a:t>
            </a:r>
          </a:p>
          <a:p>
            <a:r>
              <a:rPr lang="en-US" sz="1600" dirty="0">
                <a:solidFill>
                  <a:schemeClr val="tx1"/>
                </a:solidFill>
                <a:hlinkClick r:id="rId2"/>
              </a:rPr>
              <a:t>https://codeforces.com/group/MWSDmqGsZm/contest/223205/problem/I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Solution: </a:t>
            </a:r>
            <a:r>
              <a:rPr lang="en-US" sz="1600" b="1" dirty="0">
                <a:solidFill>
                  <a:schemeClr val="tx1"/>
                </a:solidFill>
                <a:hlinkClick r:id="rId3"/>
              </a:rPr>
              <a:t>https://ideone.com/oH0t1K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544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FF56B-51ED-E9F4-A1BF-BBF505753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0AAEFBD-4AE0-EB50-19B5-F654CF66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670" y="596528"/>
            <a:ext cx="2274660" cy="572700"/>
          </a:xfrm>
        </p:spPr>
        <p:txBody>
          <a:bodyPr/>
          <a:lstStyle/>
          <a:p>
            <a:r>
              <a:rPr lang="en-US" dirty="0"/>
              <a:t>Problem 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A7CBE-C8AE-0B62-92CE-B083E4F09E3A}"/>
              </a:ext>
            </a:extLst>
          </p:cNvPr>
          <p:cNvSpPr txBox="1"/>
          <p:nvPr/>
        </p:nvSpPr>
        <p:spPr>
          <a:xfrm>
            <a:off x="1048870" y="1567260"/>
            <a:ext cx="7046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Problem:</a:t>
            </a:r>
          </a:p>
          <a:p>
            <a:r>
              <a:rPr lang="en-US" sz="1600" dirty="0">
                <a:solidFill>
                  <a:schemeClr val="tx1"/>
                </a:solidFill>
                <a:hlinkClick r:id="rId2"/>
              </a:rPr>
              <a:t>https://codeforces.com/group/MWSDmqGsZm/contest/223205/problem/E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Solution: </a:t>
            </a:r>
            <a:r>
              <a:rPr lang="en-US" sz="1600" b="1" dirty="0">
                <a:solidFill>
                  <a:schemeClr val="tx1"/>
                </a:solidFill>
                <a:hlinkClick r:id="rId3"/>
              </a:rPr>
              <a:t>https://ideone.com/eyyfuV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4522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304FE-F8E2-3171-FFFF-75F21578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BA41E5D-A424-5E89-61F1-9858CFC00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670" y="596528"/>
            <a:ext cx="2274660" cy="572700"/>
          </a:xfrm>
        </p:spPr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B5D1E-4D79-CCDB-DC75-52D75BC4CA4F}"/>
              </a:ext>
            </a:extLst>
          </p:cNvPr>
          <p:cNvSpPr txBox="1"/>
          <p:nvPr/>
        </p:nvSpPr>
        <p:spPr>
          <a:xfrm>
            <a:off x="962809" y="1510117"/>
            <a:ext cx="7046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Problem:</a:t>
            </a:r>
          </a:p>
          <a:p>
            <a:r>
              <a:rPr lang="en-US" sz="1600" dirty="0">
                <a:solidFill>
                  <a:schemeClr val="tx1"/>
                </a:solidFill>
                <a:hlinkClick r:id="rId2"/>
              </a:rPr>
              <a:t>https://codeforces.com/group/MWSDmqGsZm/contest/219856/problem/M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Solution: </a:t>
            </a:r>
            <a:r>
              <a:rPr lang="en-US" sz="1600" b="1" dirty="0">
                <a:solidFill>
                  <a:schemeClr val="tx1"/>
                </a:solidFill>
                <a:hlinkClick r:id="rId3"/>
              </a:rPr>
              <a:t>https://ideone.com/Uob6uA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771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nalytical Epidemiology - Master of Science in Epidemiology by Slidesgo">
  <a:themeElements>
    <a:clrScheme name="Simple Light">
      <a:dk1>
        <a:srgbClr val="091F5B"/>
      </a:dk1>
      <a:lt1>
        <a:srgbClr val="6F96D1"/>
      </a:lt1>
      <a:dk2>
        <a:srgbClr val="EDF0F5"/>
      </a:dk2>
      <a:lt2>
        <a:srgbClr val="F8F4F0"/>
      </a:lt2>
      <a:accent1>
        <a:srgbClr val="F2F1DF"/>
      </a:accent1>
      <a:accent2>
        <a:srgbClr val="D0E4FF"/>
      </a:accent2>
      <a:accent3>
        <a:srgbClr val="BAD6EB"/>
      </a:accent3>
      <a:accent4>
        <a:srgbClr val="344EAD"/>
      </a:accent4>
      <a:accent5>
        <a:srgbClr val="AEA0A0"/>
      </a:accent5>
      <a:accent6>
        <a:srgbClr val="ECE1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327</Words>
  <Application>Microsoft Office PowerPoint</Application>
  <PresentationFormat>On-screen Show (16:9)</PresentationFormat>
  <Paragraphs>71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Roboto Mono Medium</vt:lpstr>
      <vt:lpstr>Arial</vt:lpstr>
      <vt:lpstr>Poppins Medium</vt:lpstr>
      <vt:lpstr>Poppins</vt:lpstr>
      <vt:lpstr>Roboto Mono</vt:lpstr>
      <vt:lpstr>Lato</vt:lpstr>
      <vt:lpstr>Nunito Light</vt:lpstr>
      <vt:lpstr>Anaheim</vt:lpstr>
      <vt:lpstr>Analytical Epidemiology - Master of Science in Epidemiology by Slidesgo</vt:lpstr>
      <vt:lpstr>Function &amp; String Practice</vt:lpstr>
      <vt:lpstr>CONTENT</vt:lpstr>
      <vt:lpstr>Assignment Up solve</vt:lpstr>
      <vt:lpstr>Assignment Answers</vt:lpstr>
      <vt:lpstr>Medium problems</vt:lpstr>
      <vt:lpstr>Problem 1 </vt:lpstr>
      <vt:lpstr>Problem 2 </vt:lpstr>
      <vt:lpstr>Problem 3 </vt:lpstr>
      <vt:lpstr>Problem 4</vt:lpstr>
      <vt:lpstr>Advanced problems</vt:lpstr>
      <vt:lpstr>Problem 1</vt:lpstr>
      <vt:lpstr>Problem 2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moataz ahmed</cp:lastModifiedBy>
  <cp:revision>32</cp:revision>
  <dcterms:modified xsi:type="dcterms:W3CDTF">2025-01-21T15:28:28Z</dcterms:modified>
</cp:coreProperties>
</file>