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4"/>
  </p:notesMasterIdLst>
  <p:sldIdLst>
    <p:sldId id="256" r:id="rId2"/>
    <p:sldId id="257" r:id="rId3"/>
    <p:sldId id="258" r:id="rId4"/>
    <p:sldId id="264" r:id="rId5"/>
    <p:sldId id="259" r:id="rId6"/>
    <p:sldId id="288" r:id="rId7"/>
    <p:sldId id="286" r:id="rId8"/>
    <p:sldId id="290" r:id="rId9"/>
    <p:sldId id="298" r:id="rId10"/>
    <p:sldId id="299" r:id="rId11"/>
    <p:sldId id="302" r:id="rId12"/>
    <p:sldId id="313" r:id="rId13"/>
    <p:sldId id="306" r:id="rId14"/>
    <p:sldId id="314" r:id="rId15"/>
    <p:sldId id="315" r:id="rId16"/>
    <p:sldId id="316" r:id="rId17"/>
    <p:sldId id="317" r:id="rId18"/>
    <p:sldId id="307" r:id="rId19"/>
    <p:sldId id="308" r:id="rId20"/>
    <p:sldId id="309" r:id="rId21"/>
    <p:sldId id="281" r:id="rId22"/>
    <p:sldId id="283" r:id="rId23"/>
  </p:sldIdLst>
  <p:sldSz cx="9144000" cy="5143500" type="screen16x9"/>
  <p:notesSz cx="6858000" cy="9144000"/>
  <p:embeddedFontLst>
    <p:embeddedFont>
      <p:font typeface="Anaheim" panose="020B0604020202020204" charset="0"/>
      <p:regular r:id="rId25"/>
      <p:bold r:id="rId26"/>
    </p:embeddedFont>
    <p:embeddedFont>
      <p:font typeface="Lato" panose="020F0502020204030203" pitchFamily="34" charset="0"/>
      <p:regular r:id="rId27"/>
      <p:bold r:id="rId28"/>
      <p:italic r:id="rId29"/>
      <p:boldItalic r:id="rId30"/>
    </p:embeddedFont>
    <p:embeddedFont>
      <p:font typeface="Nunito Light" pitchFamily="2" charset="0"/>
      <p:regular r:id="rId31"/>
      <p:italic r:id="rId32"/>
    </p:embeddedFont>
    <p:embeddedFont>
      <p:font typeface="Poppins" panose="00000500000000000000" pitchFamily="2" charset="0"/>
      <p:regular r:id="rId33"/>
      <p:bold r:id="rId34"/>
      <p:italic r:id="rId35"/>
      <p:boldItalic r:id="rId36"/>
    </p:embeddedFont>
    <p:embeddedFont>
      <p:font typeface="Poppins Medium" panose="00000600000000000000" pitchFamily="2" charset="0"/>
      <p:regular r:id="rId37"/>
      <p:bold r:id="rId38"/>
      <p:italic r:id="rId39"/>
      <p:boldItalic r:id="rId40"/>
    </p:embeddedFont>
    <p:embeddedFont>
      <p:font typeface="Roboto Mono" panose="00000009000000000000" pitchFamily="49" charset="0"/>
      <p:regular r:id="rId41"/>
      <p:bold r:id="rId42"/>
      <p:italic r:id="rId43"/>
      <p:boldItalic r:id="rId44"/>
    </p:embeddedFont>
    <p:embeddedFont>
      <p:font typeface="Roboto Mono Medium" panose="00000009000000000000" pitchFamily="49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E11350-E59A-474B-BBC2-550DA754A74B}">
  <a:tblStyle styleId="{84E11350-E59A-474B-BBC2-550DA754A74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30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font" Target="fonts/font23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font" Target="fonts/font2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font" Target="fonts/font20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48" Type="http://schemas.openxmlformats.org/officeDocument/2006/relationships/font" Target="fonts/font24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font" Target="fonts/font22.fntdata"/><Relationship Id="rId20" Type="http://schemas.openxmlformats.org/officeDocument/2006/relationships/slide" Target="slides/slide19.xml"/><Relationship Id="rId41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68a8debd5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3168a8debd5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>
          <a:extLst>
            <a:ext uri="{FF2B5EF4-FFF2-40B4-BE49-F238E27FC236}">
              <a16:creationId xmlns:a16="http://schemas.microsoft.com/office/drawing/2014/main" id="{A86B825A-1665-6786-6F23-EA8F80C15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68a8debd5_0_34:notes">
            <a:extLst>
              <a:ext uri="{FF2B5EF4-FFF2-40B4-BE49-F238E27FC236}">
                <a16:creationId xmlns:a16="http://schemas.microsoft.com/office/drawing/2014/main" id="{02ED7324-C431-C964-E5C9-53A4B9B75E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3168a8debd5_0_34:notes">
            <a:extLst>
              <a:ext uri="{FF2B5EF4-FFF2-40B4-BE49-F238E27FC236}">
                <a16:creationId xmlns:a16="http://schemas.microsoft.com/office/drawing/2014/main" id="{8FC32A69-9519-E330-2903-5BEB0120B2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3112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>
          <a:extLst>
            <a:ext uri="{FF2B5EF4-FFF2-40B4-BE49-F238E27FC236}">
              <a16:creationId xmlns:a16="http://schemas.microsoft.com/office/drawing/2014/main" id="{20E3FB21-6694-7C2C-F98D-B2833A993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68a8debd5_0_34:notes">
            <a:extLst>
              <a:ext uri="{FF2B5EF4-FFF2-40B4-BE49-F238E27FC236}">
                <a16:creationId xmlns:a16="http://schemas.microsoft.com/office/drawing/2014/main" id="{5A1B1FBC-FDB2-CC28-E576-2194DA8055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3168a8debd5_0_34:notes">
            <a:extLst>
              <a:ext uri="{FF2B5EF4-FFF2-40B4-BE49-F238E27FC236}">
                <a16:creationId xmlns:a16="http://schemas.microsoft.com/office/drawing/2014/main" id="{E277FB41-AEF0-0F35-8566-3FF78D2A40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4580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- Blue">
  <p:cSld name="Title - Blu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910472" y="1692675"/>
            <a:ext cx="5366400" cy="653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23600" y="3036047"/>
            <a:ext cx="3955500" cy="300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989381" y="864909"/>
            <a:ext cx="2352900" cy="2763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accent3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/>
        </p:nvSpPr>
        <p:spPr>
          <a:xfrm>
            <a:off x="125400" y="166650"/>
            <a:ext cx="8893200" cy="48102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47625" dir="3000000" algn="b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25400" y="166650"/>
            <a:ext cx="8893200" cy="48102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47625" dir="3000000" algn="b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720000" y="2200942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2"/>
          </p:nvPr>
        </p:nvSpPr>
        <p:spPr>
          <a:xfrm>
            <a:off x="3419271" y="2200942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3"/>
          </p:nvPr>
        </p:nvSpPr>
        <p:spPr>
          <a:xfrm>
            <a:off x="720000" y="3956852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4"/>
          </p:nvPr>
        </p:nvSpPr>
        <p:spPr>
          <a:xfrm>
            <a:off x="3419271" y="3956852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5"/>
          </p:nvPr>
        </p:nvSpPr>
        <p:spPr>
          <a:xfrm>
            <a:off x="6118549" y="2200942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6"/>
          </p:nvPr>
        </p:nvSpPr>
        <p:spPr>
          <a:xfrm>
            <a:off x="6118549" y="3956852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7"/>
          </p:nvPr>
        </p:nvSpPr>
        <p:spPr>
          <a:xfrm>
            <a:off x="1505400" y="1381929"/>
            <a:ext cx="734700" cy="44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8"/>
          </p:nvPr>
        </p:nvSpPr>
        <p:spPr>
          <a:xfrm>
            <a:off x="1505400" y="3137854"/>
            <a:ext cx="734700" cy="44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9"/>
          </p:nvPr>
        </p:nvSpPr>
        <p:spPr>
          <a:xfrm>
            <a:off x="4204671" y="1381929"/>
            <a:ext cx="734700" cy="44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3"/>
          </p:nvPr>
        </p:nvSpPr>
        <p:spPr>
          <a:xfrm>
            <a:off x="4204671" y="3137854"/>
            <a:ext cx="734700" cy="44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14"/>
          </p:nvPr>
        </p:nvSpPr>
        <p:spPr>
          <a:xfrm>
            <a:off x="6903949" y="1381929"/>
            <a:ext cx="734700" cy="44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15"/>
          </p:nvPr>
        </p:nvSpPr>
        <p:spPr>
          <a:xfrm>
            <a:off x="6903949" y="3137854"/>
            <a:ext cx="734700" cy="44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6"/>
          </p:nvPr>
        </p:nvSpPr>
        <p:spPr>
          <a:xfrm>
            <a:off x="720000" y="1905738"/>
            <a:ext cx="23055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7"/>
          </p:nvPr>
        </p:nvSpPr>
        <p:spPr>
          <a:xfrm>
            <a:off x="3419271" y="1905738"/>
            <a:ext cx="23055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8"/>
          </p:nvPr>
        </p:nvSpPr>
        <p:spPr>
          <a:xfrm>
            <a:off x="6118550" y="1905738"/>
            <a:ext cx="23055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9"/>
          </p:nvPr>
        </p:nvSpPr>
        <p:spPr>
          <a:xfrm>
            <a:off x="720000" y="3661650"/>
            <a:ext cx="23055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20"/>
          </p:nvPr>
        </p:nvSpPr>
        <p:spPr>
          <a:xfrm>
            <a:off x="3419271" y="3661650"/>
            <a:ext cx="23055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21"/>
          </p:nvPr>
        </p:nvSpPr>
        <p:spPr>
          <a:xfrm>
            <a:off x="6118550" y="3661650"/>
            <a:ext cx="23055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125400" y="166650"/>
            <a:ext cx="8893200" cy="48102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47625" dir="3000000" algn="b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713225" y="2397750"/>
            <a:ext cx="3858900" cy="9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title" idx="2"/>
          </p:nvPr>
        </p:nvSpPr>
        <p:spPr>
          <a:xfrm>
            <a:off x="713225" y="1378650"/>
            <a:ext cx="1080300" cy="91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ubTitle" idx="1"/>
          </p:nvPr>
        </p:nvSpPr>
        <p:spPr>
          <a:xfrm>
            <a:off x="713225" y="3389850"/>
            <a:ext cx="3858900" cy="426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125400" y="166650"/>
            <a:ext cx="8893200" cy="48102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47625" dir="3000000" algn="b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720000" y="1639025"/>
            <a:ext cx="3852000" cy="24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/>
          <p:nvPr/>
        </p:nvSpPr>
        <p:spPr>
          <a:xfrm>
            <a:off x="125400" y="166650"/>
            <a:ext cx="8893200" cy="48102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47625" dir="3000000" algn="b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937625" y="2889420"/>
            <a:ext cx="2175300" cy="1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3484347" y="2889420"/>
            <a:ext cx="2175300" cy="1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6031075" y="2889420"/>
            <a:ext cx="2175300" cy="1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ubTitle" idx="4"/>
          </p:nvPr>
        </p:nvSpPr>
        <p:spPr>
          <a:xfrm>
            <a:off x="937625" y="2518025"/>
            <a:ext cx="2175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ubTitle" idx="5"/>
          </p:nvPr>
        </p:nvSpPr>
        <p:spPr>
          <a:xfrm>
            <a:off x="3484350" y="2518025"/>
            <a:ext cx="2175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6"/>
          </p:nvPr>
        </p:nvSpPr>
        <p:spPr>
          <a:xfrm>
            <a:off x="6031075" y="2518025"/>
            <a:ext cx="2175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/>
          <p:nvPr/>
        </p:nvSpPr>
        <p:spPr>
          <a:xfrm>
            <a:off x="125400" y="166650"/>
            <a:ext cx="8893200" cy="48102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47625" dir="3000000" algn="b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4571971" y="3172500"/>
            <a:ext cx="38589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ubTitle" idx="1"/>
          </p:nvPr>
        </p:nvSpPr>
        <p:spPr>
          <a:xfrm>
            <a:off x="1739563" y="1309188"/>
            <a:ext cx="6691200" cy="18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/>
        </p:nvSpPr>
        <p:spPr>
          <a:xfrm>
            <a:off x="125400" y="166650"/>
            <a:ext cx="8893200" cy="48102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47625" dir="3000000" algn="b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647350" y="1568700"/>
            <a:ext cx="3716100" cy="1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subTitle" idx="1"/>
          </p:nvPr>
        </p:nvSpPr>
        <p:spPr>
          <a:xfrm>
            <a:off x="4647350" y="2632200"/>
            <a:ext cx="37161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dk2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/>
          <p:nvPr/>
        </p:nvSpPr>
        <p:spPr>
          <a:xfrm>
            <a:off x="125400" y="166650"/>
            <a:ext cx="8893200" cy="48102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7150" dist="47625" dir="3000000" algn="b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28675"/>
            <a:ext cx="7717500" cy="33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1518150" y="1906749"/>
            <a:ext cx="53664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2900" dirty="0"/>
              <a:t>Practice If condition</a:t>
            </a:r>
            <a:endParaRPr sz="2900" dirty="0"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1"/>
          </p:nvPr>
        </p:nvSpPr>
        <p:spPr>
          <a:xfrm>
            <a:off x="1518150" y="2557665"/>
            <a:ext cx="39555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91F5B"/>
              </a:buClr>
              <a:buSzPts val="1400"/>
              <a:buFont typeface="Lato"/>
              <a:buNone/>
            </a:pPr>
            <a:r>
              <a:rPr lang="en" sz="1800" b="1" dirty="0">
                <a:solidFill>
                  <a:srgbClr val="091F5B"/>
                </a:solidFill>
                <a:latin typeface="Lato"/>
                <a:ea typeface="Lato"/>
                <a:cs typeface="Lato"/>
                <a:sym typeface="Lato"/>
              </a:rPr>
              <a:t>C++ &amp; Problem-solving</a:t>
            </a:r>
            <a:r>
              <a:rPr lang="en" sz="1800" b="1" i="0" u="none" strike="noStrike" cap="none" dirty="0">
                <a:solidFill>
                  <a:srgbClr val="091F5B"/>
                </a:solidFill>
                <a:latin typeface="Lato"/>
                <a:ea typeface="Lato"/>
                <a:cs typeface="Lato"/>
                <a:sym typeface="Lato"/>
              </a:rPr>
              <a:t>  Course </a:t>
            </a:r>
            <a:endParaRPr dirty="0"/>
          </a:p>
        </p:txBody>
      </p:sp>
      <p:sp>
        <p:nvSpPr>
          <p:cNvPr id="82" name="Google Shape;82;p15"/>
          <p:cNvSpPr txBox="1"/>
          <p:nvPr/>
        </p:nvSpPr>
        <p:spPr>
          <a:xfrm>
            <a:off x="1518150" y="3034687"/>
            <a:ext cx="3955500" cy="316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91F5B"/>
              </a:buClr>
              <a:buSzPts val="1400"/>
              <a:buFont typeface="Lato"/>
              <a:buNone/>
            </a:pPr>
            <a:r>
              <a:rPr lang="en" b="1" dirty="0">
                <a:solidFill>
                  <a:srgbClr val="303030"/>
                </a:solidFill>
                <a:latin typeface="Lato"/>
                <a:ea typeface="Lato"/>
                <a:cs typeface="Lato"/>
                <a:sym typeface="Lato"/>
              </a:rPr>
              <a:t>02-12</a:t>
            </a:r>
            <a:r>
              <a:rPr lang="en" sz="1400" b="1" i="0" u="none" strike="noStrike" cap="none" dirty="0">
                <a:solidFill>
                  <a:srgbClr val="303030"/>
                </a:solidFill>
                <a:latin typeface="Lato"/>
                <a:ea typeface="Lato"/>
                <a:cs typeface="Lato"/>
                <a:sym typeface="Lato"/>
              </a:rPr>
              <a:t>–2024</a:t>
            </a:r>
            <a:endParaRPr dirty="0"/>
          </a:p>
        </p:txBody>
      </p:sp>
      <p:sp>
        <p:nvSpPr>
          <p:cNvPr id="83" name="Google Shape;83;p15"/>
          <p:cNvSpPr/>
          <p:nvPr/>
        </p:nvSpPr>
        <p:spPr>
          <a:xfrm>
            <a:off x="0" y="1"/>
            <a:ext cx="7513566" cy="142874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 flipH="1">
            <a:off x="-90311" y="-652555"/>
            <a:ext cx="362001" cy="1305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 rotWithShape="1">
          <a:blip r:embed="rId4">
            <a:alphaModFix/>
          </a:blip>
          <a:srcRect l="1172" t="6262"/>
          <a:stretch/>
        </p:blipFill>
        <p:spPr>
          <a:xfrm>
            <a:off x="362002" y="54143"/>
            <a:ext cx="5366401" cy="142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 rotWithShape="1">
          <a:blip r:embed="rId4">
            <a:alphaModFix/>
          </a:blip>
          <a:srcRect l="1172" t="6262" r="65478"/>
          <a:stretch/>
        </p:blipFill>
        <p:spPr>
          <a:xfrm>
            <a:off x="5702732" y="54143"/>
            <a:ext cx="1810834" cy="142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 rotWithShape="1">
          <a:blip r:embed="rId5">
            <a:alphaModFix/>
          </a:blip>
          <a:srcRect l="22005" r="899" b="4421"/>
          <a:stretch/>
        </p:blipFill>
        <p:spPr>
          <a:xfrm rot="10800000">
            <a:off x="7438613" y="0"/>
            <a:ext cx="1705385" cy="227230"/>
          </a:xfrm>
          <a:prstGeom prst="parallelogram">
            <a:avLst>
              <a:gd name="adj" fmla="val 25000"/>
            </a:avLst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1222250" y="790950"/>
            <a:ext cx="26625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AEA Developers student club</a:t>
            </a:r>
            <a:endParaRPr sz="10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9749" y="755625"/>
            <a:ext cx="387750" cy="38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33147" y="142877"/>
            <a:ext cx="1810850" cy="181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1D59011-870D-90A9-0A3A-2E72FF18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21225"/>
            <a:ext cx="2274660" cy="572700"/>
          </a:xfrm>
        </p:spPr>
        <p:txBody>
          <a:bodyPr/>
          <a:lstStyle/>
          <a:p>
            <a:r>
              <a:rPr lang="en-US" dirty="0"/>
              <a:t>Problem 3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EA3D1BD1-99C8-B83D-C932-3737F01DA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9620" y="517870"/>
            <a:ext cx="8374380" cy="3916680"/>
          </a:xfrm>
        </p:spPr>
        <p:txBody>
          <a:bodyPr/>
          <a:lstStyle/>
          <a:p>
            <a:r>
              <a:rPr lang="en-US" dirty="0"/>
              <a:t>Given a letter </a:t>
            </a:r>
            <a:r>
              <a:rPr lang="en-US" i="1" dirty="0"/>
              <a:t>X</a:t>
            </a:r>
            <a:r>
              <a:rPr lang="en-US" dirty="0"/>
              <a:t>. Determine whether </a:t>
            </a:r>
            <a:r>
              <a:rPr lang="en-US" i="1" dirty="0"/>
              <a:t>X</a:t>
            </a:r>
            <a:r>
              <a:rPr lang="en-US" dirty="0"/>
              <a:t> is Digit or Alphabet and if it is Alphabet determine if it is </a:t>
            </a:r>
            <a:r>
              <a:rPr lang="en-US" b="1" dirty="0"/>
              <a:t>Capital Case</a:t>
            </a:r>
            <a:r>
              <a:rPr lang="en-US" dirty="0"/>
              <a:t> or </a:t>
            </a:r>
            <a:r>
              <a:rPr lang="en-US" b="1" dirty="0"/>
              <a:t>Small Case</a:t>
            </a:r>
            <a:r>
              <a:rPr lang="en-US" dirty="0"/>
              <a:t>.</a:t>
            </a:r>
          </a:p>
          <a:p>
            <a:r>
              <a:rPr lang="en-US" b="1" dirty="0"/>
              <a:t>Note:</a:t>
            </a:r>
            <a:endParaRPr lang="en-US" dirty="0"/>
          </a:p>
          <a:p>
            <a:r>
              <a:rPr lang="en-US" dirty="0"/>
              <a:t>Digits in ASCII '0' = 48,'1' = 49 ....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Capital letters in ASCII 'A' = 65, 'B' = 66 ....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Small letters in ASCII 'a' = 97,'b' = 98 ....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b="1" dirty="0"/>
              <a:t>Input</a:t>
            </a:r>
          </a:p>
          <a:p>
            <a:r>
              <a:rPr lang="en-US" dirty="0"/>
              <a:t>Only one line containing a character </a:t>
            </a:r>
            <a:r>
              <a:rPr lang="en-US" i="1" dirty="0"/>
              <a:t>X</a:t>
            </a:r>
            <a:r>
              <a:rPr lang="en-US" dirty="0"/>
              <a:t> which will be a capital or small letter or digit.</a:t>
            </a:r>
          </a:p>
          <a:p>
            <a:r>
              <a:rPr lang="en-US" b="1" dirty="0"/>
              <a:t>Output</a:t>
            </a:r>
          </a:p>
          <a:p>
            <a:r>
              <a:rPr lang="en-US" dirty="0"/>
              <a:t>Print a single line contains "</a:t>
            </a:r>
            <a:r>
              <a:rPr lang="en-US" b="1" dirty="0"/>
              <a:t>IS DIGIT</a:t>
            </a:r>
            <a:r>
              <a:rPr lang="en-US" dirty="0"/>
              <a:t>" if </a:t>
            </a:r>
            <a:r>
              <a:rPr lang="en-US" i="1" dirty="0"/>
              <a:t>X</a:t>
            </a:r>
            <a:r>
              <a:rPr lang="en-US" dirty="0"/>
              <a:t> is </a:t>
            </a:r>
            <a:r>
              <a:rPr lang="en-US" b="1" dirty="0"/>
              <a:t>digit</a:t>
            </a:r>
            <a:r>
              <a:rPr lang="en-US" dirty="0"/>
              <a:t> otherwise, print "</a:t>
            </a:r>
            <a:r>
              <a:rPr lang="en-US" b="1" dirty="0"/>
              <a:t>ALPHA</a:t>
            </a:r>
            <a:r>
              <a:rPr lang="en-US" dirty="0"/>
              <a:t>" in the first line followed by a new line that contains "</a:t>
            </a:r>
            <a:r>
              <a:rPr lang="en-US" b="1" dirty="0"/>
              <a:t>IS CAPITAL</a:t>
            </a:r>
            <a:r>
              <a:rPr lang="en-US" dirty="0"/>
              <a:t>" if </a:t>
            </a:r>
            <a:r>
              <a:rPr lang="en-US" i="1" dirty="0"/>
              <a:t>X</a:t>
            </a:r>
            <a:r>
              <a:rPr lang="en-US" dirty="0"/>
              <a:t> is a </a:t>
            </a:r>
            <a:r>
              <a:rPr lang="en-US" b="1" dirty="0"/>
              <a:t>capital</a:t>
            </a:r>
            <a:r>
              <a:rPr lang="en-US" dirty="0"/>
              <a:t> letter and "</a:t>
            </a:r>
            <a:r>
              <a:rPr lang="en-US" b="1" dirty="0"/>
              <a:t>IS SMALL</a:t>
            </a:r>
            <a:r>
              <a:rPr lang="en-US" dirty="0"/>
              <a:t>" if </a:t>
            </a:r>
            <a:r>
              <a:rPr lang="en-US" i="1" dirty="0"/>
              <a:t>X</a:t>
            </a:r>
            <a:r>
              <a:rPr lang="en-US" dirty="0"/>
              <a:t> is a </a:t>
            </a:r>
            <a:r>
              <a:rPr lang="en-US" b="1" dirty="0"/>
              <a:t>small letter</a:t>
            </a:r>
            <a:r>
              <a:rPr lang="en-US" dirty="0"/>
              <a:t>.</a:t>
            </a:r>
          </a:p>
        </p:txBody>
      </p:sp>
      <p:graphicFrame>
        <p:nvGraphicFramePr>
          <p:cNvPr id="4" name="جدول 3">
            <a:extLst>
              <a:ext uri="{FF2B5EF4-FFF2-40B4-BE49-F238E27FC236}">
                <a16:creationId xmlns:a16="http://schemas.microsoft.com/office/drawing/2014/main" id="{234388AD-18DA-4864-7596-3C50FF1D1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198697"/>
              </p:ext>
            </p:extLst>
          </p:nvPr>
        </p:nvGraphicFramePr>
        <p:xfrm>
          <a:off x="1322388" y="4071095"/>
          <a:ext cx="1565592" cy="889000"/>
        </p:xfrm>
        <a:graphic>
          <a:graphicData uri="http://schemas.openxmlformats.org/drawingml/2006/table">
            <a:tbl>
              <a:tblPr firstRow="1" bandRow="1">
                <a:tableStyleId>{84E11350-E59A-474B-BBC2-550DA754A74B}</a:tableStyleId>
              </a:tblPr>
              <a:tblGrid>
                <a:gridCol w="1565592">
                  <a:extLst>
                    <a:ext uri="{9D8B030D-6E8A-4147-A177-3AD203B41FA5}">
                      <a16:colId xmlns:a16="http://schemas.microsoft.com/office/drawing/2014/main" val="299689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858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ALPHA</a:t>
                      </a:r>
                    </a:p>
                    <a:p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IS CAPITAL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304408"/>
                  </a:ext>
                </a:extLst>
              </a:tr>
            </a:tbl>
          </a:graphicData>
        </a:graphic>
      </p:graphicFrame>
      <p:graphicFrame>
        <p:nvGraphicFramePr>
          <p:cNvPr id="5" name="جدول 4">
            <a:extLst>
              <a:ext uri="{FF2B5EF4-FFF2-40B4-BE49-F238E27FC236}">
                <a16:creationId xmlns:a16="http://schemas.microsoft.com/office/drawing/2014/main" id="{588928E9-69ED-544C-A17A-2F7D181E9E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523081"/>
              </p:ext>
            </p:extLst>
          </p:nvPr>
        </p:nvGraphicFramePr>
        <p:xfrm>
          <a:off x="4572000" y="4071094"/>
          <a:ext cx="1565592" cy="888999"/>
        </p:xfrm>
        <a:graphic>
          <a:graphicData uri="http://schemas.openxmlformats.org/drawingml/2006/table">
            <a:tbl>
              <a:tblPr firstRow="1" bandRow="1">
                <a:tableStyleId>{84E11350-E59A-474B-BBC2-550DA754A74B}</a:tableStyleId>
              </a:tblPr>
              <a:tblGrid>
                <a:gridCol w="1565592">
                  <a:extLst>
                    <a:ext uri="{9D8B030D-6E8A-4147-A177-3AD203B41FA5}">
                      <a16:colId xmlns:a16="http://schemas.microsoft.com/office/drawing/2014/main" val="2731942569"/>
                    </a:ext>
                  </a:extLst>
                </a:gridCol>
              </a:tblGrid>
              <a:tr h="446017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IS DIGIT</a:t>
                      </a:r>
                      <a:endParaRPr lang="en-US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02430"/>
                  </a:ext>
                </a:extLst>
              </a:tr>
              <a:tr h="44298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IS DIGIT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11812"/>
                  </a:ext>
                </a:extLst>
              </a:tr>
            </a:tbl>
          </a:graphicData>
        </a:graphic>
      </p:graphicFrame>
      <p:graphicFrame>
        <p:nvGraphicFramePr>
          <p:cNvPr id="8" name="جدول 7">
            <a:extLst>
              <a:ext uri="{FF2B5EF4-FFF2-40B4-BE49-F238E27FC236}">
                <a16:creationId xmlns:a16="http://schemas.microsoft.com/office/drawing/2014/main" id="{5BFCDF76-693B-15B0-CD43-D313D61867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917779"/>
              </p:ext>
            </p:extLst>
          </p:nvPr>
        </p:nvGraphicFramePr>
        <p:xfrm>
          <a:off x="7342188" y="4071095"/>
          <a:ext cx="1565592" cy="889000"/>
        </p:xfrm>
        <a:graphic>
          <a:graphicData uri="http://schemas.openxmlformats.org/drawingml/2006/table">
            <a:tbl>
              <a:tblPr firstRow="1" bandRow="1">
                <a:tableStyleId>{84E11350-E59A-474B-BBC2-550DA754A74B}</a:tableStyleId>
              </a:tblPr>
              <a:tblGrid>
                <a:gridCol w="1565592">
                  <a:extLst>
                    <a:ext uri="{9D8B030D-6E8A-4147-A177-3AD203B41FA5}">
                      <a16:colId xmlns:a16="http://schemas.microsoft.com/office/drawing/2014/main" val="2665023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203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ALPHA</a:t>
                      </a:r>
                    </a:p>
                    <a:p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IS SMALL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039858"/>
                  </a:ext>
                </a:extLst>
              </a:tr>
            </a:tbl>
          </a:graphicData>
        </a:graphic>
      </p:graphicFrame>
      <p:sp>
        <p:nvSpPr>
          <p:cNvPr id="10" name="مربع نص 9">
            <a:extLst>
              <a:ext uri="{FF2B5EF4-FFF2-40B4-BE49-F238E27FC236}">
                <a16:creationId xmlns:a16="http://schemas.microsoft.com/office/drawing/2014/main" id="{E638FB01-E35B-47C7-4EC4-15193D0C4683}"/>
              </a:ext>
            </a:extLst>
          </p:cNvPr>
          <p:cNvSpPr txBox="1"/>
          <p:nvPr/>
        </p:nvSpPr>
        <p:spPr>
          <a:xfrm>
            <a:off x="155892" y="4235656"/>
            <a:ext cx="1409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Test cases</a:t>
            </a:r>
          </a:p>
        </p:txBody>
      </p:sp>
    </p:spTree>
    <p:extLst>
      <p:ext uri="{BB962C8B-B14F-4D97-AF65-F5344CB8AC3E}">
        <p14:creationId xmlns:p14="http://schemas.microsoft.com/office/powerpoint/2010/main" val="39461496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85C8DD-6FC2-A1DA-EB06-3BEFB44B2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AEB748E-D4B3-6D0B-9843-CF0D47DBE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550" y="386319"/>
            <a:ext cx="7710900" cy="572700"/>
          </a:xfrm>
        </p:spPr>
        <p:txBody>
          <a:bodyPr/>
          <a:lstStyle/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58600236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92E46-B857-7803-5BF9-DCBC406AB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8AC4799-98CA-2C29-B508-98FC6815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21225"/>
            <a:ext cx="2274660" cy="572700"/>
          </a:xfrm>
        </p:spPr>
        <p:txBody>
          <a:bodyPr/>
          <a:lstStyle/>
          <a:p>
            <a:r>
              <a:rPr lang="en-US" dirty="0"/>
              <a:t>Problem 4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86AF7659-00BA-514A-34E9-0ECEEE44F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736" y="539214"/>
            <a:ext cx="8930640" cy="356461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Helvetica Neue"/>
              </a:rPr>
              <a:t>Memo and Momo are playing a game. Memo will choose a positive number a, and Momo will </a:t>
            </a:r>
          </a:p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Helvetica Neue"/>
              </a:rPr>
              <a:t>choose a positive number b</a:t>
            </a:r>
          </a:p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Helvetica Neue"/>
              </a:rPr>
              <a:t>Your task is to tell them who will win according to the following rules:</a:t>
            </a:r>
          </a:p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Helvetica Neue"/>
              </a:rPr>
              <a:t>If both a and b are divisible by k ,both of them win and you should print "Both".</a:t>
            </a:r>
          </a:p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Helvetica Neue"/>
              </a:rPr>
              <a:t>If a is divisible by k but b isn't, Memo wins and you should print "Memo".</a:t>
            </a:r>
          </a:p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Helvetica Neue"/>
              </a:rPr>
              <a:t>If b is divisible by k but a isn't, Momo wins and you should print "Momo". </a:t>
            </a:r>
          </a:p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Helvetica Neue"/>
              </a:rPr>
              <a:t>If both a and b are not divisible by k , no one wins and you should print "No One".</a:t>
            </a:r>
          </a:p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Input</a:t>
            </a:r>
          </a:p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Only one line containing three positive numbers a , b and k (1≤a,b,k≤10^18 ).</a:t>
            </a:r>
          </a:p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Output</a:t>
            </a:r>
          </a:p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Print the answer as described in the statement.</a:t>
            </a:r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D87EA98D-D9E0-72A7-F81E-C8711E977059}"/>
              </a:ext>
            </a:extLst>
          </p:cNvPr>
          <p:cNvSpPr txBox="1"/>
          <p:nvPr/>
        </p:nvSpPr>
        <p:spPr>
          <a:xfrm>
            <a:off x="127530" y="4168438"/>
            <a:ext cx="12611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Test cases</a:t>
            </a:r>
          </a:p>
        </p:txBody>
      </p:sp>
      <p:graphicFrame>
        <p:nvGraphicFramePr>
          <p:cNvPr id="14" name="جدول 13">
            <a:extLst>
              <a:ext uri="{FF2B5EF4-FFF2-40B4-BE49-F238E27FC236}">
                <a16:creationId xmlns:a16="http://schemas.microsoft.com/office/drawing/2014/main" id="{2B2D9D5D-EAE2-CC75-3C1C-44EC9BFE5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34444"/>
              </p:ext>
            </p:extLst>
          </p:nvPr>
        </p:nvGraphicFramePr>
        <p:xfrm>
          <a:off x="1136527" y="3957785"/>
          <a:ext cx="1164971" cy="741680"/>
        </p:xfrm>
        <a:graphic>
          <a:graphicData uri="http://schemas.openxmlformats.org/drawingml/2006/table">
            <a:tbl>
              <a:tblPr firstRow="1" bandRow="1">
                <a:tableStyleId>{84E11350-E59A-474B-BBC2-550DA754A74B}</a:tableStyleId>
              </a:tblPr>
              <a:tblGrid>
                <a:gridCol w="1164971">
                  <a:extLst>
                    <a:ext uri="{9D8B030D-6E8A-4147-A177-3AD203B41FA5}">
                      <a16:colId xmlns:a16="http://schemas.microsoft.com/office/drawing/2014/main" val="271335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22 10 2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873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Helvetica Neue"/>
                        </a:rPr>
                        <a:t>Both</a:t>
                      </a:r>
                      <a:endParaRPr lang="en-US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322612"/>
                  </a:ext>
                </a:extLst>
              </a:tr>
            </a:tbl>
          </a:graphicData>
        </a:graphic>
      </p:graphicFrame>
      <p:graphicFrame>
        <p:nvGraphicFramePr>
          <p:cNvPr id="17" name="جدول 16">
            <a:extLst>
              <a:ext uri="{FF2B5EF4-FFF2-40B4-BE49-F238E27FC236}">
                <a16:creationId xmlns:a16="http://schemas.microsoft.com/office/drawing/2014/main" id="{1B130F94-2F6B-B6E4-4377-7A7E874B59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25092"/>
              </p:ext>
            </p:extLst>
          </p:nvPr>
        </p:nvGraphicFramePr>
        <p:xfrm>
          <a:off x="3200266" y="3957785"/>
          <a:ext cx="1164971" cy="741680"/>
        </p:xfrm>
        <a:graphic>
          <a:graphicData uri="http://schemas.openxmlformats.org/drawingml/2006/table">
            <a:tbl>
              <a:tblPr firstRow="1" bandRow="1">
                <a:tableStyleId>{84E11350-E59A-474B-BBC2-550DA754A74B}</a:tableStyleId>
              </a:tblPr>
              <a:tblGrid>
                <a:gridCol w="1164971">
                  <a:extLst>
                    <a:ext uri="{9D8B030D-6E8A-4147-A177-3AD203B41FA5}">
                      <a16:colId xmlns:a16="http://schemas.microsoft.com/office/drawing/2014/main" val="3086668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15 7 3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717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Memo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804832"/>
                  </a:ext>
                </a:extLst>
              </a:tr>
            </a:tbl>
          </a:graphicData>
        </a:graphic>
      </p:graphicFrame>
      <p:graphicFrame>
        <p:nvGraphicFramePr>
          <p:cNvPr id="18" name="جدول 17">
            <a:extLst>
              <a:ext uri="{FF2B5EF4-FFF2-40B4-BE49-F238E27FC236}">
                <a16:creationId xmlns:a16="http://schemas.microsoft.com/office/drawing/2014/main" id="{CED03C28-09FF-2366-6A8A-14DA4A6AA5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412624"/>
              </p:ext>
            </p:extLst>
          </p:nvPr>
        </p:nvGraphicFramePr>
        <p:xfrm>
          <a:off x="5122056" y="3951487"/>
          <a:ext cx="1164971" cy="741680"/>
        </p:xfrm>
        <a:graphic>
          <a:graphicData uri="http://schemas.openxmlformats.org/drawingml/2006/table">
            <a:tbl>
              <a:tblPr firstRow="1" bandRow="1">
                <a:tableStyleId>{84E11350-E59A-474B-BBC2-550DA754A74B}</a:tableStyleId>
              </a:tblPr>
              <a:tblGrid>
                <a:gridCol w="1164971">
                  <a:extLst>
                    <a:ext uri="{9D8B030D-6E8A-4147-A177-3AD203B41FA5}">
                      <a16:colId xmlns:a16="http://schemas.microsoft.com/office/drawing/2014/main" val="3086668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7 15 3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717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Momo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804832"/>
                  </a:ext>
                </a:extLst>
              </a:tr>
            </a:tbl>
          </a:graphicData>
        </a:graphic>
      </p:graphicFrame>
      <p:graphicFrame>
        <p:nvGraphicFramePr>
          <p:cNvPr id="19" name="جدول 18">
            <a:extLst>
              <a:ext uri="{FF2B5EF4-FFF2-40B4-BE49-F238E27FC236}">
                <a16:creationId xmlns:a16="http://schemas.microsoft.com/office/drawing/2014/main" id="{CECDE583-448C-F2B5-4A60-5E82629D4D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411997"/>
              </p:ext>
            </p:extLst>
          </p:nvPr>
        </p:nvGraphicFramePr>
        <p:xfrm>
          <a:off x="7185795" y="3951487"/>
          <a:ext cx="1164971" cy="741680"/>
        </p:xfrm>
        <a:graphic>
          <a:graphicData uri="http://schemas.openxmlformats.org/drawingml/2006/table">
            <a:tbl>
              <a:tblPr firstRow="1" bandRow="1">
                <a:tableStyleId>{84E11350-E59A-474B-BBC2-550DA754A74B}</a:tableStyleId>
              </a:tblPr>
              <a:tblGrid>
                <a:gridCol w="1164971">
                  <a:extLst>
                    <a:ext uri="{9D8B030D-6E8A-4147-A177-3AD203B41FA5}">
                      <a16:colId xmlns:a16="http://schemas.microsoft.com/office/drawing/2014/main" val="3086668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8 7 3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717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No 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804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31906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4E29E-24CA-7A42-D503-567B410B0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193622C-F8CC-8616-F6EA-EE91BCCCF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550" y="386319"/>
            <a:ext cx="7710900" cy="572700"/>
          </a:xfrm>
        </p:spPr>
        <p:txBody>
          <a:bodyPr/>
          <a:lstStyle/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49808434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0C4C97-553C-C54F-67FE-F6C79B917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6230741-6058-D794-DDA0-DF19A8B30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21225"/>
            <a:ext cx="2274660" cy="572700"/>
          </a:xfrm>
        </p:spPr>
        <p:txBody>
          <a:bodyPr/>
          <a:lstStyle/>
          <a:p>
            <a:r>
              <a:rPr lang="en-US" dirty="0"/>
              <a:t>Problem </a:t>
            </a:r>
            <a:r>
              <a:rPr lang="ar-EG" dirty="0"/>
              <a:t>5</a:t>
            </a:r>
            <a:endParaRPr lang="en-US" dirty="0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E4CF2AB9-3C96-F0A5-7315-7A531F9CD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249" y="521225"/>
            <a:ext cx="8930640" cy="356461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One day, Ali Baba had an easy puzzle that he couldn't solve. The puzzle consisted of 4</a:t>
            </a:r>
          </a:p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numbers and his task was to check whether he could get the fourth number using arithmetic operators(+,−,× ) between the other three numbers; so that each operator is used only once.</a:t>
            </a:r>
          </a:p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Can you solve this tricky puzzle for him?</a:t>
            </a:r>
          </a:p>
          <a:p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                                                     </a:t>
            </a:r>
            <a:r>
              <a:rPr lang="en-US" sz="16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a□b□c</a:t>
            </a: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=d</a:t>
            </a:r>
          </a:p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Input</a:t>
            </a:r>
          </a:p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Only one line containing four numbers a , b , c and d (−10^9≤a,b,c≤10^9 ),(−10^18≤d≤10^18).</a:t>
            </a:r>
          </a:p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Output</a:t>
            </a:r>
          </a:p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Print "YES" (without quotes) if you get the fourth number using arithmetic operators, otherwise, print "NO" (without quotes).</a:t>
            </a:r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FF35C421-EA9A-8CCA-A81A-EDEE0BC67B3A}"/>
              </a:ext>
            </a:extLst>
          </p:cNvPr>
          <p:cNvSpPr txBox="1"/>
          <p:nvPr/>
        </p:nvSpPr>
        <p:spPr>
          <a:xfrm>
            <a:off x="127530" y="4168438"/>
            <a:ext cx="12611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Test cases</a:t>
            </a:r>
          </a:p>
        </p:txBody>
      </p:sp>
      <p:graphicFrame>
        <p:nvGraphicFramePr>
          <p:cNvPr id="14" name="جدول 13">
            <a:extLst>
              <a:ext uri="{FF2B5EF4-FFF2-40B4-BE49-F238E27FC236}">
                <a16:creationId xmlns:a16="http://schemas.microsoft.com/office/drawing/2014/main" id="{23ED3FF2-8FB1-5406-DCF9-F76589987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191302"/>
              </p:ext>
            </p:extLst>
          </p:nvPr>
        </p:nvGraphicFramePr>
        <p:xfrm>
          <a:off x="1136527" y="3957785"/>
          <a:ext cx="1164971" cy="741680"/>
        </p:xfrm>
        <a:graphic>
          <a:graphicData uri="http://schemas.openxmlformats.org/drawingml/2006/table">
            <a:tbl>
              <a:tblPr firstRow="1" bandRow="1">
                <a:tableStyleId>{84E11350-E59A-474B-BBC2-550DA754A74B}</a:tableStyleId>
              </a:tblPr>
              <a:tblGrid>
                <a:gridCol w="1164971">
                  <a:extLst>
                    <a:ext uri="{9D8B030D-6E8A-4147-A177-3AD203B41FA5}">
                      <a16:colId xmlns:a16="http://schemas.microsoft.com/office/drawing/2014/main" val="271335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3 4 5 23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873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Helvetica Neue"/>
                        </a:rPr>
                        <a:t>YES</a:t>
                      </a:r>
                      <a:endParaRPr lang="en-US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322612"/>
                  </a:ext>
                </a:extLst>
              </a:tr>
            </a:tbl>
          </a:graphicData>
        </a:graphic>
      </p:graphicFrame>
      <p:graphicFrame>
        <p:nvGraphicFramePr>
          <p:cNvPr id="17" name="جدول 16">
            <a:extLst>
              <a:ext uri="{FF2B5EF4-FFF2-40B4-BE49-F238E27FC236}">
                <a16:creationId xmlns:a16="http://schemas.microsoft.com/office/drawing/2014/main" id="{0401DE09-E22D-5D44-DA8B-A84155C83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761277"/>
              </p:ext>
            </p:extLst>
          </p:nvPr>
        </p:nvGraphicFramePr>
        <p:xfrm>
          <a:off x="4105684" y="3957785"/>
          <a:ext cx="1164971" cy="741680"/>
        </p:xfrm>
        <a:graphic>
          <a:graphicData uri="http://schemas.openxmlformats.org/drawingml/2006/table">
            <a:tbl>
              <a:tblPr firstRow="1" bandRow="1">
                <a:tableStyleId>{84E11350-E59A-474B-BBC2-550DA754A74B}</a:tableStyleId>
              </a:tblPr>
              <a:tblGrid>
                <a:gridCol w="1164971">
                  <a:extLst>
                    <a:ext uri="{9D8B030D-6E8A-4147-A177-3AD203B41FA5}">
                      <a16:colId xmlns:a16="http://schemas.microsoft.com/office/drawing/2014/main" val="3086668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9 5 3 7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717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804832"/>
                  </a:ext>
                </a:extLst>
              </a:tr>
            </a:tbl>
          </a:graphicData>
        </a:graphic>
      </p:graphicFrame>
      <p:graphicFrame>
        <p:nvGraphicFramePr>
          <p:cNvPr id="18" name="جدول 17">
            <a:extLst>
              <a:ext uri="{FF2B5EF4-FFF2-40B4-BE49-F238E27FC236}">
                <a16:creationId xmlns:a16="http://schemas.microsoft.com/office/drawing/2014/main" id="{64DF8061-E152-C653-FDD8-E72DF3BB3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384587"/>
              </p:ext>
            </p:extLst>
          </p:nvPr>
        </p:nvGraphicFramePr>
        <p:xfrm>
          <a:off x="7074842" y="3957785"/>
          <a:ext cx="1164971" cy="741680"/>
        </p:xfrm>
        <a:graphic>
          <a:graphicData uri="http://schemas.openxmlformats.org/drawingml/2006/table">
            <a:tbl>
              <a:tblPr firstRow="1" bandRow="1">
                <a:tableStyleId>{84E11350-E59A-474B-BBC2-550DA754A74B}</a:tableStyleId>
              </a:tblPr>
              <a:tblGrid>
                <a:gridCol w="1164971">
                  <a:extLst>
                    <a:ext uri="{9D8B030D-6E8A-4147-A177-3AD203B41FA5}">
                      <a16:colId xmlns:a16="http://schemas.microsoft.com/office/drawing/2014/main" val="3086668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1 2 3 1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717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804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400531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356A2-7821-88C8-BCDA-DD5BECA5C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FF49865-89D0-7EF9-6783-8CEEB631A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550" y="386319"/>
            <a:ext cx="7710900" cy="572700"/>
          </a:xfrm>
        </p:spPr>
        <p:txBody>
          <a:bodyPr/>
          <a:lstStyle/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40258169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932D2-FFAD-8626-D3A0-E2F98FB79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F558D3C-C04A-FE63-B3B4-9F04A261C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21225"/>
            <a:ext cx="2274660" cy="572700"/>
          </a:xfrm>
        </p:spPr>
        <p:txBody>
          <a:bodyPr/>
          <a:lstStyle/>
          <a:p>
            <a:r>
              <a:rPr lang="en-US" dirty="0"/>
              <a:t>Problem 6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31A26590-937F-51B7-5EF6-8551ECC3A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335" y="1093925"/>
            <a:ext cx="8930640" cy="2076772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Helvetica Neue"/>
              </a:rPr>
              <a:t>A number of two digits is lucky if </a:t>
            </a:r>
            <a:r>
              <a:rPr lang="en-US" b="1" i="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Helvetica Neue"/>
              </a:rPr>
              <a:t>one of its digits is divisible by the other</a:t>
            </a:r>
            <a:r>
              <a:rPr lang="en-US" b="0" i="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Helvetica Neue"/>
              </a:rPr>
              <a:t>.</a:t>
            </a:r>
          </a:p>
          <a:p>
            <a:pPr algn="l"/>
            <a:r>
              <a:rPr lang="en-US" b="0" i="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Helvetica Neue"/>
              </a:rPr>
              <a:t>For example, 39, 82, and 55 are lucky, while 79 and 43 are not.</a:t>
            </a:r>
          </a:p>
          <a:p>
            <a:pPr algn="l"/>
            <a:r>
              <a:rPr lang="en-US" b="0" i="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Helvetica Neue"/>
              </a:rPr>
              <a:t>Given a number between 10 and 99, determine whether it is lucky or not.</a:t>
            </a:r>
          </a:p>
          <a:p>
            <a:pPr algn="l"/>
            <a:r>
              <a:rPr lang="en-US" b="0" i="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Helvetica Neue"/>
              </a:rPr>
              <a:t>Input</a:t>
            </a:r>
          </a:p>
          <a:p>
            <a:pPr algn="l"/>
            <a:r>
              <a:rPr lang="en-US" b="0" i="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Helvetica Neue"/>
              </a:rPr>
              <a:t>Only one line containing a single number N (10≤N≤99)</a:t>
            </a:r>
          </a:p>
          <a:p>
            <a:pPr algn="l"/>
            <a:r>
              <a:rPr lang="en-US" b="0" i="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Helvetica Neue"/>
              </a:rPr>
              <a:t>Output</a:t>
            </a:r>
          </a:p>
          <a:p>
            <a:pPr algn="l"/>
            <a:r>
              <a:rPr lang="en-US" b="0" i="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Helvetica Neue"/>
              </a:rPr>
              <a:t>Print "YES" if the given number is lucky, otherwise print "NO".</a:t>
            </a:r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EAFE6D89-DCA5-DA64-4486-07C228E7EC21}"/>
              </a:ext>
            </a:extLst>
          </p:cNvPr>
          <p:cNvSpPr txBox="1"/>
          <p:nvPr/>
        </p:nvSpPr>
        <p:spPr>
          <a:xfrm>
            <a:off x="127530" y="4168438"/>
            <a:ext cx="12611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Test cases</a:t>
            </a:r>
          </a:p>
        </p:txBody>
      </p:sp>
      <p:graphicFrame>
        <p:nvGraphicFramePr>
          <p:cNvPr id="14" name="جدول 13">
            <a:extLst>
              <a:ext uri="{FF2B5EF4-FFF2-40B4-BE49-F238E27FC236}">
                <a16:creationId xmlns:a16="http://schemas.microsoft.com/office/drawing/2014/main" id="{1C193289-9058-2EAF-0D98-03AEE312A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408027"/>
              </p:ext>
            </p:extLst>
          </p:nvPr>
        </p:nvGraphicFramePr>
        <p:xfrm>
          <a:off x="1136527" y="3957785"/>
          <a:ext cx="1164971" cy="741680"/>
        </p:xfrm>
        <a:graphic>
          <a:graphicData uri="http://schemas.openxmlformats.org/drawingml/2006/table">
            <a:tbl>
              <a:tblPr firstRow="1" bandRow="1">
                <a:tableStyleId>{84E11350-E59A-474B-BBC2-550DA754A74B}</a:tableStyleId>
              </a:tblPr>
              <a:tblGrid>
                <a:gridCol w="1164971">
                  <a:extLst>
                    <a:ext uri="{9D8B030D-6E8A-4147-A177-3AD203B41FA5}">
                      <a16:colId xmlns:a16="http://schemas.microsoft.com/office/drawing/2014/main" val="271335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873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Helvetica Neue"/>
                        </a:rPr>
                        <a:t>YES</a:t>
                      </a:r>
                      <a:endParaRPr lang="en-US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322612"/>
                  </a:ext>
                </a:extLst>
              </a:tr>
            </a:tbl>
          </a:graphicData>
        </a:graphic>
      </p:graphicFrame>
      <p:graphicFrame>
        <p:nvGraphicFramePr>
          <p:cNvPr id="17" name="جدول 16">
            <a:extLst>
              <a:ext uri="{FF2B5EF4-FFF2-40B4-BE49-F238E27FC236}">
                <a16:creationId xmlns:a16="http://schemas.microsoft.com/office/drawing/2014/main" id="{9622CA82-0C63-02D2-F8B5-C72D188E04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796803"/>
              </p:ext>
            </p:extLst>
          </p:nvPr>
        </p:nvGraphicFramePr>
        <p:xfrm>
          <a:off x="4105684" y="3957785"/>
          <a:ext cx="1164971" cy="741680"/>
        </p:xfrm>
        <a:graphic>
          <a:graphicData uri="http://schemas.openxmlformats.org/drawingml/2006/table">
            <a:tbl>
              <a:tblPr firstRow="1" bandRow="1">
                <a:tableStyleId>{84E11350-E59A-474B-BBC2-550DA754A74B}</a:tableStyleId>
              </a:tblPr>
              <a:tblGrid>
                <a:gridCol w="1164971">
                  <a:extLst>
                    <a:ext uri="{9D8B030D-6E8A-4147-A177-3AD203B41FA5}">
                      <a16:colId xmlns:a16="http://schemas.microsoft.com/office/drawing/2014/main" val="3086668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717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804832"/>
                  </a:ext>
                </a:extLst>
              </a:tr>
            </a:tbl>
          </a:graphicData>
        </a:graphic>
      </p:graphicFrame>
      <p:graphicFrame>
        <p:nvGraphicFramePr>
          <p:cNvPr id="18" name="جدول 17">
            <a:extLst>
              <a:ext uri="{FF2B5EF4-FFF2-40B4-BE49-F238E27FC236}">
                <a16:creationId xmlns:a16="http://schemas.microsoft.com/office/drawing/2014/main" id="{20533DDE-B9CB-D8C2-8239-65F3C92F9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426430"/>
              </p:ext>
            </p:extLst>
          </p:nvPr>
        </p:nvGraphicFramePr>
        <p:xfrm>
          <a:off x="7074842" y="3957785"/>
          <a:ext cx="1164971" cy="741680"/>
        </p:xfrm>
        <a:graphic>
          <a:graphicData uri="http://schemas.openxmlformats.org/drawingml/2006/table">
            <a:tbl>
              <a:tblPr firstRow="1" bandRow="1">
                <a:tableStyleId>{84E11350-E59A-474B-BBC2-550DA754A74B}</a:tableStyleId>
              </a:tblPr>
              <a:tblGrid>
                <a:gridCol w="1164971">
                  <a:extLst>
                    <a:ext uri="{9D8B030D-6E8A-4147-A177-3AD203B41FA5}">
                      <a16:colId xmlns:a16="http://schemas.microsoft.com/office/drawing/2014/main" val="3086668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717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804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3059642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40382-686B-FC29-134A-F1B2DD04E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F1CD841-C732-63E8-D9F1-712240B38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550" y="386319"/>
            <a:ext cx="7710900" cy="572700"/>
          </a:xfrm>
        </p:spPr>
        <p:txBody>
          <a:bodyPr/>
          <a:lstStyle/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47698379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>
          <a:extLst>
            <a:ext uri="{FF2B5EF4-FFF2-40B4-BE49-F238E27FC236}">
              <a16:creationId xmlns:a16="http://schemas.microsoft.com/office/drawing/2014/main" id="{87706DDD-B159-666D-2B2E-37D8DF219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>
            <a:extLst>
              <a:ext uri="{FF2B5EF4-FFF2-40B4-BE49-F238E27FC236}">
                <a16:creationId xmlns:a16="http://schemas.microsoft.com/office/drawing/2014/main" id="{7D62E734-1B34-7633-11C1-B6502F2091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8004" y="2520301"/>
            <a:ext cx="4750316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</a:pPr>
            <a:r>
              <a:rPr lang="en-US" sz="2800" dirty="0">
                <a:solidFill>
                  <a:schemeClr val="dk1"/>
                </a:solidFill>
                <a:latin typeface="Poppins Medium"/>
                <a:cs typeface="Poppins Medium"/>
                <a:sym typeface="Poppins Medium"/>
              </a:rPr>
              <a:t>Hard problems</a:t>
            </a:r>
            <a:endParaRPr lang="en-US" sz="2400" dirty="0"/>
          </a:p>
        </p:txBody>
      </p:sp>
      <p:sp>
        <p:nvSpPr>
          <p:cNvPr id="155" name="Google Shape;155;p23">
            <a:extLst>
              <a:ext uri="{FF2B5EF4-FFF2-40B4-BE49-F238E27FC236}">
                <a16:creationId xmlns:a16="http://schemas.microsoft.com/office/drawing/2014/main" id="{0E6B70A6-F1D1-F5E7-02F2-D5D0BC5BAFC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13224" y="1378650"/>
            <a:ext cx="1229875" cy="91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ar-EG" sz="5800" dirty="0"/>
              <a:t>0</a:t>
            </a:r>
            <a:r>
              <a:rPr lang="en-US" sz="5800" dirty="0"/>
              <a:t>4</a:t>
            </a:r>
            <a:endParaRPr sz="5800" dirty="0"/>
          </a:p>
        </p:txBody>
      </p:sp>
      <p:pic>
        <p:nvPicPr>
          <p:cNvPr id="157" name="Google Shape;157;p23">
            <a:extLst>
              <a:ext uri="{FF2B5EF4-FFF2-40B4-BE49-F238E27FC236}">
                <a16:creationId xmlns:a16="http://schemas.microsoft.com/office/drawing/2014/main" id="{D730791E-319F-0A57-0016-AB415352AF0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9256" b="9256"/>
          <a:stretch/>
        </p:blipFill>
        <p:spPr>
          <a:xfrm>
            <a:off x="4760825" y="854963"/>
            <a:ext cx="4213600" cy="3433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333094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F37B9-07DA-8BEE-9E3F-78B522854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0B3EA22-7583-F718-3755-2C9F30620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21225"/>
            <a:ext cx="2274660" cy="572700"/>
          </a:xfrm>
        </p:spPr>
        <p:txBody>
          <a:bodyPr/>
          <a:lstStyle/>
          <a:p>
            <a:r>
              <a:rPr lang="en-US" dirty="0"/>
              <a:t>Problem 7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D1AF53FB-1973-73EF-D9A0-B4EBD2A90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891204"/>
            <a:ext cx="8374380" cy="2243611"/>
          </a:xfrm>
        </p:spPr>
        <p:txBody>
          <a:bodyPr/>
          <a:lstStyle/>
          <a:p>
            <a:r>
              <a:rPr lang="en-US" dirty="0"/>
              <a:t>Given 4 numbers A,B,C and D. If AB&gt; CD print "YES" otherwise, print "NO".</a:t>
            </a:r>
          </a:p>
          <a:p>
            <a:r>
              <a:rPr lang="en-US" dirty="0"/>
              <a:t>Input</a:t>
            </a:r>
          </a:p>
          <a:p>
            <a:r>
              <a:rPr lang="en-US" dirty="0"/>
              <a:t>Only one line containing 4 numbers A,B,C and D(1≤A,C≤107) , (1≤B,D≤1012)</a:t>
            </a:r>
          </a:p>
          <a:p>
            <a:r>
              <a:rPr lang="en-US" dirty="0"/>
              <a:t>Output</a:t>
            </a:r>
          </a:p>
          <a:p>
            <a:r>
              <a:rPr lang="en-US" dirty="0"/>
              <a:t>Print "YES" or "NO" according to the problem above.</a:t>
            </a:r>
          </a:p>
        </p:txBody>
      </p:sp>
      <p:graphicFrame>
        <p:nvGraphicFramePr>
          <p:cNvPr id="4" name="جدول 3">
            <a:extLst>
              <a:ext uri="{FF2B5EF4-FFF2-40B4-BE49-F238E27FC236}">
                <a16:creationId xmlns:a16="http://schemas.microsoft.com/office/drawing/2014/main" id="{FA7494F9-004C-CB6C-2FE2-779E5E5AC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241940"/>
              </p:ext>
            </p:extLst>
          </p:nvPr>
        </p:nvGraphicFramePr>
        <p:xfrm>
          <a:off x="1234440" y="3305810"/>
          <a:ext cx="937260" cy="741680"/>
        </p:xfrm>
        <a:graphic>
          <a:graphicData uri="http://schemas.openxmlformats.org/drawingml/2006/table">
            <a:tbl>
              <a:tblPr firstRow="1" bandRow="1">
                <a:tableStyleId>{84E11350-E59A-474B-BBC2-550DA754A74B}</a:tableStyleId>
              </a:tblPr>
              <a:tblGrid>
                <a:gridCol w="937260">
                  <a:extLst>
                    <a:ext uri="{9D8B030D-6E8A-4147-A177-3AD203B41FA5}">
                      <a16:colId xmlns:a16="http://schemas.microsoft.com/office/drawing/2014/main" val="3073164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3 2 5 4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082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696406"/>
                  </a:ext>
                </a:extLst>
              </a:tr>
            </a:tbl>
          </a:graphicData>
        </a:graphic>
      </p:graphicFrame>
      <p:graphicFrame>
        <p:nvGraphicFramePr>
          <p:cNvPr id="5" name="جدول 4">
            <a:extLst>
              <a:ext uri="{FF2B5EF4-FFF2-40B4-BE49-F238E27FC236}">
                <a16:creationId xmlns:a16="http://schemas.microsoft.com/office/drawing/2014/main" id="{B32D956A-DFA7-4D61-5655-8CC70DF91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813337"/>
              </p:ext>
            </p:extLst>
          </p:nvPr>
        </p:nvGraphicFramePr>
        <p:xfrm>
          <a:off x="3547110" y="3305810"/>
          <a:ext cx="1569720" cy="741680"/>
        </p:xfrm>
        <a:graphic>
          <a:graphicData uri="http://schemas.openxmlformats.org/drawingml/2006/table">
            <a:tbl>
              <a:tblPr firstRow="1" bandRow="1">
                <a:tableStyleId>{84E11350-E59A-474B-BBC2-550DA754A74B}</a:tableStyleId>
              </a:tblPr>
              <a:tblGrid>
                <a:gridCol w="1569720">
                  <a:extLst>
                    <a:ext uri="{9D8B030D-6E8A-4147-A177-3AD203B41FA5}">
                      <a16:colId xmlns:a16="http://schemas.microsoft.com/office/drawing/2014/main" val="3469715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5 2 4 2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173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316411"/>
                  </a:ext>
                </a:extLst>
              </a:tr>
            </a:tbl>
          </a:graphicData>
        </a:graphic>
      </p:graphicFrame>
      <p:graphicFrame>
        <p:nvGraphicFramePr>
          <p:cNvPr id="6" name="جدول 5">
            <a:extLst>
              <a:ext uri="{FF2B5EF4-FFF2-40B4-BE49-F238E27FC236}">
                <a16:creationId xmlns:a16="http://schemas.microsoft.com/office/drawing/2014/main" id="{27A84E76-5063-075C-575E-C0D461652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345507"/>
              </p:ext>
            </p:extLst>
          </p:nvPr>
        </p:nvGraphicFramePr>
        <p:xfrm>
          <a:off x="6134100" y="3305810"/>
          <a:ext cx="1775460" cy="741680"/>
        </p:xfrm>
        <a:graphic>
          <a:graphicData uri="http://schemas.openxmlformats.org/drawingml/2006/table">
            <a:tbl>
              <a:tblPr firstRow="1" bandRow="1">
                <a:tableStyleId>{84E11350-E59A-474B-BBC2-550DA754A74B}</a:tableStyleId>
              </a:tblPr>
              <a:tblGrid>
                <a:gridCol w="1775460">
                  <a:extLst>
                    <a:ext uri="{9D8B030D-6E8A-4147-A177-3AD203B41FA5}">
                      <a16:colId xmlns:a16="http://schemas.microsoft.com/office/drawing/2014/main" val="2228735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5 2 5 2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641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453731"/>
                  </a:ext>
                </a:extLst>
              </a:tr>
            </a:tbl>
          </a:graphicData>
        </a:graphic>
      </p:graphicFrame>
      <p:sp>
        <p:nvSpPr>
          <p:cNvPr id="8" name="مربع نص 7">
            <a:extLst>
              <a:ext uri="{FF2B5EF4-FFF2-40B4-BE49-F238E27FC236}">
                <a16:creationId xmlns:a16="http://schemas.microsoft.com/office/drawing/2014/main" id="{01D10E79-3ECF-4D54-35DC-2A860DB64CE3}"/>
              </a:ext>
            </a:extLst>
          </p:cNvPr>
          <p:cNvSpPr txBox="1"/>
          <p:nvPr/>
        </p:nvSpPr>
        <p:spPr>
          <a:xfrm>
            <a:off x="958215" y="279654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Test cases</a:t>
            </a:r>
          </a:p>
        </p:txBody>
      </p:sp>
    </p:spTree>
    <p:extLst>
      <p:ext uri="{BB962C8B-B14F-4D97-AF65-F5344CB8AC3E}">
        <p14:creationId xmlns:p14="http://schemas.microsoft.com/office/powerpoint/2010/main" val="19014658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2317091" y="208462"/>
            <a:ext cx="4265825" cy="112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b="1"/>
              <a:t>CONTENT</a:t>
            </a:r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 idx="7"/>
          </p:nvPr>
        </p:nvSpPr>
        <p:spPr>
          <a:xfrm>
            <a:off x="1127228" y="1589738"/>
            <a:ext cx="571771" cy="38098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000" dirty="0"/>
              <a:t>01</a:t>
            </a:r>
            <a:endParaRPr sz="2000" dirty="0"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16"/>
          </p:nvPr>
        </p:nvSpPr>
        <p:spPr>
          <a:xfrm>
            <a:off x="1894939" y="1556431"/>
            <a:ext cx="23055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600" dirty="0"/>
              <a:t>Revision </a:t>
            </a:r>
            <a:endParaRPr sz="1600" dirty="0"/>
          </a:p>
        </p:txBody>
      </p:sp>
      <p:sp>
        <p:nvSpPr>
          <p:cNvPr id="98" name="Google Shape;98;p16"/>
          <p:cNvSpPr txBox="1"/>
          <p:nvPr/>
        </p:nvSpPr>
        <p:spPr>
          <a:xfrm>
            <a:off x="1127228" y="2448388"/>
            <a:ext cx="571771" cy="38098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</a:pPr>
            <a:r>
              <a:rPr lang="en" sz="2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/>
          </a:p>
        </p:txBody>
      </p:sp>
      <p:sp>
        <p:nvSpPr>
          <p:cNvPr id="99" name="Google Shape;99;p16"/>
          <p:cNvSpPr txBox="1"/>
          <p:nvPr/>
        </p:nvSpPr>
        <p:spPr>
          <a:xfrm>
            <a:off x="1894939" y="2415081"/>
            <a:ext cx="23055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</a:pPr>
            <a:r>
              <a:rPr lang="en-US" sz="1600" dirty="0">
                <a:solidFill>
                  <a:schemeClr val="dk1"/>
                </a:solidFill>
                <a:latin typeface="Poppins Medium"/>
                <a:cs typeface="Poppins Medium"/>
                <a:sym typeface="Poppins Medium"/>
              </a:rPr>
              <a:t>Simple problems</a:t>
            </a:r>
            <a:endParaRPr lang="en-US" dirty="0"/>
          </a:p>
        </p:txBody>
      </p:sp>
      <p:sp>
        <p:nvSpPr>
          <p:cNvPr id="100" name="Google Shape;100;p16"/>
          <p:cNvSpPr txBox="1"/>
          <p:nvPr/>
        </p:nvSpPr>
        <p:spPr>
          <a:xfrm>
            <a:off x="1127228" y="3308022"/>
            <a:ext cx="571771" cy="38098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</a:pPr>
            <a:r>
              <a:rPr lang="en" sz="2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1620619" y="3236696"/>
            <a:ext cx="2951381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lvl="0">
              <a:lnSpc>
                <a:spcPct val="110000"/>
              </a:lnSpc>
              <a:spcBef>
                <a:spcPts val="1000"/>
              </a:spcBef>
            </a:pPr>
            <a:r>
              <a:rPr lang="en-US" sz="1600" dirty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Medium problems</a:t>
            </a:r>
            <a:endParaRPr lang="en-US" sz="1600" dirty="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5168533" y="1589738"/>
            <a:ext cx="571771" cy="38098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</a:pPr>
            <a:r>
              <a:rPr lang="en" sz="2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5789400" y="1477075"/>
            <a:ext cx="25992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2400"/>
            </a:pPr>
            <a:r>
              <a:rPr lang="en-US" sz="1500" dirty="0">
                <a:solidFill>
                  <a:schemeClr val="dk1"/>
                </a:solidFill>
                <a:latin typeface="Poppins Medium"/>
                <a:cs typeface="Poppins Medium"/>
                <a:sym typeface="Poppins Medium"/>
              </a:rPr>
              <a:t>Hard problems</a:t>
            </a:r>
            <a:endParaRPr lang="en-US" sz="13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build="p"/>
      <p:bldP spid="99" grpId="0"/>
      <p:bldP spid="101" grpId="0"/>
      <p:bldP spid="10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FDB261-50EC-7626-EE5E-65D6DB2FC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BB11A5B-3610-BBC3-A17D-1856E237A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550" y="386319"/>
            <a:ext cx="7710900" cy="572700"/>
          </a:xfrm>
        </p:spPr>
        <p:txBody>
          <a:bodyPr/>
          <a:lstStyle/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173444837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 txBox="1">
            <a:spLocks noGrp="1"/>
          </p:cNvSpPr>
          <p:nvPr>
            <p:ph type="subTitle" idx="1"/>
          </p:nvPr>
        </p:nvSpPr>
        <p:spPr>
          <a:xfrm>
            <a:off x="426721" y="892413"/>
            <a:ext cx="7818120" cy="92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ar-EG" dirty="0"/>
              <a:t>«</a:t>
            </a:r>
            <a:r>
              <a:rPr lang="ar-EG" b="1" dirty="0"/>
              <a:t>لا تعطيني سمكة ولكن </a:t>
            </a:r>
            <a:r>
              <a:rPr lang="ar-EG" b="1" dirty="0" err="1"/>
              <a:t>علمنى</a:t>
            </a:r>
            <a:r>
              <a:rPr lang="ar-EG" dirty="0"/>
              <a:t> كيف </a:t>
            </a:r>
            <a:r>
              <a:rPr lang="ar-EG" b="1" dirty="0"/>
              <a:t>اصطاد</a:t>
            </a:r>
            <a:r>
              <a:rPr lang="ar-EG" dirty="0"/>
              <a:t> السمك»</a:t>
            </a:r>
            <a:endParaRPr lang="ar-EG" b="1" dirty="0"/>
          </a:p>
        </p:txBody>
      </p:sp>
      <p:grpSp>
        <p:nvGrpSpPr>
          <p:cNvPr id="283" name="Google Shape;283;p40"/>
          <p:cNvGrpSpPr/>
          <p:nvPr/>
        </p:nvGrpSpPr>
        <p:grpSpPr>
          <a:xfrm>
            <a:off x="521642" y="2443717"/>
            <a:ext cx="1956979" cy="1863288"/>
            <a:chOff x="5364750" y="3235150"/>
            <a:chExt cx="277275" cy="294950"/>
          </a:xfrm>
        </p:grpSpPr>
        <p:sp>
          <p:nvSpPr>
            <p:cNvPr id="284" name="Google Shape;284;p40"/>
            <p:cNvSpPr/>
            <p:nvPr/>
          </p:nvSpPr>
          <p:spPr>
            <a:xfrm>
              <a:off x="5502600" y="3235150"/>
              <a:ext cx="17350" cy="44125"/>
            </a:xfrm>
            <a:custGeom>
              <a:avLst/>
              <a:gdLst/>
              <a:ahLst/>
              <a:cxnLst/>
              <a:rect l="l" t="t" r="r" b="b"/>
              <a:pathLst>
                <a:path w="694" h="1765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cubicBezTo>
                    <a:pt x="0" y="1607"/>
                    <a:pt x="158" y="1765"/>
                    <a:pt x="347" y="1765"/>
                  </a:cubicBezTo>
                  <a:cubicBezTo>
                    <a:pt x="536" y="1765"/>
                    <a:pt x="693" y="1607"/>
                    <a:pt x="693" y="1418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40"/>
            <p:cNvSpPr/>
            <p:nvPr/>
          </p:nvSpPr>
          <p:spPr>
            <a:xfrm>
              <a:off x="5555375" y="3253850"/>
              <a:ext cx="35450" cy="34100"/>
            </a:xfrm>
            <a:custGeom>
              <a:avLst/>
              <a:gdLst/>
              <a:ahLst/>
              <a:cxnLst/>
              <a:rect l="l" t="t" r="r" b="b"/>
              <a:pathLst>
                <a:path w="1418" h="1364" extrusionOk="0">
                  <a:moveTo>
                    <a:pt x="1071" y="1"/>
                  </a:moveTo>
                  <a:cubicBezTo>
                    <a:pt x="977" y="1"/>
                    <a:pt x="882" y="24"/>
                    <a:pt x="819" y="72"/>
                  </a:cubicBezTo>
                  <a:lnTo>
                    <a:pt x="126" y="796"/>
                  </a:lnTo>
                  <a:cubicBezTo>
                    <a:pt x="0" y="922"/>
                    <a:pt x="0" y="1143"/>
                    <a:pt x="126" y="1269"/>
                  </a:cubicBezTo>
                  <a:cubicBezTo>
                    <a:pt x="189" y="1332"/>
                    <a:pt x="268" y="1363"/>
                    <a:pt x="350" y="1363"/>
                  </a:cubicBezTo>
                  <a:cubicBezTo>
                    <a:pt x="433" y="1363"/>
                    <a:pt x="520" y="1332"/>
                    <a:pt x="599" y="1269"/>
                  </a:cubicBezTo>
                  <a:lnTo>
                    <a:pt x="1323" y="544"/>
                  </a:lnTo>
                  <a:cubicBezTo>
                    <a:pt x="1418" y="418"/>
                    <a:pt x="1418" y="198"/>
                    <a:pt x="1323" y="72"/>
                  </a:cubicBezTo>
                  <a:cubicBezTo>
                    <a:pt x="1260" y="24"/>
                    <a:pt x="1166" y="1"/>
                    <a:pt x="1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40"/>
            <p:cNvSpPr/>
            <p:nvPr/>
          </p:nvSpPr>
          <p:spPr>
            <a:xfrm>
              <a:off x="5606550" y="3357225"/>
              <a:ext cx="35475" cy="18150"/>
            </a:xfrm>
            <a:custGeom>
              <a:avLst/>
              <a:gdLst/>
              <a:ahLst/>
              <a:cxnLst/>
              <a:rect l="l" t="t" r="r" b="b"/>
              <a:pathLst>
                <a:path w="1419" h="726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79" y="725"/>
                  </a:cubicBezTo>
                  <a:lnTo>
                    <a:pt x="1072" y="725"/>
                  </a:lnTo>
                  <a:cubicBezTo>
                    <a:pt x="1261" y="725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40"/>
            <p:cNvSpPr/>
            <p:nvPr/>
          </p:nvSpPr>
          <p:spPr>
            <a:xfrm>
              <a:off x="5364750" y="3357225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694"/>
                    <a:pt x="347" y="694"/>
                  </a:cubicBezTo>
                  <a:lnTo>
                    <a:pt x="1072" y="694"/>
                  </a:lnTo>
                  <a:cubicBezTo>
                    <a:pt x="1261" y="694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40"/>
            <p:cNvSpPr/>
            <p:nvPr/>
          </p:nvSpPr>
          <p:spPr>
            <a:xfrm>
              <a:off x="5433275" y="3253850"/>
              <a:ext cx="35475" cy="34100"/>
            </a:xfrm>
            <a:custGeom>
              <a:avLst/>
              <a:gdLst/>
              <a:ahLst/>
              <a:cxnLst/>
              <a:rect l="l" t="t" r="r" b="b"/>
              <a:pathLst>
                <a:path w="1419" h="1364" extrusionOk="0">
                  <a:moveTo>
                    <a:pt x="363" y="1"/>
                  </a:moveTo>
                  <a:cubicBezTo>
                    <a:pt x="276" y="1"/>
                    <a:pt x="190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820" y="1269"/>
                  </a:lnTo>
                  <a:cubicBezTo>
                    <a:pt x="883" y="1332"/>
                    <a:pt x="977" y="1363"/>
                    <a:pt x="1072" y="1363"/>
                  </a:cubicBezTo>
                  <a:cubicBezTo>
                    <a:pt x="1166" y="1363"/>
                    <a:pt x="1261" y="1332"/>
                    <a:pt x="1324" y="1269"/>
                  </a:cubicBezTo>
                  <a:cubicBezTo>
                    <a:pt x="1418" y="1143"/>
                    <a:pt x="1418" y="922"/>
                    <a:pt x="1324" y="796"/>
                  </a:cubicBezTo>
                  <a:lnTo>
                    <a:pt x="599" y="72"/>
                  </a:lnTo>
                  <a:cubicBezTo>
                    <a:pt x="536" y="24"/>
                    <a:pt x="450" y="1"/>
                    <a:pt x="3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40"/>
            <p:cNvSpPr/>
            <p:nvPr/>
          </p:nvSpPr>
          <p:spPr>
            <a:xfrm>
              <a:off x="5380500" y="3287775"/>
              <a:ext cx="37050" cy="25975"/>
            </a:xfrm>
            <a:custGeom>
              <a:avLst/>
              <a:gdLst/>
              <a:ahLst/>
              <a:cxnLst/>
              <a:rect l="l" t="t" r="r" b="b"/>
              <a:pathLst>
                <a:path w="1482" h="1039" extrusionOk="0">
                  <a:moveTo>
                    <a:pt x="396" y="0"/>
                  </a:moveTo>
                  <a:cubicBezTo>
                    <a:pt x="267" y="0"/>
                    <a:pt x="132" y="81"/>
                    <a:pt x="64" y="195"/>
                  </a:cubicBezTo>
                  <a:cubicBezTo>
                    <a:pt x="1" y="353"/>
                    <a:pt x="64" y="573"/>
                    <a:pt x="221" y="668"/>
                  </a:cubicBezTo>
                  <a:lnTo>
                    <a:pt x="946" y="1015"/>
                  </a:lnTo>
                  <a:cubicBezTo>
                    <a:pt x="987" y="1031"/>
                    <a:pt x="1032" y="1039"/>
                    <a:pt x="1077" y="1039"/>
                  </a:cubicBezTo>
                  <a:cubicBezTo>
                    <a:pt x="1209" y="1039"/>
                    <a:pt x="1349" y="974"/>
                    <a:pt x="1419" y="857"/>
                  </a:cubicBezTo>
                  <a:cubicBezTo>
                    <a:pt x="1482" y="699"/>
                    <a:pt x="1419" y="447"/>
                    <a:pt x="1261" y="384"/>
                  </a:cubicBezTo>
                  <a:lnTo>
                    <a:pt x="536" y="38"/>
                  </a:lnTo>
                  <a:cubicBezTo>
                    <a:pt x="493" y="12"/>
                    <a:pt x="445" y="0"/>
                    <a:pt x="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40"/>
            <p:cNvSpPr/>
            <p:nvPr/>
          </p:nvSpPr>
          <p:spPr>
            <a:xfrm>
              <a:off x="5588450" y="3288075"/>
              <a:ext cx="37025" cy="26800"/>
            </a:xfrm>
            <a:custGeom>
              <a:avLst/>
              <a:gdLst/>
              <a:ahLst/>
              <a:cxnLst/>
              <a:rect l="l" t="t" r="r" b="b"/>
              <a:pathLst>
                <a:path w="1481" h="1072" extrusionOk="0">
                  <a:moveTo>
                    <a:pt x="1110" y="0"/>
                  </a:moveTo>
                  <a:cubicBezTo>
                    <a:pt x="1049" y="0"/>
                    <a:pt x="983" y="18"/>
                    <a:pt x="914" y="57"/>
                  </a:cubicBezTo>
                  <a:lnTo>
                    <a:pt x="221" y="404"/>
                  </a:lnTo>
                  <a:cubicBezTo>
                    <a:pt x="63" y="498"/>
                    <a:pt x="0" y="687"/>
                    <a:pt x="63" y="877"/>
                  </a:cubicBezTo>
                  <a:cubicBezTo>
                    <a:pt x="132" y="991"/>
                    <a:pt x="250" y="1072"/>
                    <a:pt x="382" y="1072"/>
                  </a:cubicBezTo>
                  <a:cubicBezTo>
                    <a:pt x="432" y="1072"/>
                    <a:pt x="484" y="1060"/>
                    <a:pt x="536" y="1034"/>
                  </a:cubicBezTo>
                  <a:lnTo>
                    <a:pt x="1260" y="687"/>
                  </a:lnTo>
                  <a:cubicBezTo>
                    <a:pt x="1418" y="593"/>
                    <a:pt x="1481" y="404"/>
                    <a:pt x="1418" y="215"/>
                  </a:cubicBezTo>
                  <a:cubicBezTo>
                    <a:pt x="1353" y="85"/>
                    <a:pt x="1244" y="0"/>
                    <a:pt x="1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40"/>
            <p:cNvSpPr/>
            <p:nvPr/>
          </p:nvSpPr>
          <p:spPr>
            <a:xfrm>
              <a:off x="5412025" y="3286350"/>
              <a:ext cx="177225" cy="243750"/>
            </a:xfrm>
            <a:custGeom>
              <a:avLst/>
              <a:gdLst/>
              <a:ahLst/>
              <a:cxnLst/>
              <a:rect l="l" t="t" r="r" b="b"/>
              <a:pathLst>
                <a:path w="7089" h="9750" extrusionOk="0">
                  <a:moveTo>
                    <a:pt x="3529" y="0"/>
                  </a:moveTo>
                  <a:cubicBezTo>
                    <a:pt x="3151" y="0"/>
                    <a:pt x="2836" y="315"/>
                    <a:pt x="2836" y="725"/>
                  </a:cubicBezTo>
                  <a:lnTo>
                    <a:pt x="2836" y="1418"/>
                  </a:lnTo>
                  <a:cubicBezTo>
                    <a:pt x="2836" y="1040"/>
                    <a:pt x="2520" y="725"/>
                    <a:pt x="2111" y="725"/>
                  </a:cubicBezTo>
                  <a:cubicBezTo>
                    <a:pt x="1733" y="725"/>
                    <a:pt x="1418" y="1040"/>
                    <a:pt x="1418" y="1418"/>
                  </a:cubicBezTo>
                  <a:lnTo>
                    <a:pt x="1418" y="2143"/>
                  </a:lnTo>
                  <a:cubicBezTo>
                    <a:pt x="1544" y="2143"/>
                    <a:pt x="1638" y="2080"/>
                    <a:pt x="1764" y="2080"/>
                  </a:cubicBezTo>
                  <a:lnTo>
                    <a:pt x="3497" y="2080"/>
                  </a:lnTo>
                  <a:cubicBezTo>
                    <a:pt x="4253" y="2080"/>
                    <a:pt x="4883" y="2710"/>
                    <a:pt x="4883" y="3466"/>
                  </a:cubicBezTo>
                  <a:cubicBezTo>
                    <a:pt x="4883" y="4096"/>
                    <a:pt x="4474" y="4600"/>
                    <a:pt x="3907" y="4758"/>
                  </a:cubicBezTo>
                  <a:cubicBezTo>
                    <a:pt x="4064" y="5073"/>
                    <a:pt x="4159" y="5482"/>
                    <a:pt x="4159" y="5860"/>
                  </a:cubicBezTo>
                  <a:cubicBezTo>
                    <a:pt x="4159" y="6081"/>
                    <a:pt x="4001" y="6238"/>
                    <a:pt x="3812" y="6238"/>
                  </a:cubicBezTo>
                  <a:cubicBezTo>
                    <a:pt x="3623" y="6238"/>
                    <a:pt x="3466" y="6081"/>
                    <a:pt x="3466" y="5860"/>
                  </a:cubicBezTo>
                  <a:cubicBezTo>
                    <a:pt x="3466" y="4915"/>
                    <a:pt x="2678" y="4128"/>
                    <a:pt x="1733" y="4128"/>
                  </a:cubicBezTo>
                  <a:lnTo>
                    <a:pt x="3466" y="4128"/>
                  </a:lnTo>
                  <a:cubicBezTo>
                    <a:pt x="3844" y="4128"/>
                    <a:pt x="4159" y="3812"/>
                    <a:pt x="4159" y="3434"/>
                  </a:cubicBezTo>
                  <a:cubicBezTo>
                    <a:pt x="4159" y="3025"/>
                    <a:pt x="3844" y="2710"/>
                    <a:pt x="3466" y="2710"/>
                  </a:cubicBezTo>
                  <a:lnTo>
                    <a:pt x="1733" y="2710"/>
                  </a:lnTo>
                  <a:cubicBezTo>
                    <a:pt x="788" y="2710"/>
                    <a:pt x="0" y="3497"/>
                    <a:pt x="0" y="4443"/>
                  </a:cubicBezTo>
                  <a:lnTo>
                    <a:pt x="0" y="5167"/>
                  </a:lnTo>
                  <a:cubicBezTo>
                    <a:pt x="0" y="6112"/>
                    <a:pt x="536" y="6963"/>
                    <a:pt x="1386" y="7372"/>
                  </a:cubicBezTo>
                  <a:lnTo>
                    <a:pt x="1386" y="8318"/>
                  </a:lnTo>
                  <a:cubicBezTo>
                    <a:pt x="977" y="8318"/>
                    <a:pt x="662" y="8633"/>
                    <a:pt x="662" y="9011"/>
                  </a:cubicBezTo>
                  <a:lnTo>
                    <a:pt x="662" y="9389"/>
                  </a:lnTo>
                  <a:cubicBezTo>
                    <a:pt x="662" y="9578"/>
                    <a:pt x="819" y="9735"/>
                    <a:pt x="1008" y="9735"/>
                  </a:cubicBezTo>
                  <a:lnTo>
                    <a:pt x="5860" y="9735"/>
                  </a:lnTo>
                  <a:cubicBezTo>
                    <a:pt x="5923" y="9745"/>
                    <a:pt x="5979" y="9749"/>
                    <a:pt x="6029" y="9749"/>
                  </a:cubicBezTo>
                  <a:cubicBezTo>
                    <a:pt x="6305" y="9749"/>
                    <a:pt x="6396" y="9612"/>
                    <a:pt x="6396" y="9452"/>
                  </a:cubicBezTo>
                  <a:lnTo>
                    <a:pt x="6396" y="9105"/>
                  </a:lnTo>
                  <a:cubicBezTo>
                    <a:pt x="6396" y="8696"/>
                    <a:pt x="6112" y="8381"/>
                    <a:pt x="5702" y="8381"/>
                  </a:cubicBezTo>
                  <a:lnTo>
                    <a:pt x="5702" y="7436"/>
                  </a:lnTo>
                  <a:cubicBezTo>
                    <a:pt x="6522" y="7057"/>
                    <a:pt x="7089" y="6175"/>
                    <a:pt x="7089" y="5230"/>
                  </a:cubicBezTo>
                  <a:lnTo>
                    <a:pt x="7089" y="2143"/>
                  </a:lnTo>
                  <a:cubicBezTo>
                    <a:pt x="7089" y="1733"/>
                    <a:pt x="6774" y="1418"/>
                    <a:pt x="6364" y="1418"/>
                  </a:cubicBezTo>
                  <a:cubicBezTo>
                    <a:pt x="5986" y="1418"/>
                    <a:pt x="5671" y="1733"/>
                    <a:pt x="5671" y="2143"/>
                  </a:cubicBezTo>
                  <a:lnTo>
                    <a:pt x="5671" y="1418"/>
                  </a:lnTo>
                  <a:cubicBezTo>
                    <a:pt x="5671" y="1040"/>
                    <a:pt x="5356" y="725"/>
                    <a:pt x="4946" y="725"/>
                  </a:cubicBezTo>
                  <a:cubicBezTo>
                    <a:pt x="4568" y="725"/>
                    <a:pt x="4253" y="1040"/>
                    <a:pt x="4253" y="1418"/>
                  </a:cubicBezTo>
                  <a:lnTo>
                    <a:pt x="4253" y="725"/>
                  </a:lnTo>
                  <a:cubicBezTo>
                    <a:pt x="4253" y="315"/>
                    <a:pt x="3938" y="0"/>
                    <a:pt x="3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" name="مربع نص 2">
            <a:extLst>
              <a:ext uri="{FF2B5EF4-FFF2-40B4-BE49-F238E27FC236}">
                <a16:creationId xmlns:a16="http://schemas.microsoft.com/office/drawing/2014/main" id="{8BA5C958-DDCA-6DD3-4FC6-E23C4E5EA7C9}"/>
              </a:ext>
            </a:extLst>
          </p:cNvPr>
          <p:cNvSpPr txBox="1"/>
          <p:nvPr/>
        </p:nvSpPr>
        <p:spPr>
          <a:xfrm>
            <a:off x="7334251" y="1821180"/>
            <a:ext cx="1577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صياد صيني </a:t>
            </a:r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19337" y="1460584"/>
            <a:ext cx="4487358" cy="2366716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2"/>
          <p:cNvSpPr txBox="1">
            <a:spLocks noGrp="1"/>
          </p:cNvSpPr>
          <p:nvPr>
            <p:ph type="title"/>
          </p:nvPr>
        </p:nvSpPr>
        <p:spPr>
          <a:xfrm>
            <a:off x="337305" y="1849122"/>
            <a:ext cx="4114379" cy="890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4800" b="1"/>
              <a:t>Thank You</a:t>
            </a:r>
          </a:p>
        </p:txBody>
      </p:sp>
      <p:pic>
        <p:nvPicPr>
          <p:cNvPr id="304" name="Google Shape;304;p42"/>
          <p:cNvPicPr preferRelativeResize="0"/>
          <p:nvPr/>
        </p:nvPicPr>
        <p:blipFill rotWithShape="1">
          <a:blip r:embed="rId4">
            <a:alphaModFix/>
          </a:blip>
          <a:srcRect r="2666"/>
          <a:stretch/>
        </p:blipFill>
        <p:spPr>
          <a:xfrm>
            <a:off x="5262645" y="1356534"/>
            <a:ext cx="657285" cy="588844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2"/>
          <p:cNvSpPr txBox="1">
            <a:spLocks noGrp="1"/>
          </p:cNvSpPr>
          <p:nvPr>
            <p:ph type="subTitle" idx="1"/>
          </p:nvPr>
        </p:nvSpPr>
        <p:spPr>
          <a:xfrm>
            <a:off x="337305" y="2691877"/>
            <a:ext cx="4114379" cy="670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b="1" dirty="0">
                <a:solidFill>
                  <a:srgbClr val="6D94CE"/>
                </a:solidFill>
              </a:rPr>
              <a:t>For Your Attention.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660634" y="2848951"/>
            <a:ext cx="3858900" cy="9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800" dirty="0"/>
              <a:t>Revision  </a:t>
            </a:r>
            <a:br>
              <a:rPr lang="en-US" sz="2800" dirty="0"/>
            </a:br>
            <a:endParaRPr sz="2700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title" idx="2"/>
          </p:nvPr>
        </p:nvSpPr>
        <p:spPr>
          <a:xfrm>
            <a:off x="713225" y="1378650"/>
            <a:ext cx="1080300" cy="91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dirty="0"/>
              <a:t>01</a:t>
            </a:r>
            <a:endParaRPr dirty="0"/>
          </a:p>
        </p:txBody>
      </p:sp>
      <p:pic>
        <p:nvPicPr>
          <p:cNvPr id="113" name="Google Shape;113;p17" descr="A person standing in front of a blackboard with math equation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4536" y="761178"/>
            <a:ext cx="3621143" cy="3621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>
            <a:spLocks noGrp="1"/>
          </p:cNvSpPr>
          <p:nvPr>
            <p:ph type="title"/>
          </p:nvPr>
        </p:nvSpPr>
        <p:spPr>
          <a:xfrm>
            <a:off x="713225" y="2513550"/>
            <a:ext cx="38589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</a:pPr>
            <a:r>
              <a:rPr lang="en-US" sz="2800" dirty="0">
                <a:solidFill>
                  <a:schemeClr val="dk1"/>
                </a:solidFill>
                <a:latin typeface="Poppins Medium"/>
                <a:cs typeface="Poppins Medium"/>
                <a:sym typeface="Poppins Medium"/>
              </a:rPr>
              <a:t>Simple problems</a:t>
            </a:r>
            <a:endParaRPr lang="en-US" sz="900" dirty="0"/>
          </a:p>
        </p:txBody>
      </p:sp>
      <p:sp>
        <p:nvSpPr>
          <p:cNvPr id="155" name="Google Shape;155;p23"/>
          <p:cNvSpPr txBox="1">
            <a:spLocks noGrp="1"/>
          </p:cNvSpPr>
          <p:nvPr>
            <p:ph type="title" idx="2"/>
          </p:nvPr>
        </p:nvSpPr>
        <p:spPr>
          <a:xfrm>
            <a:off x="713225" y="1378650"/>
            <a:ext cx="1080300" cy="91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5800"/>
              <a:t>02</a:t>
            </a:r>
            <a:endParaRPr sz="5800"/>
          </a:p>
        </p:txBody>
      </p:sp>
      <p:pic>
        <p:nvPicPr>
          <p:cNvPr id="157" name="Google Shape;157;p23"/>
          <p:cNvPicPr preferRelativeResize="0"/>
          <p:nvPr/>
        </p:nvPicPr>
        <p:blipFill rotWithShape="1">
          <a:blip r:embed="rId3">
            <a:alphaModFix/>
          </a:blip>
          <a:srcRect t="9256" b="9256"/>
          <a:stretch/>
        </p:blipFill>
        <p:spPr>
          <a:xfrm>
            <a:off x="4760825" y="854963"/>
            <a:ext cx="4213600" cy="34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404687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b="1" dirty="0"/>
              <a:t>Problem 1</a:t>
            </a:r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1"/>
          </p:nvPr>
        </p:nvSpPr>
        <p:spPr>
          <a:xfrm>
            <a:off x="720000" y="1139288"/>
            <a:ext cx="7929325" cy="1424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Given two numbers </a:t>
            </a:r>
            <a:r>
              <a:rPr lang="en-US" i="1" dirty="0"/>
              <a:t>A</a:t>
            </a:r>
            <a:r>
              <a:rPr lang="en-US" dirty="0"/>
              <a:t> and </a:t>
            </a:r>
            <a:r>
              <a:rPr lang="en-US" i="1" dirty="0"/>
              <a:t>B</a:t>
            </a:r>
            <a:r>
              <a:rPr lang="en-US" dirty="0"/>
              <a:t>. Print "</a:t>
            </a:r>
            <a:r>
              <a:rPr lang="en-US" b="1" dirty="0"/>
              <a:t>Yes</a:t>
            </a:r>
            <a:r>
              <a:rPr lang="en-US" dirty="0"/>
              <a:t>" if </a:t>
            </a:r>
            <a:r>
              <a:rPr lang="en-US" i="1" dirty="0"/>
              <a:t>A</a:t>
            </a:r>
            <a:r>
              <a:rPr lang="en-US" dirty="0"/>
              <a:t> is </a:t>
            </a:r>
            <a:r>
              <a:rPr lang="en-US" b="1" dirty="0"/>
              <a:t>greater than or equal to</a:t>
            </a:r>
            <a:r>
              <a:rPr lang="en-US" dirty="0"/>
              <a:t> </a:t>
            </a:r>
            <a:r>
              <a:rPr lang="en-US" i="1" dirty="0"/>
              <a:t>B</a:t>
            </a:r>
            <a:r>
              <a:rPr lang="en-US" dirty="0"/>
              <a:t>. Otherwise print "</a:t>
            </a:r>
            <a:r>
              <a:rPr lang="en-US" b="1" dirty="0"/>
              <a:t>No</a:t>
            </a:r>
            <a:r>
              <a:rPr lang="en-US" dirty="0"/>
              <a:t>".</a:t>
            </a:r>
          </a:p>
          <a:p>
            <a:r>
              <a:rPr lang="en-US" b="1" dirty="0"/>
              <a:t>Input</a:t>
            </a:r>
          </a:p>
          <a:p>
            <a:r>
              <a:rPr lang="en-US" dirty="0"/>
              <a:t>Only one line containing two numbers </a:t>
            </a:r>
            <a:r>
              <a:rPr lang="en-US" i="1" dirty="0"/>
              <a:t>A</a:t>
            </a:r>
            <a:r>
              <a:rPr lang="en-US" dirty="0"/>
              <a:t> and </a:t>
            </a:r>
            <a:r>
              <a:rPr lang="en-US" i="1" dirty="0"/>
              <a:t>B</a:t>
            </a:r>
            <a:r>
              <a:rPr lang="en-US" dirty="0"/>
              <a:t> (0  ≤  </a:t>
            </a:r>
            <a:r>
              <a:rPr lang="en-US" i="1" dirty="0"/>
              <a:t>A</a:t>
            </a:r>
            <a:r>
              <a:rPr lang="en-US" dirty="0"/>
              <a:t>, </a:t>
            </a:r>
            <a:r>
              <a:rPr lang="en-US" i="1" dirty="0"/>
              <a:t>B</a:t>
            </a:r>
            <a:r>
              <a:rPr lang="en-US" dirty="0"/>
              <a:t>  ≤  100).</a:t>
            </a:r>
          </a:p>
          <a:p>
            <a:r>
              <a:rPr lang="en-US" b="1" dirty="0"/>
              <a:t>Output</a:t>
            </a:r>
          </a:p>
          <a:p>
            <a:r>
              <a:rPr lang="en-US" dirty="0"/>
              <a:t>Print "Yes" or "No" according to the statement.</a:t>
            </a:r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DD890C95-E973-B45F-F500-7925F851E294}"/>
              </a:ext>
            </a:extLst>
          </p:cNvPr>
          <p:cNvSpPr txBox="1"/>
          <p:nvPr/>
        </p:nvSpPr>
        <p:spPr>
          <a:xfrm>
            <a:off x="720000" y="2690617"/>
            <a:ext cx="2136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Test </a:t>
            </a:r>
            <a:r>
              <a:rPr lang="en-US" sz="18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cases</a:t>
            </a:r>
            <a:endParaRPr lang="en-US" sz="16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graphicFrame>
        <p:nvGraphicFramePr>
          <p:cNvPr id="4" name="جدول 3">
            <a:extLst>
              <a:ext uri="{FF2B5EF4-FFF2-40B4-BE49-F238E27FC236}">
                <a16:creationId xmlns:a16="http://schemas.microsoft.com/office/drawing/2014/main" id="{69D179AA-716E-6864-66A5-0D5D34050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709786"/>
              </p:ext>
            </p:extLst>
          </p:nvPr>
        </p:nvGraphicFramePr>
        <p:xfrm>
          <a:off x="720000" y="3717192"/>
          <a:ext cx="799628" cy="741680"/>
        </p:xfrm>
        <a:graphic>
          <a:graphicData uri="http://schemas.openxmlformats.org/drawingml/2006/table">
            <a:tbl>
              <a:tblPr firstRow="1" bandRow="1">
                <a:tableStyleId>{84E11350-E59A-474B-BBC2-550DA754A74B}</a:tableStyleId>
              </a:tblPr>
              <a:tblGrid>
                <a:gridCol w="799628">
                  <a:extLst>
                    <a:ext uri="{9D8B030D-6E8A-4147-A177-3AD203B41FA5}">
                      <a16:colId xmlns:a16="http://schemas.microsoft.com/office/drawing/2014/main" val="4265317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10 9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33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351338"/>
                  </a:ext>
                </a:extLst>
              </a:tr>
            </a:tbl>
          </a:graphicData>
        </a:graphic>
      </p:graphicFrame>
      <p:graphicFrame>
        <p:nvGraphicFramePr>
          <p:cNvPr id="5" name="جدول 4">
            <a:extLst>
              <a:ext uri="{FF2B5EF4-FFF2-40B4-BE49-F238E27FC236}">
                <a16:creationId xmlns:a16="http://schemas.microsoft.com/office/drawing/2014/main" id="{29663DAF-904B-6685-B743-1AB36E632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39920"/>
              </p:ext>
            </p:extLst>
          </p:nvPr>
        </p:nvGraphicFramePr>
        <p:xfrm>
          <a:off x="3760584" y="3715824"/>
          <a:ext cx="799628" cy="741680"/>
        </p:xfrm>
        <a:graphic>
          <a:graphicData uri="http://schemas.openxmlformats.org/drawingml/2006/table">
            <a:tbl>
              <a:tblPr firstRow="1" bandRow="1">
                <a:tableStyleId>{84E11350-E59A-474B-BBC2-550DA754A74B}</a:tableStyleId>
              </a:tblPr>
              <a:tblGrid>
                <a:gridCol w="799628">
                  <a:extLst>
                    <a:ext uri="{9D8B030D-6E8A-4147-A177-3AD203B41FA5}">
                      <a16:colId xmlns:a16="http://schemas.microsoft.com/office/drawing/2014/main" val="1882994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5 5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516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141785"/>
                  </a:ext>
                </a:extLst>
              </a:tr>
            </a:tbl>
          </a:graphicData>
        </a:graphic>
      </p:graphicFrame>
      <p:graphicFrame>
        <p:nvGraphicFramePr>
          <p:cNvPr id="6" name="جدول 5">
            <a:extLst>
              <a:ext uri="{FF2B5EF4-FFF2-40B4-BE49-F238E27FC236}">
                <a16:creationId xmlns:a16="http://schemas.microsoft.com/office/drawing/2014/main" id="{2C7EF0FD-B64E-95B3-1362-0D3899549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283199"/>
              </p:ext>
            </p:extLst>
          </p:nvPr>
        </p:nvGraphicFramePr>
        <p:xfrm>
          <a:off x="6801168" y="3717192"/>
          <a:ext cx="799628" cy="741680"/>
        </p:xfrm>
        <a:graphic>
          <a:graphicData uri="http://schemas.openxmlformats.org/drawingml/2006/table">
            <a:tbl>
              <a:tblPr firstRow="1" bandRow="1">
                <a:tableStyleId>{84E11350-E59A-474B-BBC2-550DA754A74B}</a:tableStyleId>
              </a:tblPr>
              <a:tblGrid>
                <a:gridCol w="799628">
                  <a:extLst>
                    <a:ext uri="{9D8B030D-6E8A-4147-A177-3AD203B41FA5}">
                      <a16:colId xmlns:a16="http://schemas.microsoft.com/office/drawing/2014/main" val="1882994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55 99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516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14178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build="p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C5A5022-44FA-3E88-6C4A-EE73EB9B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550" y="386319"/>
            <a:ext cx="7710900" cy="572700"/>
          </a:xfrm>
        </p:spPr>
        <p:txBody>
          <a:bodyPr/>
          <a:lstStyle/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97551985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26A3228-0AC2-E9B3-5773-3F7D89F3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21225"/>
            <a:ext cx="2150616" cy="572700"/>
          </a:xfrm>
        </p:spPr>
        <p:txBody>
          <a:bodyPr/>
          <a:lstStyle/>
          <a:p>
            <a:r>
              <a:rPr lang="en-US" dirty="0"/>
              <a:t>Problem 2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6D27C4C6-BC8D-75E0-90BD-6A3962450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1009438"/>
            <a:ext cx="8251614" cy="2018575"/>
          </a:xfrm>
        </p:spPr>
        <p:txBody>
          <a:bodyPr/>
          <a:lstStyle/>
          <a:p>
            <a:r>
              <a:rPr lang="en-US" dirty="0"/>
              <a:t>Given two numbers </a:t>
            </a:r>
            <a:r>
              <a:rPr lang="en-US" i="1" dirty="0"/>
              <a:t>A</a:t>
            </a:r>
            <a:r>
              <a:rPr lang="en-US" dirty="0"/>
              <a:t> and </a:t>
            </a:r>
            <a:r>
              <a:rPr lang="en-US" i="1" dirty="0"/>
              <a:t>B</a:t>
            </a:r>
            <a:r>
              <a:rPr lang="en-US" dirty="0"/>
              <a:t>. Print "Multiples" if </a:t>
            </a:r>
            <a:r>
              <a:rPr lang="en-US" i="1" dirty="0"/>
              <a:t>A</a:t>
            </a:r>
            <a:r>
              <a:rPr lang="en-US" dirty="0"/>
              <a:t> is </a:t>
            </a:r>
            <a:r>
              <a:rPr lang="en-US" b="1" dirty="0"/>
              <a:t>multiple</a:t>
            </a:r>
            <a:r>
              <a:rPr lang="en-US" dirty="0"/>
              <a:t> of </a:t>
            </a:r>
            <a:r>
              <a:rPr lang="en-US" i="1" dirty="0"/>
              <a:t>B</a:t>
            </a:r>
            <a:r>
              <a:rPr lang="en-US" dirty="0"/>
              <a:t> or </a:t>
            </a:r>
            <a:r>
              <a:rPr lang="en-US" b="1" dirty="0"/>
              <a:t>vice versa</a:t>
            </a:r>
            <a:r>
              <a:rPr lang="en-US" dirty="0"/>
              <a:t>. Otherwise print "No Multiples".</a:t>
            </a:r>
          </a:p>
          <a:p>
            <a:r>
              <a:rPr lang="en-US" b="1" dirty="0"/>
              <a:t>Input</a:t>
            </a:r>
          </a:p>
          <a:p>
            <a:r>
              <a:rPr lang="en-US" dirty="0"/>
              <a:t>Only one line containing two numbers </a:t>
            </a:r>
            <a:r>
              <a:rPr lang="en-US" i="1" dirty="0"/>
              <a:t>A</a:t>
            </a:r>
            <a:r>
              <a:rPr lang="en-US" dirty="0"/>
              <a:t>, </a:t>
            </a:r>
            <a:r>
              <a:rPr lang="en-US" i="1" dirty="0"/>
              <a:t>B</a:t>
            </a:r>
            <a:r>
              <a:rPr lang="en-US" dirty="0"/>
              <a:t> (1  ≤  </a:t>
            </a:r>
            <a:r>
              <a:rPr lang="en-US" i="1" dirty="0"/>
              <a:t>A</a:t>
            </a:r>
            <a:r>
              <a:rPr lang="en-US" dirty="0"/>
              <a:t>, </a:t>
            </a:r>
            <a:r>
              <a:rPr lang="en-US" i="1" dirty="0"/>
              <a:t>B</a:t>
            </a:r>
            <a:r>
              <a:rPr lang="en-US" dirty="0"/>
              <a:t>  ≤  10</a:t>
            </a:r>
            <a:r>
              <a:rPr lang="en-US" baseline="30000" dirty="0"/>
              <a:t>6</a:t>
            </a:r>
            <a:r>
              <a:rPr lang="en-US" dirty="0"/>
              <a:t>)</a:t>
            </a:r>
          </a:p>
          <a:p>
            <a:r>
              <a:rPr lang="en-US" b="1" dirty="0"/>
              <a:t>Output</a:t>
            </a:r>
          </a:p>
          <a:p>
            <a:r>
              <a:rPr lang="en-US" dirty="0"/>
              <a:t>Print the "Multiples" or "No Multiples" corresponding to the read numbers.</a:t>
            </a: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B2352655-D043-ECA9-116D-E4CA5F13EDE6}"/>
              </a:ext>
            </a:extLst>
          </p:cNvPr>
          <p:cNvSpPr txBox="1"/>
          <p:nvPr/>
        </p:nvSpPr>
        <p:spPr>
          <a:xfrm>
            <a:off x="720000" y="3177672"/>
            <a:ext cx="2023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Test cases</a:t>
            </a:r>
          </a:p>
        </p:txBody>
      </p:sp>
      <p:graphicFrame>
        <p:nvGraphicFramePr>
          <p:cNvPr id="5" name="جدول 4">
            <a:extLst>
              <a:ext uri="{FF2B5EF4-FFF2-40B4-BE49-F238E27FC236}">
                <a16:creationId xmlns:a16="http://schemas.microsoft.com/office/drawing/2014/main" id="{A0972463-C0B2-381B-9479-408649169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763392"/>
              </p:ext>
            </p:extLst>
          </p:nvPr>
        </p:nvGraphicFramePr>
        <p:xfrm>
          <a:off x="1004813" y="3763222"/>
          <a:ext cx="1580990" cy="741680"/>
        </p:xfrm>
        <a:graphic>
          <a:graphicData uri="http://schemas.openxmlformats.org/drawingml/2006/table">
            <a:tbl>
              <a:tblPr firstRow="1" bandRow="1">
                <a:tableStyleId>{84E11350-E59A-474B-BBC2-550DA754A74B}</a:tableStyleId>
              </a:tblPr>
              <a:tblGrid>
                <a:gridCol w="1580990">
                  <a:extLst>
                    <a:ext uri="{9D8B030D-6E8A-4147-A177-3AD203B41FA5}">
                      <a16:colId xmlns:a16="http://schemas.microsoft.com/office/drawing/2014/main" val="4160156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9 3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792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Multiples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907779"/>
                  </a:ext>
                </a:extLst>
              </a:tr>
            </a:tbl>
          </a:graphicData>
        </a:graphic>
      </p:graphicFrame>
      <p:graphicFrame>
        <p:nvGraphicFramePr>
          <p:cNvPr id="6" name="جدول 5">
            <a:extLst>
              <a:ext uri="{FF2B5EF4-FFF2-40B4-BE49-F238E27FC236}">
                <a16:creationId xmlns:a16="http://schemas.microsoft.com/office/drawing/2014/main" id="{6ED256AC-C9BF-3C05-A30B-24D6BB07B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684233"/>
              </p:ext>
            </p:extLst>
          </p:nvPr>
        </p:nvGraphicFramePr>
        <p:xfrm>
          <a:off x="3703819" y="3763222"/>
          <a:ext cx="1736361" cy="741680"/>
        </p:xfrm>
        <a:graphic>
          <a:graphicData uri="http://schemas.openxmlformats.org/drawingml/2006/table">
            <a:tbl>
              <a:tblPr firstRow="1" bandRow="1">
                <a:tableStyleId>{84E11350-E59A-474B-BBC2-550DA754A74B}</a:tableStyleId>
              </a:tblPr>
              <a:tblGrid>
                <a:gridCol w="1736361">
                  <a:extLst>
                    <a:ext uri="{9D8B030D-6E8A-4147-A177-3AD203B41FA5}">
                      <a16:colId xmlns:a16="http://schemas.microsoft.com/office/drawing/2014/main" val="1689985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6 24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09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Multiples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660948"/>
                  </a:ext>
                </a:extLst>
              </a:tr>
            </a:tbl>
          </a:graphicData>
        </a:graphic>
      </p:graphicFrame>
      <p:graphicFrame>
        <p:nvGraphicFramePr>
          <p:cNvPr id="7" name="جدول 6">
            <a:extLst>
              <a:ext uri="{FF2B5EF4-FFF2-40B4-BE49-F238E27FC236}">
                <a16:creationId xmlns:a16="http://schemas.microsoft.com/office/drawing/2014/main" id="{A4FEBF16-FC21-2103-8711-F019C15E6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329216"/>
              </p:ext>
            </p:extLst>
          </p:nvPr>
        </p:nvGraphicFramePr>
        <p:xfrm>
          <a:off x="6538210" y="3763222"/>
          <a:ext cx="1676400" cy="741680"/>
        </p:xfrm>
        <a:graphic>
          <a:graphicData uri="http://schemas.openxmlformats.org/drawingml/2006/table">
            <a:tbl>
              <a:tblPr firstRow="1" bandRow="1">
                <a:tableStyleId>{84E11350-E59A-474B-BBC2-550DA754A74B}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288828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12 5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417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No Multiples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113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543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2C377-2572-CADD-42BD-4ED53241C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E501B42-10C1-20ED-DEC8-C8499F456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550" y="386319"/>
            <a:ext cx="7710900" cy="572700"/>
          </a:xfrm>
        </p:spPr>
        <p:txBody>
          <a:bodyPr/>
          <a:lstStyle/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59492507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>
          <a:extLst>
            <a:ext uri="{FF2B5EF4-FFF2-40B4-BE49-F238E27FC236}">
              <a16:creationId xmlns:a16="http://schemas.microsoft.com/office/drawing/2014/main" id="{2EC0B4E6-4EF1-D8A8-B33F-57FA1849DF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>
            <a:extLst>
              <a:ext uri="{FF2B5EF4-FFF2-40B4-BE49-F238E27FC236}">
                <a16:creationId xmlns:a16="http://schemas.microsoft.com/office/drawing/2014/main" id="{6796CCA2-DD67-4B82-F793-6CD3F91B87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3664" y="2520301"/>
            <a:ext cx="4750316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2860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Problems with new idea</a:t>
            </a:r>
            <a:endParaRPr lang="en-US" sz="2800" dirty="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55" name="Google Shape;155;p23">
            <a:extLst>
              <a:ext uri="{FF2B5EF4-FFF2-40B4-BE49-F238E27FC236}">
                <a16:creationId xmlns:a16="http://schemas.microsoft.com/office/drawing/2014/main" id="{24D1196F-6DF4-2A25-1587-F59DACA4471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13224" y="1378650"/>
            <a:ext cx="1229875" cy="91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5800" dirty="0"/>
              <a:t>03</a:t>
            </a:r>
            <a:endParaRPr sz="5800" dirty="0"/>
          </a:p>
        </p:txBody>
      </p:sp>
      <p:pic>
        <p:nvPicPr>
          <p:cNvPr id="157" name="Google Shape;157;p23">
            <a:extLst>
              <a:ext uri="{FF2B5EF4-FFF2-40B4-BE49-F238E27FC236}">
                <a16:creationId xmlns:a16="http://schemas.microsoft.com/office/drawing/2014/main" id="{5CA76C7C-94E5-8CC2-BFBE-B95EC9A8E6D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9256" b="9256"/>
          <a:stretch/>
        </p:blipFill>
        <p:spPr>
          <a:xfrm>
            <a:off x="4760825" y="854963"/>
            <a:ext cx="4213600" cy="3433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01007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Analytical Epidemiology - Master of Science in Epidemiology by Slidesgo">
  <a:themeElements>
    <a:clrScheme name="Simple Light">
      <a:dk1>
        <a:srgbClr val="091F5B"/>
      </a:dk1>
      <a:lt1>
        <a:srgbClr val="6F96D1"/>
      </a:lt1>
      <a:dk2>
        <a:srgbClr val="EDF0F5"/>
      </a:dk2>
      <a:lt2>
        <a:srgbClr val="F8F4F0"/>
      </a:lt2>
      <a:accent1>
        <a:srgbClr val="F2F1DF"/>
      </a:accent1>
      <a:accent2>
        <a:srgbClr val="D0E4FF"/>
      </a:accent2>
      <a:accent3>
        <a:srgbClr val="BAD6EB"/>
      </a:accent3>
      <a:accent4>
        <a:srgbClr val="344EAD"/>
      </a:accent4>
      <a:accent5>
        <a:srgbClr val="AEA0A0"/>
      </a:accent5>
      <a:accent6>
        <a:srgbClr val="ECE1E0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892</Words>
  <Application>Microsoft Office PowerPoint</Application>
  <PresentationFormat>عرض على الشاشة (16:9)</PresentationFormat>
  <Paragraphs>142</Paragraphs>
  <Slides>22</Slides>
  <Notes>9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9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22</vt:i4>
      </vt:variant>
    </vt:vector>
  </HeadingPairs>
  <TitlesOfParts>
    <vt:vector size="32" baseType="lpstr">
      <vt:lpstr>Helvetica Neue</vt:lpstr>
      <vt:lpstr>Nunito Light</vt:lpstr>
      <vt:lpstr>Anaheim</vt:lpstr>
      <vt:lpstr>Lato</vt:lpstr>
      <vt:lpstr>Arial</vt:lpstr>
      <vt:lpstr>Poppins</vt:lpstr>
      <vt:lpstr>Roboto Mono Medium</vt:lpstr>
      <vt:lpstr>Roboto Mono</vt:lpstr>
      <vt:lpstr>Poppins Medium</vt:lpstr>
      <vt:lpstr>Analytical Epidemiology - Master of Science in Epidemiology by Slidesgo</vt:lpstr>
      <vt:lpstr>Practice If condition</vt:lpstr>
      <vt:lpstr>CONTENT</vt:lpstr>
      <vt:lpstr>Revision   </vt:lpstr>
      <vt:lpstr>Simple problems</vt:lpstr>
      <vt:lpstr>Problem 1</vt:lpstr>
      <vt:lpstr>code</vt:lpstr>
      <vt:lpstr>Problem 2</vt:lpstr>
      <vt:lpstr>code</vt:lpstr>
      <vt:lpstr>Problems with new idea</vt:lpstr>
      <vt:lpstr>Problem 3</vt:lpstr>
      <vt:lpstr>code</vt:lpstr>
      <vt:lpstr>Problem 4</vt:lpstr>
      <vt:lpstr>code</vt:lpstr>
      <vt:lpstr>Problem 5</vt:lpstr>
      <vt:lpstr>code</vt:lpstr>
      <vt:lpstr>Problem 6</vt:lpstr>
      <vt:lpstr>code</vt:lpstr>
      <vt:lpstr>Hard problems</vt:lpstr>
      <vt:lpstr>Problem 7</vt:lpstr>
      <vt:lpstr>code</vt:lpstr>
      <vt:lpstr>عرض تقديمي في PowerPoint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marwan</cp:lastModifiedBy>
  <cp:revision>11</cp:revision>
  <dcterms:modified xsi:type="dcterms:W3CDTF">2024-12-01T13:11:51Z</dcterms:modified>
</cp:coreProperties>
</file>