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350" r:id="rId5"/>
    <p:sldId id="257" r:id="rId6"/>
    <p:sldId id="375" r:id="rId7"/>
    <p:sldId id="352" r:id="rId8"/>
    <p:sldId id="361" r:id="rId9"/>
    <p:sldId id="366" r:id="rId10"/>
    <p:sldId id="365" r:id="rId11"/>
    <p:sldId id="368" r:id="rId12"/>
    <p:sldId id="369" r:id="rId13"/>
    <p:sldId id="370" r:id="rId14"/>
    <p:sldId id="371" r:id="rId15"/>
    <p:sldId id="372" r:id="rId16"/>
    <p:sldId id="353" r:id="rId17"/>
    <p:sldId id="373" r:id="rId18"/>
    <p:sldId id="374" r:id="rId19"/>
    <p:sldId id="34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247"/>
    <a:srgbClr val="0F3041"/>
    <a:srgbClr val="4495A2"/>
    <a:srgbClr val="C6242F"/>
    <a:srgbClr val="42919E"/>
    <a:srgbClr val="F8D348"/>
    <a:srgbClr val="7CA655"/>
    <a:srgbClr val="373737"/>
    <a:srgbClr val="F9D4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10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TI%20Data%20Analtics\Data%20Analysis%20with%20Excel\Case%202%20-%20Call%20Center%20Efficiency-20220610T133535Z-001\Case%202%20-%20Call%20Center%20Efficiency\Project\Call%20Center%20Efficiency%20(Repai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TI%20Data%20Analtics\Data%20Analysis%20with%20Excel\Case%202%20-%20Call%20Center%20Efficiency-20220610T133535Z-001\Case%202%20-%20Call%20Center%20Efficiency\Project\Call%20Center%20Efficiency%20(Repai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30555555555558"/>
          <c:y val="5.8479532163742687E-2"/>
          <c:w val="0.48638888888888887"/>
          <c:h val="0.93088782562466776"/>
        </c:manualLayout>
      </c:layout>
      <c:doughnutChart>
        <c:varyColors val="1"/>
        <c:ser>
          <c:idx val="0"/>
          <c:order val="0"/>
          <c:tx>
            <c:strRef>
              <c:f>'Main Pivot'!$V$25:$V$28</c:f>
              <c:strCache>
                <c:ptCount val="4"/>
                <c:pt idx="0">
                  <c:v>0:07:15</c:v>
                </c:pt>
                <c:pt idx="1">
                  <c:v>0:14:30</c:v>
                </c:pt>
                <c:pt idx="2">
                  <c:v>0:07:15</c:v>
                </c:pt>
                <c:pt idx="3">
                  <c:v>0:29:00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AFB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88-435E-BCD8-65349201799A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rgbClr val="7AFB3E"/>
                  </a:gs>
                  <a:gs pos="50000">
                    <a:srgbClr val="F9F547">
                      <a:lumMod val="100000"/>
                    </a:srgbClr>
                  </a:gs>
                  <a:gs pos="100000">
                    <a:srgbClr val="F97F9F"/>
                  </a:gs>
                </a:gsLst>
                <a:lin ang="0" scaled="0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88-435E-BCD8-65349201799A}"/>
              </c:ext>
            </c:extLst>
          </c:dPt>
          <c:dPt>
            <c:idx val="2"/>
            <c:bubble3D val="0"/>
            <c:spPr>
              <a:solidFill>
                <a:srgbClr val="F97F9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88-435E-BCD8-65349201799A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388-435E-BCD8-65349201799A}"/>
              </c:ext>
            </c:extLst>
          </c:dPt>
          <c:val>
            <c:numRef>
              <c:f>'Main Pivot'!$W$25:$W$28</c:f>
              <c:numCache>
                <c:formatCode>General</c:formatCode>
                <c:ptCount val="4"/>
                <c:pt idx="0">
                  <c:v>24.999999999999996</c:v>
                </c:pt>
                <c:pt idx="1">
                  <c:v>49.999999999999993</c:v>
                </c:pt>
                <c:pt idx="2">
                  <c:v>24.999999999999996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88-435E-BCD8-653492017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81"/>
      </c:doughnutChart>
      <c:pieChart>
        <c:varyColors val="1"/>
        <c:ser>
          <c:idx val="1"/>
          <c:order val="1"/>
          <c:tx>
            <c:v>Point</c:v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388-435E-BCD8-65349201799A}"/>
              </c:ext>
            </c:extLst>
          </c:dPt>
          <c:dPt>
            <c:idx val="1"/>
            <c:bubble3D val="0"/>
            <c:spPr>
              <a:solidFill>
                <a:srgbClr val="2F374A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4388-435E-BCD8-65349201799A}"/>
              </c:ext>
            </c:extLst>
          </c:dPt>
          <c:dPt>
            <c:idx val="2"/>
            <c:bubble3D val="0"/>
            <c:explosion val="4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4388-435E-BCD8-65349201799A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4388-435E-BCD8-65349201799A}"/>
              </c:ext>
            </c:extLst>
          </c:dPt>
          <c:dPt>
            <c:idx val="4"/>
            <c:bubble3D val="0"/>
            <c:explosion val="2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4388-435E-BCD8-65349201799A}"/>
              </c:ext>
            </c:extLst>
          </c:dPt>
          <c:val>
            <c:numRef>
              <c:f>'Main Pivot'!$X$25:$X$29</c:f>
              <c:numCache>
                <c:formatCode>General</c:formatCode>
                <c:ptCount val="5"/>
                <c:pt idx="0">
                  <c:v>32.231328187158375</c:v>
                </c:pt>
                <c:pt idx="1">
                  <c:v>2</c:v>
                </c:pt>
                <c:pt idx="2">
                  <c:v>165.76867181284163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388-435E-BCD8-653492017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30555555555558"/>
          <c:y val="5.8479532163742687E-2"/>
          <c:w val="0.48638888888888887"/>
          <c:h val="0.93088782562466776"/>
        </c:manualLayout>
      </c:layout>
      <c:doughnutChart>
        <c:varyColors val="1"/>
        <c:ser>
          <c:idx val="0"/>
          <c:order val="0"/>
          <c:tx>
            <c:strRef>
              <c:f>'Timely Response %'!$F$13:$F$16</c:f>
              <c:strCache>
                <c:ptCount val="4"/>
                <c:pt idx="0">
                  <c:v>626.00</c:v>
                </c:pt>
                <c:pt idx="1">
                  <c:v>1252.00</c:v>
                </c:pt>
                <c:pt idx="2">
                  <c:v>626.00</c:v>
                </c:pt>
                <c:pt idx="3">
                  <c:v>2504.00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97F9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19-40DC-9A26-DB0485C6FDFD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rgbClr val="7AFB3E"/>
                  </a:gs>
                  <a:gs pos="50000">
                    <a:srgbClr val="F9F547">
                      <a:lumMod val="100000"/>
                    </a:srgbClr>
                  </a:gs>
                  <a:gs pos="100000">
                    <a:srgbClr val="F97F9F"/>
                  </a:gs>
                </a:gsLst>
                <a:lin ang="10800000" scaled="0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19-40DC-9A26-DB0485C6FDFD}"/>
              </c:ext>
            </c:extLst>
          </c:dPt>
          <c:dPt>
            <c:idx val="2"/>
            <c:bubble3D val="0"/>
            <c:spPr>
              <a:solidFill>
                <a:srgbClr val="7AFB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19-40DC-9A26-DB0485C6FDFD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419-40DC-9A26-DB0485C6FDFD}"/>
              </c:ext>
            </c:extLst>
          </c:dPt>
          <c:val>
            <c:numRef>
              <c:f>'Timely Response %'!$G$13:$G$16</c:f>
              <c:numCache>
                <c:formatCode>0.00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25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19-40DC-9A26-DB0485C6F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81"/>
      </c:doughnutChart>
      <c:pieChart>
        <c:varyColors val="1"/>
        <c:ser>
          <c:idx val="1"/>
          <c:order val="1"/>
          <c:tx>
            <c:v>Point</c:v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419-40DC-9A26-DB0485C6FDFD}"/>
              </c:ext>
            </c:extLst>
          </c:dPt>
          <c:dPt>
            <c:idx val="1"/>
            <c:bubble3D val="0"/>
            <c:spPr>
              <a:solidFill>
                <a:srgbClr val="2F374A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419-40DC-9A26-DB0485C6FDFD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419-40DC-9A26-DB0485C6FDFD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419-40DC-9A26-DB0485C6FDFD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419-40DC-9A26-DB0485C6FDFD}"/>
              </c:ext>
            </c:extLst>
          </c:dPt>
          <c:val>
            <c:numRef>
              <c:f>'Timely Response %'!$H$13:$H$16</c:f>
              <c:numCache>
                <c:formatCode>0.00</c:formatCode>
                <c:ptCount val="4"/>
                <c:pt idx="0">
                  <c:v>98.123003194888184</c:v>
                </c:pt>
                <c:pt idx="1">
                  <c:v>1</c:v>
                </c:pt>
                <c:pt idx="2">
                  <c:v>100.87699680511182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419-40DC-9A26-DB0485C6F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284-1238-499F-9DA8-424F3A3C0C5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FEF4-D0B2-49AF-86B1-5A90A6A2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hyperlink" Target="file:///E:\ITI%20Data%20Analtics\Data%20Analysis%20with%20Excel\Case%202%20-%20Call%20Center%20Efficiency-20220610T133535Z-001\Case%202%20-%20Call%20Center%20Efficiency\Project\Call%20Center%20Efficiency%20(Repaired).xlsx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370" y="2116182"/>
            <a:ext cx="5644256" cy="1514019"/>
          </a:xfr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Center</a:t>
            </a:r>
            <a:r>
              <a:rPr lang="en-GB" dirty="0"/>
              <a:t> Efficiency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/>
              <a:t>June 14, 2022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>
            <a:extLst>
              <a:ext uri="{FF2B5EF4-FFF2-40B4-BE49-F238E27FC236}">
                <a16:creationId xmlns:a16="http://schemas.microsoft.com/office/drawing/2014/main" id="{D9A4F315-0D80-4DB2-985C-2AE7D5C2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096" y="2308359"/>
            <a:ext cx="3514760" cy="610863"/>
          </a:xfrm>
        </p:spPr>
        <p:txBody>
          <a:bodyPr>
            <a:normAutofit fontScale="90000"/>
          </a:bodyPr>
          <a:lstStyle/>
          <a:p>
            <a:r>
              <a:rPr lang="en-GB" dirty="0"/>
              <a:t>Timely Response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0EE89E-A3F6-47B6-98DC-F8A658D5DD2E}"/>
              </a:ext>
            </a:extLst>
          </p:cNvPr>
          <p:cNvGrpSpPr/>
          <p:nvPr/>
        </p:nvGrpSpPr>
        <p:grpSpPr>
          <a:xfrm>
            <a:off x="5647146" y="3878807"/>
            <a:ext cx="5396675" cy="1325091"/>
            <a:chOff x="4874789" y="3930490"/>
            <a:chExt cx="6443526" cy="14518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613B48-08E8-4BF5-939B-865AC4AA2787}"/>
                </a:ext>
              </a:extLst>
            </p:cNvPr>
            <p:cNvSpPr/>
            <p:nvPr/>
          </p:nvSpPr>
          <p:spPr bwMode="auto">
            <a:xfrm>
              <a:off x="4874789" y="3934553"/>
              <a:ext cx="685800" cy="14478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entury Gothic" pitchFamily="34" charset="0"/>
                </a:rPr>
                <a:t>Formula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E2EF2C-C4C0-4F31-87B7-3891872DD10E}"/>
                </a:ext>
              </a:extLst>
            </p:cNvPr>
            <p:cNvCxnSpPr/>
            <p:nvPr/>
          </p:nvCxnSpPr>
          <p:spPr bwMode="auto">
            <a:xfrm>
              <a:off x="5831915" y="4665503"/>
              <a:ext cx="5486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F6379D-F32B-44F7-913E-3816404DE2A7}"/>
                </a:ext>
              </a:extLst>
            </p:cNvPr>
            <p:cNvSpPr/>
            <p:nvPr/>
          </p:nvSpPr>
          <p:spPr bwMode="auto">
            <a:xfrm>
              <a:off x="5984315" y="4806790"/>
              <a:ext cx="5029200" cy="533400"/>
            </a:xfrm>
            <a:prstGeom prst="rect">
              <a:avLst/>
            </a:prstGeom>
            <a:solidFill>
              <a:srgbClr val="0060C0">
                <a:alpha val="8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</a:rPr>
                <a:t>Total Answered Calls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F24C9B-5CC5-40D2-9931-84BC273942E7}"/>
                </a:ext>
              </a:extLst>
            </p:cNvPr>
            <p:cNvSpPr/>
            <p:nvPr/>
          </p:nvSpPr>
          <p:spPr bwMode="auto">
            <a:xfrm>
              <a:off x="5973715" y="3930490"/>
              <a:ext cx="5029200" cy="609600"/>
            </a:xfrm>
            <a:prstGeom prst="rect">
              <a:avLst/>
            </a:prstGeom>
            <a:solidFill>
              <a:srgbClr val="92D050">
                <a:alpha val="6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b="1" dirty="0">
                  <a:latin typeface="Century Gothic" pitchFamily="34" charset="0"/>
                </a:rPr>
                <a:t>Answered Calls on time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5FE599-EF09-4E28-BC36-DA6E1D3B7D84}"/>
              </a:ext>
            </a:extLst>
          </p:cNvPr>
          <p:cNvGrpSpPr/>
          <p:nvPr/>
        </p:nvGrpSpPr>
        <p:grpSpPr>
          <a:xfrm>
            <a:off x="-1031551" y="2732498"/>
            <a:ext cx="7607963" cy="3892186"/>
            <a:chOff x="470717" y="2593625"/>
            <a:chExt cx="5533345" cy="263166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C6B2090-C1D3-45DC-A821-B87DF2EB7A08}"/>
                </a:ext>
              </a:extLst>
            </p:cNvPr>
            <p:cNvSpPr/>
            <p:nvPr/>
          </p:nvSpPr>
          <p:spPr>
            <a:xfrm>
              <a:off x="1622410" y="2593625"/>
              <a:ext cx="3273274" cy="401083"/>
            </a:xfrm>
            <a:prstGeom prst="rect">
              <a:avLst/>
            </a:prstGeom>
            <a:solidFill>
              <a:srgbClr val="2F3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A42DE10-1E2D-492C-A54D-02A77FCBB40B}"/>
                </a:ext>
              </a:extLst>
            </p:cNvPr>
            <p:cNvSpPr/>
            <p:nvPr/>
          </p:nvSpPr>
          <p:spPr>
            <a:xfrm>
              <a:off x="1622410" y="3031103"/>
              <a:ext cx="3279018" cy="1288587"/>
            </a:xfrm>
            <a:prstGeom prst="rect">
              <a:avLst/>
            </a:prstGeom>
            <a:solidFill>
              <a:srgbClr val="2F3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6" name="TextBox 61">
              <a:extLst>
                <a:ext uri="{FF2B5EF4-FFF2-40B4-BE49-F238E27FC236}">
                  <a16:creationId xmlns:a16="http://schemas.microsoft.com/office/drawing/2014/main" id="{CD048D48-A6C4-48A0-823D-067D02576FB0}"/>
                </a:ext>
              </a:extLst>
            </p:cNvPr>
            <p:cNvSpPr txBox="1"/>
            <p:nvPr/>
          </p:nvSpPr>
          <p:spPr>
            <a:xfrm>
              <a:off x="1656802" y="2629833"/>
              <a:ext cx="3208337" cy="36858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rtl="0"/>
              <a:r>
                <a:rPr lang="en-GB" sz="1600" b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Timely Response %</a:t>
              </a:r>
            </a:p>
          </p:txBody>
        </p:sp>
        <p:graphicFrame>
          <p:nvGraphicFramePr>
            <p:cNvPr id="137" name="Chart 136">
              <a:extLst>
                <a:ext uri="{FF2B5EF4-FFF2-40B4-BE49-F238E27FC236}">
                  <a16:creationId xmlns:a16="http://schemas.microsoft.com/office/drawing/2014/main" id="{322B9656-1751-4E07-B210-3066291B503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6514559"/>
                </p:ext>
              </p:extLst>
            </p:nvPr>
          </p:nvGraphicFramePr>
          <p:xfrm>
            <a:off x="470717" y="2975485"/>
            <a:ext cx="5533345" cy="2249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8" name="TextBox 63">
              <a:extLst>
                <a:ext uri="{FF2B5EF4-FFF2-40B4-BE49-F238E27FC236}">
                  <a16:creationId xmlns:a16="http://schemas.microsoft.com/office/drawing/2014/main" id="{E5F1F5D3-C388-4113-9B91-DA5817947BF6}"/>
                </a:ext>
              </a:extLst>
            </p:cNvPr>
            <p:cNvSpPr txBox="1"/>
            <p:nvPr/>
          </p:nvSpPr>
          <p:spPr>
            <a:xfrm>
              <a:off x="2801245" y="3703435"/>
              <a:ext cx="1075340" cy="604273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9E608D17-7C11-4859-89FA-69063E311282}" type="TxLink">
                <a:rPr lang="en-US" sz="3200" b="0" i="0" u="none" strike="noStrike">
                  <a:solidFill>
                    <a:srgbClr val="FFFFFF"/>
                  </a:solidFill>
                  <a:latin typeface="Calibri"/>
                  <a:ea typeface="+mn-ea"/>
                  <a:cs typeface="Calibri"/>
                </a:rPr>
                <a:pPr marL="0" indent="0"/>
                <a:t>95.00%</a:t>
              </a:fld>
              <a:endParaRPr lang="en-US" sz="4400" b="0" i="0" u="none" strike="noStrike" dirty="0">
                <a:solidFill>
                  <a:schemeClr val="bg2"/>
                </a:solidFill>
                <a:latin typeface="Calibri"/>
                <a:ea typeface="+mn-e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>
            <a:extLst>
              <a:ext uri="{FF2B5EF4-FFF2-40B4-BE49-F238E27FC236}">
                <a16:creationId xmlns:a16="http://schemas.microsoft.com/office/drawing/2014/main" id="{D9A4F315-0D80-4DB2-985C-2AE7D5C2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096" y="2308359"/>
            <a:ext cx="3514760" cy="610863"/>
          </a:xfrm>
        </p:spPr>
        <p:txBody>
          <a:bodyPr>
            <a:normAutofit fontScale="90000"/>
          </a:bodyPr>
          <a:lstStyle/>
          <a:p>
            <a:r>
              <a:rPr lang="en-GB" dirty="0"/>
              <a:t>First call resolution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0EE89E-A3F6-47B6-98DC-F8A658D5DD2E}"/>
              </a:ext>
            </a:extLst>
          </p:cNvPr>
          <p:cNvGrpSpPr/>
          <p:nvPr/>
        </p:nvGrpSpPr>
        <p:grpSpPr>
          <a:xfrm>
            <a:off x="5647146" y="3878806"/>
            <a:ext cx="5396674" cy="1325092"/>
            <a:chOff x="4874789" y="3930489"/>
            <a:chExt cx="6443526" cy="14518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613B48-08E8-4BF5-939B-865AC4AA2787}"/>
                </a:ext>
              </a:extLst>
            </p:cNvPr>
            <p:cNvSpPr/>
            <p:nvPr/>
          </p:nvSpPr>
          <p:spPr bwMode="auto">
            <a:xfrm>
              <a:off x="4874789" y="3934553"/>
              <a:ext cx="685800" cy="14478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itchFamily="34" charset="0"/>
                </a:rPr>
                <a:t>Formula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E2EF2C-C4C0-4F31-87B7-3891872DD10E}"/>
                </a:ext>
              </a:extLst>
            </p:cNvPr>
            <p:cNvCxnSpPr/>
            <p:nvPr/>
          </p:nvCxnSpPr>
          <p:spPr bwMode="auto">
            <a:xfrm>
              <a:off x="5831915" y="4665503"/>
              <a:ext cx="5486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F6379D-F32B-44F7-913E-3816404DE2A7}"/>
                </a:ext>
              </a:extLst>
            </p:cNvPr>
            <p:cNvSpPr/>
            <p:nvPr/>
          </p:nvSpPr>
          <p:spPr bwMode="auto">
            <a:xfrm>
              <a:off x="5984315" y="4806790"/>
              <a:ext cx="5029200" cy="533400"/>
            </a:xfrm>
            <a:prstGeom prst="rect">
              <a:avLst/>
            </a:prstGeom>
            <a:solidFill>
              <a:srgbClr val="0060C0">
                <a:alpha val="8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effectLst/>
                  <a:latin typeface="Century Gothic" pitchFamily="34" charset="0"/>
                </a:rPr>
                <a:t>Total Calls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F24C9B-5CC5-40D2-9931-84BC273942E7}"/>
                </a:ext>
              </a:extLst>
            </p:cNvPr>
            <p:cNvSpPr/>
            <p:nvPr/>
          </p:nvSpPr>
          <p:spPr bwMode="auto">
            <a:xfrm>
              <a:off x="5973715" y="3930489"/>
              <a:ext cx="5029199" cy="609600"/>
            </a:xfrm>
            <a:prstGeom prst="rect">
              <a:avLst/>
            </a:prstGeom>
            <a:solidFill>
              <a:srgbClr val="92D050">
                <a:alpha val="6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GB" sz="1400" b="1" i="0" u="none" strike="noStrike" cap="none" normalizeH="0" baseline="0" dirty="0">
                  <a:ln>
                    <a:noFill/>
                  </a:ln>
                  <a:effectLst/>
                  <a:latin typeface="Century Gothic" pitchFamily="34" charset="0"/>
                </a:rPr>
                <a:t>C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effectLst/>
                  <a:latin typeface="Century Gothic" pitchFamily="34" charset="0"/>
                </a:rPr>
                <a:t>all</a:t>
              </a:r>
              <a:r>
                <a:rPr lang="en-GB" sz="1400" b="1" dirty="0">
                  <a:latin typeface="Century Gothic" pitchFamily="34" charset="0"/>
                </a:rPr>
                <a:t>s 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effectLst/>
                  <a:latin typeface="Century Gothic" pitchFamily="34" charset="0"/>
                </a:rPr>
                <a:t>resolved in first time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5C37C0-BADE-436B-BCB0-CEFD823E6084}"/>
              </a:ext>
            </a:extLst>
          </p:cNvPr>
          <p:cNvGrpSpPr/>
          <p:nvPr/>
        </p:nvGrpSpPr>
        <p:grpSpPr>
          <a:xfrm>
            <a:off x="581299" y="2308746"/>
            <a:ext cx="4685606" cy="1848247"/>
            <a:chOff x="5056157" y="3025688"/>
            <a:chExt cx="2079686" cy="8066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635DD1-CECA-41F2-BBEC-3DD30B4A9F3F}"/>
                </a:ext>
              </a:extLst>
            </p:cNvPr>
            <p:cNvSpPr/>
            <p:nvPr/>
          </p:nvSpPr>
          <p:spPr>
            <a:xfrm>
              <a:off x="5056157" y="3025688"/>
              <a:ext cx="2079686" cy="806624"/>
            </a:xfrm>
            <a:prstGeom prst="rect">
              <a:avLst/>
            </a:prstGeom>
            <a:solidFill>
              <a:srgbClr val="2F3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" name="TextBox 28">
              <a:extLst>
                <a:ext uri="{FF2B5EF4-FFF2-40B4-BE49-F238E27FC236}">
                  <a16:creationId xmlns:a16="http://schemas.microsoft.com/office/drawing/2014/main" id="{1C58FF34-5336-4B90-9D4E-1BD905B3019C}"/>
                </a:ext>
              </a:extLst>
            </p:cNvPr>
            <p:cNvSpPr txBox="1"/>
            <p:nvPr/>
          </p:nvSpPr>
          <p:spPr>
            <a:xfrm>
              <a:off x="6037871" y="3338642"/>
              <a:ext cx="1089028" cy="35082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n-US" sz="4000" b="0" i="0" u="none" strike="noStrike" dirty="0">
                  <a:solidFill>
                    <a:schemeClr val="bg2"/>
                  </a:solidFill>
                  <a:latin typeface="Calibri"/>
                  <a:ea typeface="+mn-ea"/>
                  <a:cs typeface="Calibri"/>
                </a:rPr>
                <a:t>66%</a:t>
              </a:r>
            </a:p>
          </p:txBody>
        </p:sp>
        <p:sp>
          <p:nvSpPr>
            <p:cNvPr id="19" name="TextBox 29">
              <a:extLst>
                <a:ext uri="{FF2B5EF4-FFF2-40B4-BE49-F238E27FC236}">
                  <a16:creationId xmlns:a16="http://schemas.microsoft.com/office/drawing/2014/main" id="{3C9D2F57-395A-4422-98E8-C147A48CE40F}"/>
                </a:ext>
              </a:extLst>
            </p:cNvPr>
            <p:cNvSpPr txBox="1"/>
            <p:nvPr/>
          </p:nvSpPr>
          <p:spPr>
            <a:xfrm>
              <a:off x="5136643" y="3041965"/>
              <a:ext cx="1802455" cy="32243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0" i="0" u="none" strike="noStrike" dirty="0">
                  <a:solidFill>
                    <a:schemeClr val="bg2"/>
                  </a:solidFill>
                  <a:latin typeface="+mn-lt"/>
                  <a:cs typeface="+mn-cs"/>
                </a:rPr>
                <a:t>First call resolution </a:t>
              </a:r>
            </a:p>
            <a:p>
              <a:br>
                <a:rPr lang="en-US" sz="3200" b="0" i="0" u="none" strike="noStrike" dirty="0">
                  <a:solidFill>
                    <a:schemeClr val="bg2"/>
                  </a:solidFill>
                  <a:latin typeface="+mn-lt"/>
                  <a:cs typeface="+mn-cs"/>
                </a:rPr>
              </a:br>
              <a:endParaRPr lang="en-US" sz="3200" b="0" i="0" u="none" strike="noStrike" dirty="0">
                <a:solidFill>
                  <a:schemeClr val="bg2"/>
                </a:solidFill>
                <a:latin typeface="+mn-lt"/>
                <a:cs typeface="+mn-cs"/>
              </a:endParaRPr>
            </a:p>
          </p:txBody>
        </p:sp>
        <p:pic>
          <p:nvPicPr>
            <p:cNvPr id="20" name="Graphic 30" descr="Arrow circle with solid fill">
              <a:extLst>
                <a:ext uri="{FF2B5EF4-FFF2-40B4-BE49-F238E27FC236}">
                  <a16:creationId xmlns:a16="http://schemas.microsoft.com/office/drawing/2014/main" id="{9E241910-B5BF-44D5-9D83-F4BFFA8B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261845" y="3318156"/>
              <a:ext cx="459075" cy="451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60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>
            <a:extLst>
              <a:ext uri="{FF2B5EF4-FFF2-40B4-BE49-F238E27FC236}">
                <a16:creationId xmlns:a16="http://schemas.microsoft.com/office/drawing/2014/main" id="{D9A4F315-0D80-4DB2-985C-2AE7D5C2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096" y="2308359"/>
            <a:ext cx="3514760" cy="610863"/>
          </a:xfrm>
        </p:spPr>
        <p:txBody>
          <a:bodyPr>
            <a:normAutofit fontScale="90000"/>
          </a:bodyPr>
          <a:lstStyle/>
          <a:p>
            <a:r>
              <a:rPr lang="en-GB" dirty="0"/>
              <a:t>Consumer Disputed 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0EE89E-A3F6-47B6-98DC-F8A658D5DD2E}"/>
              </a:ext>
            </a:extLst>
          </p:cNvPr>
          <p:cNvGrpSpPr/>
          <p:nvPr/>
        </p:nvGrpSpPr>
        <p:grpSpPr>
          <a:xfrm>
            <a:off x="5647146" y="3878807"/>
            <a:ext cx="5396675" cy="1325091"/>
            <a:chOff x="4874789" y="3930490"/>
            <a:chExt cx="6443526" cy="14518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613B48-08E8-4BF5-939B-865AC4AA2787}"/>
                </a:ext>
              </a:extLst>
            </p:cNvPr>
            <p:cNvSpPr/>
            <p:nvPr/>
          </p:nvSpPr>
          <p:spPr bwMode="auto">
            <a:xfrm>
              <a:off x="4874789" y="3934553"/>
              <a:ext cx="685800" cy="14478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entury Gothic" pitchFamily="34" charset="0"/>
                </a:rPr>
                <a:t>Formula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E2EF2C-C4C0-4F31-87B7-3891872DD10E}"/>
                </a:ext>
              </a:extLst>
            </p:cNvPr>
            <p:cNvCxnSpPr/>
            <p:nvPr/>
          </p:nvCxnSpPr>
          <p:spPr bwMode="auto">
            <a:xfrm>
              <a:off x="5831915" y="4665503"/>
              <a:ext cx="5486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F6379D-F32B-44F7-913E-3816404DE2A7}"/>
                </a:ext>
              </a:extLst>
            </p:cNvPr>
            <p:cNvSpPr/>
            <p:nvPr/>
          </p:nvSpPr>
          <p:spPr bwMode="auto">
            <a:xfrm>
              <a:off x="5984315" y="4806790"/>
              <a:ext cx="5029200" cy="533400"/>
            </a:xfrm>
            <a:prstGeom prst="rect">
              <a:avLst/>
            </a:prstGeom>
            <a:solidFill>
              <a:srgbClr val="0060C0">
                <a:alpha val="8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</a:rPr>
                <a:t>Total Answered Calls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F24C9B-5CC5-40D2-9931-84BC273942E7}"/>
                </a:ext>
              </a:extLst>
            </p:cNvPr>
            <p:cNvSpPr/>
            <p:nvPr/>
          </p:nvSpPr>
          <p:spPr bwMode="auto">
            <a:xfrm>
              <a:off x="5973715" y="3930490"/>
              <a:ext cx="5029200" cy="609600"/>
            </a:xfrm>
            <a:prstGeom prst="rect">
              <a:avLst/>
            </a:prstGeom>
            <a:solidFill>
              <a:srgbClr val="92D050">
                <a:alpha val="6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b="1" dirty="0">
                  <a:latin typeface="Century Gothic" pitchFamily="34" charset="0"/>
                </a:rPr>
                <a:t>Consumer Disputed Calls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6CF8D2E-9B60-4B60-B492-DF157C53BE39}"/>
              </a:ext>
            </a:extLst>
          </p:cNvPr>
          <p:cNvGrpSpPr/>
          <p:nvPr/>
        </p:nvGrpSpPr>
        <p:grpSpPr>
          <a:xfrm>
            <a:off x="377765" y="3171520"/>
            <a:ext cx="4673629" cy="1970945"/>
            <a:chOff x="5044016" y="3026780"/>
            <a:chExt cx="2103967" cy="8044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F2F37-5044-4A8A-A1AD-8D76A8EA1DB9}"/>
                </a:ext>
              </a:extLst>
            </p:cNvPr>
            <p:cNvSpPr/>
            <p:nvPr/>
          </p:nvSpPr>
          <p:spPr>
            <a:xfrm>
              <a:off x="5044016" y="3026780"/>
              <a:ext cx="2079019" cy="804440"/>
            </a:xfrm>
            <a:prstGeom prst="rect">
              <a:avLst/>
            </a:prstGeom>
            <a:solidFill>
              <a:srgbClr val="2F3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3200"/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C80BE1DF-C971-4333-BBB5-7DEF8E2E11DD}"/>
                </a:ext>
              </a:extLst>
            </p:cNvPr>
            <p:cNvSpPr txBox="1"/>
            <p:nvPr/>
          </p:nvSpPr>
          <p:spPr>
            <a:xfrm>
              <a:off x="6060210" y="3338667"/>
              <a:ext cx="1087773" cy="350519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05391A0C-EFAF-42CE-A67E-AF0345459B61}" type="TxLink">
                <a:rPr lang="en-US" sz="4000" b="0" i="0" u="none" strike="noStrike">
                  <a:solidFill>
                    <a:srgbClr val="FFFFFF"/>
                  </a:solidFill>
                  <a:latin typeface="Calibri"/>
                  <a:ea typeface="+mn-ea"/>
                  <a:cs typeface="Calibri"/>
                </a:rPr>
                <a:pPr marL="0" indent="0"/>
                <a:t>16%</a:t>
              </a:fld>
              <a:endParaRPr lang="en-US" sz="4400" b="0" i="0" u="none" strike="noStrike">
                <a:solidFill>
                  <a:schemeClr val="bg2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6" name="TextBox 56">
              <a:extLst>
                <a:ext uri="{FF2B5EF4-FFF2-40B4-BE49-F238E27FC236}">
                  <a16:creationId xmlns:a16="http://schemas.microsoft.com/office/drawing/2014/main" id="{CC6FF676-85B0-4AA5-AB9E-3038A9B41719}"/>
                </a:ext>
              </a:extLst>
            </p:cNvPr>
            <p:cNvSpPr txBox="1"/>
            <p:nvPr/>
          </p:nvSpPr>
          <p:spPr>
            <a:xfrm>
              <a:off x="5158160" y="3043387"/>
              <a:ext cx="1802512" cy="321559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0" i="0" u="none" strike="noStrike" dirty="0">
                  <a:solidFill>
                    <a:schemeClr val="bg2"/>
                  </a:solidFill>
                  <a:latin typeface="+mn-lt"/>
                  <a:cs typeface="+mn-cs"/>
                </a:rPr>
                <a:t>Consumer Disputed %</a:t>
              </a:r>
            </a:p>
          </p:txBody>
        </p:sp>
        <p:pic>
          <p:nvPicPr>
            <p:cNvPr id="17" name="Graphic 57" descr="Questions with solid fill">
              <a:extLst>
                <a:ext uri="{FF2B5EF4-FFF2-40B4-BE49-F238E27FC236}">
                  <a16:creationId xmlns:a16="http://schemas.microsoft.com/office/drawing/2014/main" id="{9430A71B-CAE4-484D-B2D6-F21D76C9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283035" y="3319272"/>
              <a:ext cx="459464" cy="45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51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>
            <a:extLst>
              <a:ext uri="{FF2B5EF4-FFF2-40B4-BE49-F238E27FC236}">
                <a16:creationId xmlns:a16="http://schemas.microsoft.com/office/drawing/2014/main" id="{D9A4F315-0D80-4DB2-985C-2AE7D5C2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</a:t>
            </a:r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FFEEF51-8B75-4B27-8E5C-C32CCAADF3C4}"/>
              </a:ext>
            </a:extLst>
          </p:cNvPr>
          <p:cNvGrpSpPr/>
          <p:nvPr/>
        </p:nvGrpSpPr>
        <p:grpSpPr>
          <a:xfrm>
            <a:off x="1091954" y="488275"/>
            <a:ext cx="3151573" cy="5939158"/>
            <a:chOff x="1188208" y="1013515"/>
            <a:chExt cx="2074256" cy="424504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791928-B93B-4D7E-82FD-5AB227B0A1D6}"/>
                </a:ext>
              </a:extLst>
            </p:cNvPr>
            <p:cNvSpPr/>
            <p:nvPr/>
          </p:nvSpPr>
          <p:spPr>
            <a:xfrm>
              <a:off x="1188208" y="1013515"/>
              <a:ext cx="2074256" cy="817581"/>
            </a:xfrm>
            <a:prstGeom prst="rect">
              <a:avLst/>
            </a:prstGeom>
            <a:solidFill>
              <a:srgbClr val="2F3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E237544-E576-4D43-935F-1FCE88AA883C}"/>
                </a:ext>
              </a:extLst>
            </p:cNvPr>
            <p:cNvSpPr/>
            <p:nvPr/>
          </p:nvSpPr>
          <p:spPr>
            <a:xfrm>
              <a:off x="1188208" y="1871331"/>
              <a:ext cx="2074256" cy="817581"/>
            </a:xfrm>
            <a:prstGeom prst="rect">
              <a:avLst/>
            </a:prstGeom>
            <a:solidFill>
              <a:srgbClr val="2F3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114F33-C95A-41B4-AB73-3C1B9A43A53B}"/>
                </a:ext>
              </a:extLst>
            </p:cNvPr>
            <p:cNvSpPr/>
            <p:nvPr/>
          </p:nvSpPr>
          <p:spPr>
            <a:xfrm>
              <a:off x="1188208" y="2729164"/>
              <a:ext cx="2074256" cy="817581"/>
            </a:xfrm>
            <a:prstGeom prst="rect">
              <a:avLst/>
            </a:prstGeom>
            <a:solidFill>
              <a:srgbClr val="2F3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764CA06-90D8-48E4-AB34-7F137B7994B4}"/>
                </a:ext>
              </a:extLst>
            </p:cNvPr>
            <p:cNvSpPr/>
            <p:nvPr/>
          </p:nvSpPr>
          <p:spPr>
            <a:xfrm>
              <a:off x="1188208" y="3586975"/>
              <a:ext cx="2074256" cy="817581"/>
            </a:xfrm>
            <a:prstGeom prst="rect">
              <a:avLst/>
            </a:prstGeom>
            <a:solidFill>
              <a:srgbClr val="2F3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8EA0B53-8A58-4B4A-AD58-09AD87904876}"/>
                </a:ext>
              </a:extLst>
            </p:cNvPr>
            <p:cNvSpPr/>
            <p:nvPr/>
          </p:nvSpPr>
          <p:spPr>
            <a:xfrm>
              <a:off x="1188208" y="4440978"/>
              <a:ext cx="2074256" cy="817581"/>
            </a:xfrm>
            <a:prstGeom prst="rect">
              <a:avLst/>
            </a:prstGeom>
            <a:solidFill>
              <a:srgbClr val="2F3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8" name="TextBox 13">
              <a:extLst>
                <a:ext uri="{FF2B5EF4-FFF2-40B4-BE49-F238E27FC236}">
                  <a16:creationId xmlns:a16="http://schemas.microsoft.com/office/drawing/2014/main" id="{EEC9C463-F10F-416F-A39E-78EC7ABF914D}"/>
                </a:ext>
              </a:extLst>
            </p:cNvPr>
            <p:cNvSpPr txBox="1"/>
            <p:nvPr/>
          </p:nvSpPr>
          <p:spPr>
            <a:xfrm>
              <a:off x="2172118" y="1270419"/>
              <a:ext cx="951793" cy="41811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FA405DF4-30EC-4080-A61F-984A1BBBFD51}" type="TxLink">
                <a:rPr lang="en-US" sz="2000" b="0" i="0" u="none" strike="noStrike">
                  <a:solidFill>
                    <a:schemeClr val="bg2"/>
                  </a:solidFill>
                  <a:latin typeface="Calibri"/>
                  <a:cs typeface="Calibri"/>
                </a:rPr>
                <a:pPr/>
                <a:t>26</a:t>
              </a:fld>
              <a:endParaRPr lang="en-US" sz="2000">
                <a:solidFill>
                  <a:schemeClr val="bg2"/>
                </a:solidFill>
              </a:endParaRPr>
            </a:p>
          </p:txBody>
        </p:sp>
        <p:pic>
          <p:nvPicPr>
            <p:cNvPr id="89" name="Graphic 14" descr="Call center with solid fill">
              <a:extLst>
                <a:ext uri="{FF2B5EF4-FFF2-40B4-BE49-F238E27FC236}">
                  <a16:creationId xmlns:a16="http://schemas.microsoft.com/office/drawing/2014/main" id="{C225EBC5-F703-464E-A4F4-32F5317DB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95126" y="1313804"/>
              <a:ext cx="353251" cy="401370"/>
            </a:xfrm>
            <a:prstGeom prst="rect">
              <a:avLst/>
            </a:prstGeom>
          </p:spPr>
        </p:pic>
        <p:sp>
          <p:nvSpPr>
            <p:cNvPr id="90" name="TextBox 15">
              <a:extLst>
                <a:ext uri="{FF2B5EF4-FFF2-40B4-BE49-F238E27FC236}">
                  <a16:creationId xmlns:a16="http://schemas.microsoft.com/office/drawing/2014/main" id="{1DB9F8B4-07CE-47C8-88F3-3C07464FAF59}"/>
                </a:ext>
              </a:extLst>
            </p:cNvPr>
            <p:cNvSpPr txBox="1"/>
            <p:nvPr/>
          </p:nvSpPr>
          <p:spPr>
            <a:xfrm>
              <a:off x="1275132" y="1025201"/>
              <a:ext cx="1329553" cy="32681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0" i="0" u="none" strike="noStrike" baseline="-25000" dirty="0">
                  <a:solidFill>
                    <a:schemeClr val="bg2"/>
                  </a:solidFill>
                  <a:latin typeface="Calibri"/>
                  <a:cs typeface="Calibri"/>
                </a:rPr>
                <a:t>Employees</a:t>
              </a:r>
            </a:p>
          </p:txBody>
        </p:sp>
        <p:sp>
          <p:nvSpPr>
            <p:cNvPr id="91" name="TextBox 16">
              <a:extLst>
                <a:ext uri="{FF2B5EF4-FFF2-40B4-BE49-F238E27FC236}">
                  <a16:creationId xmlns:a16="http://schemas.microsoft.com/office/drawing/2014/main" id="{D2179B4F-AEE0-4300-A9AF-7F155C95457A}"/>
                </a:ext>
              </a:extLst>
            </p:cNvPr>
            <p:cNvSpPr txBox="1"/>
            <p:nvPr/>
          </p:nvSpPr>
          <p:spPr>
            <a:xfrm>
              <a:off x="2167359" y="2128236"/>
              <a:ext cx="961311" cy="411951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BA444475-5983-49CE-8B13-A73ECF52134F}" type="TxLink">
                <a:rPr lang="en-US" sz="2000" b="0" i="0" u="none" strike="noStrike">
                  <a:solidFill>
                    <a:schemeClr val="bg2"/>
                  </a:solidFill>
                  <a:latin typeface="Calibri"/>
                  <a:ea typeface="+mn-ea"/>
                  <a:cs typeface="Calibri"/>
                </a:rPr>
                <a:pPr marL="0" indent="0"/>
                <a:t>3999</a:t>
              </a:fld>
              <a:endParaRPr lang="en-US" sz="2000" b="0" i="0" u="none" strike="noStrike">
                <a:solidFill>
                  <a:schemeClr val="bg2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92" name="TextBox 17">
              <a:extLst>
                <a:ext uri="{FF2B5EF4-FFF2-40B4-BE49-F238E27FC236}">
                  <a16:creationId xmlns:a16="http://schemas.microsoft.com/office/drawing/2014/main" id="{2342E8AB-A8A3-4A9D-95BE-0A7CDD3D12B3}"/>
                </a:ext>
              </a:extLst>
            </p:cNvPr>
            <p:cNvSpPr txBox="1"/>
            <p:nvPr/>
          </p:nvSpPr>
          <p:spPr>
            <a:xfrm>
              <a:off x="1268484" y="1872683"/>
              <a:ext cx="1342849" cy="32681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0" i="0" u="none" strike="noStrike" baseline="-25000">
                  <a:solidFill>
                    <a:schemeClr val="bg2"/>
                  </a:solidFill>
                  <a:latin typeface="Calibri"/>
                  <a:cs typeface="Calibri"/>
                </a:rPr>
                <a:t>Total Calls </a:t>
              </a:r>
            </a:p>
          </p:txBody>
        </p:sp>
        <p:pic>
          <p:nvPicPr>
            <p:cNvPr id="93" name="Graphic 18" descr="Speaker phone with solid fill">
              <a:extLst>
                <a:ext uri="{FF2B5EF4-FFF2-40B4-BE49-F238E27FC236}">
                  <a16:creationId xmlns:a16="http://schemas.microsoft.com/office/drawing/2014/main" id="{84030073-7D30-4BF8-A292-28FBDDD81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3359" y="2117895"/>
              <a:ext cx="481658" cy="554793"/>
            </a:xfrm>
            <a:prstGeom prst="rect">
              <a:avLst/>
            </a:prstGeom>
          </p:spPr>
        </p:pic>
        <p:sp>
          <p:nvSpPr>
            <p:cNvPr id="94" name="TextBox 19">
              <a:extLst>
                <a:ext uri="{FF2B5EF4-FFF2-40B4-BE49-F238E27FC236}">
                  <a16:creationId xmlns:a16="http://schemas.microsoft.com/office/drawing/2014/main" id="{E2EB8447-D0C0-4750-8D4B-E78242527F91}"/>
                </a:ext>
              </a:extLst>
            </p:cNvPr>
            <p:cNvSpPr txBox="1"/>
            <p:nvPr/>
          </p:nvSpPr>
          <p:spPr>
            <a:xfrm>
              <a:off x="2167359" y="3066372"/>
              <a:ext cx="961311" cy="40748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D742C44E-2B87-406E-9EF5-20F60DE40D2B}" type="TxLink">
                <a:rPr lang="en-US" sz="2000" b="0" i="0" u="none" strike="noStrike">
                  <a:solidFill>
                    <a:schemeClr val="bg2"/>
                  </a:solidFill>
                  <a:latin typeface="Calibri"/>
                  <a:ea typeface="+mn-ea"/>
                  <a:cs typeface="Calibri"/>
                </a:rPr>
                <a:pPr marL="0" indent="0"/>
                <a:t>2716</a:t>
              </a:fld>
              <a:endParaRPr lang="en-US" sz="2000" b="0" i="0" u="none" strike="noStrike">
                <a:solidFill>
                  <a:schemeClr val="bg2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95" name="TextBox 20">
              <a:extLst>
                <a:ext uri="{FF2B5EF4-FFF2-40B4-BE49-F238E27FC236}">
                  <a16:creationId xmlns:a16="http://schemas.microsoft.com/office/drawing/2014/main" id="{3E734911-7E76-4D0B-B2E5-535334A83DA5}"/>
                </a:ext>
              </a:extLst>
            </p:cNvPr>
            <p:cNvSpPr txBox="1"/>
            <p:nvPr/>
          </p:nvSpPr>
          <p:spPr>
            <a:xfrm>
              <a:off x="1268484" y="2750423"/>
              <a:ext cx="1610437" cy="29734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0" i="0" u="none" strike="noStrike" baseline="-25000">
                  <a:solidFill>
                    <a:schemeClr val="bg2"/>
                  </a:solidFill>
                  <a:latin typeface="Calibri"/>
                  <a:cs typeface="Calibri"/>
                </a:rPr>
                <a:t>Total Reached Calls</a:t>
              </a:r>
            </a:p>
          </p:txBody>
        </p:sp>
        <p:pic>
          <p:nvPicPr>
            <p:cNvPr id="96" name="Graphic 21" descr="Arrow: Rotate left with solid fill">
              <a:extLst>
                <a:ext uri="{FF2B5EF4-FFF2-40B4-BE49-F238E27FC236}">
                  <a16:creationId xmlns:a16="http://schemas.microsoft.com/office/drawing/2014/main" id="{1A2D9107-1906-462A-BB97-F40BBD8D4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393359" y="3073048"/>
              <a:ext cx="401382" cy="457103"/>
            </a:xfrm>
            <a:prstGeom prst="rect">
              <a:avLst/>
            </a:prstGeom>
          </p:spPr>
        </p:pic>
        <p:sp>
          <p:nvSpPr>
            <p:cNvPr id="97" name="TextBox 22">
              <a:extLst>
                <a:ext uri="{FF2B5EF4-FFF2-40B4-BE49-F238E27FC236}">
                  <a16:creationId xmlns:a16="http://schemas.microsoft.com/office/drawing/2014/main" id="{7FE39382-24A7-4726-B56B-8EC01589C4EE}"/>
                </a:ext>
              </a:extLst>
            </p:cNvPr>
            <p:cNvSpPr txBox="1"/>
            <p:nvPr/>
          </p:nvSpPr>
          <p:spPr>
            <a:xfrm>
              <a:off x="2167359" y="3930291"/>
              <a:ext cx="961311" cy="395139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EDC38247-331F-4C39-9A8B-BE5F9211A227}" type="TxLink">
                <a:rPr lang="en-US" sz="2000" b="0" i="0" u="none" strike="noStrike">
                  <a:solidFill>
                    <a:schemeClr val="bg2"/>
                  </a:solidFill>
                  <a:latin typeface="Calibri"/>
                  <a:ea typeface="+mn-ea"/>
                  <a:cs typeface="Calibri"/>
                </a:rPr>
                <a:pPr marL="0" indent="0"/>
                <a:t>885</a:t>
              </a:fld>
              <a:endParaRPr lang="en-US" sz="2000" b="0" i="0" u="none" strike="noStrike">
                <a:solidFill>
                  <a:schemeClr val="bg2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98" name="TextBox 23">
              <a:extLst>
                <a:ext uri="{FF2B5EF4-FFF2-40B4-BE49-F238E27FC236}">
                  <a16:creationId xmlns:a16="http://schemas.microsoft.com/office/drawing/2014/main" id="{3F3FA9CC-D91E-4E79-860B-F7D28D795369}"/>
                </a:ext>
              </a:extLst>
            </p:cNvPr>
            <p:cNvSpPr txBox="1"/>
            <p:nvPr/>
          </p:nvSpPr>
          <p:spPr>
            <a:xfrm>
              <a:off x="1268484" y="3594800"/>
              <a:ext cx="1797749" cy="3226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0" i="0" u="none" strike="noStrike" baseline="-25000">
                  <a:solidFill>
                    <a:schemeClr val="bg2"/>
                  </a:solidFill>
                  <a:latin typeface="Calibri"/>
                  <a:cs typeface="Calibri"/>
                </a:rPr>
                <a:t>Total UnReached Calls</a:t>
              </a:r>
            </a:p>
          </p:txBody>
        </p:sp>
        <p:pic>
          <p:nvPicPr>
            <p:cNvPr id="99" name="Graphic 24" descr="Arrow: Rotate left with solid fill">
              <a:extLst>
                <a:ext uri="{FF2B5EF4-FFF2-40B4-BE49-F238E27FC236}">
                  <a16:creationId xmlns:a16="http://schemas.microsoft.com/office/drawing/2014/main" id="{94E85D0F-6EDC-4A43-8F58-4B41C419A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>
              <a:off x="1393359" y="3928925"/>
              <a:ext cx="401382" cy="457101"/>
            </a:xfrm>
            <a:prstGeom prst="rect">
              <a:avLst/>
            </a:prstGeom>
          </p:spPr>
        </p:pic>
        <p:sp>
          <p:nvSpPr>
            <p:cNvPr id="100" name="TextBox 25">
              <a:extLst>
                <a:ext uri="{FF2B5EF4-FFF2-40B4-BE49-F238E27FC236}">
                  <a16:creationId xmlns:a16="http://schemas.microsoft.com/office/drawing/2014/main" id="{ACDD7C00-204B-4F51-BD99-9D0C6262AD01}"/>
                </a:ext>
              </a:extLst>
            </p:cNvPr>
            <p:cNvSpPr txBox="1"/>
            <p:nvPr/>
          </p:nvSpPr>
          <p:spPr>
            <a:xfrm>
              <a:off x="2167359" y="4777766"/>
              <a:ext cx="961311" cy="39514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DFB2E14E-455D-42C5-9293-E9C6DA3675C6}" type="TxLink">
                <a:rPr lang="en-US" sz="2000" b="0" i="0" u="none" strike="noStrike">
                  <a:solidFill>
                    <a:schemeClr val="bg2"/>
                  </a:solidFill>
                  <a:latin typeface="Calibri"/>
                  <a:ea typeface="+mn-ea"/>
                  <a:cs typeface="Calibri"/>
                </a:rPr>
                <a:pPr marL="0" indent="0"/>
                <a:t>402</a:t>
              </a:fld>
              <a:endParaRPr lang="en-US" sz="2000" b="0" i="0" u="none" strike="noStrike">
                <a:solidFill>
                  <a:schemeClr val="bg2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1" name="TextBox 26">
              <a:extLst>
                <a:ext uri="{FF2B5EF4-FFF2-40B4-BE49-F238E27FC236}">
                  <a16:creationId xmlns:a16="http://schemas.microsoft.com/office/drawing/2014/main" id="{CF6FF9F5-1A96-4302-9E05-4370FF33B4F0}"/>
                </a:ext>
              </a:extLst>
            </p:cNvPr>
            <p:cNvSpPr txBox="1"/>
            <p:nvPr/>
          </p:nvSpPr>
          <p:spPr>
            <a:xfrm>
              <a:off x="1268484" y="4446774"/>
              <a:ext cx="1797749" cy="32263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0" i="0" u="none" strike="noStrike" baseline="-25000">
                  <a:solidFill>
                    <a:schemeClr val="bg2"/>
                  </a:solidFill>
                  <a:latin typeface="Calibri"/>
                  <a:cs typeface="Calibri"/>
                </a:rPr>
                <a:t>Short Calls (&lt;10s)</a:t>
              </a:r>
            </a:p>
          </p:txBody>
        </p:sp>
        <p:pic>
          <p:nvPicPr>
            <p:cNvPr id="102" name="Graphic 27" descr="Hourglass Finished with solid fill">
              <a:extLst>
                <a:ext uri="{FF2B5EF4-FFF2-40B4-BE49-F238E27FC236}">
                  <a16:creationId xmlns:a16="http://schemas.microsoft.com/office/drawing/2014/main" id="{73C8FB64-2B9F-4650-A48C-31797E3AC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 rot="10800000">
              <a:off x="1393360" y="4734341"/>
              <a:ext cx="401382" cy="457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96773E-9899-49DF-B5DE-6C53286E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4" y="268200"/>
            <a:ext cx="4941477" cy="610863"/>
          </a:xfrm>
        </p:spPr>
        <p:txBody>
          <a:bodyPr/>
          <a:lstStyle/>
          <a:p>
            <a:r>
              <a:rPr lang="en-GB" dirty="0"/>
              <a:t>Dashboard</a:t>
            </a:r>
            <a:endParaRPr lang="en-US" dirty="0"/>
          </a:p>
        </p:txBody>
      </p:sp>
      <p:pic>
        <p:nvPicPr>
          <p:cNvPr id="184" name="Picture 183">
            <a:hlinkClick r:id="rId2" action="ppaction://hlinkfile"/>
            <a:extLst>
              <a:ext uri="{FF2B5EF4-FFF2-40B4-BE49-F238E27FC236}">
                <a16:creationId xmlns:a16="http://schemas.microsoft.com/office/drawing/2014/main" id="{B7B254CA-FAD2-48FC-990E-7FD221E7E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4" y="879063"/>
            <a:ext cx="11002268" cy="56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6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2647BE8A-2696-494A-BDB3-610A2FF0E1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8" r="25468"/>
          <a:stretch>
            <a:fillRect/>
          </a:stretch>
        </p:blipFill>
        <p:spPr/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EC0E7426-2C25-4DDC-A4E3-B645C280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Our Recommendations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7EAA577-B20B-4D82-9FF4-AE0710B2A7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3CA57FF-FDDC-4D0F-8946-B30EA77DF2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EC07E33-80CF-491E-BCED-AE10441B9A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1D823-EDCD-47A6-A137-A61877A3A6FD}"/>
              </a:ext>
            </a:extLst>
          </p:cNvPr>
          <p:cNvSpPr txBox="1"/>
          <p:nvPr/>
        </p:nvSpPr>
        <p:spPr>
          <a:xfrm>
            <a:off x="568171" y="2228295"/>
            <a:ext cx="50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is the problem faced the CSTs in bank acc. service? And  how can we solve it in easy way?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867B7-5195-4E37-BAE3-0CC216AC9B6F}"/>
              </a:ext>
            </a:extLst>
          </p:cNvPr>
          <p:cNvSpPr txBox="1"/>
          <p:nvPr/>
        </p:nvSpPr>
        <p:spPr>
          <a:xfrm flipH="1">
            <a:off x="568170" y="3242114"/>
            <a:ext cx="5015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Hire new employees to reduce the problem of not reached calls.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7A511-D1F5-4063-A707-631FC0D1C9D3}"/>
              </a:ext>
            </a:extLst>
          </p:cNvPr>
          <p:cNvSpPr txBox="1"/>
          <p:nvPr/>
        </p:nvSpPr>
        <p:spPr>
          <a:xfrm flipH="1">
            <a:off x="630314" y="4255933"/>
            <a:ext cx="5015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Configure the cause of the short calls (&lt; 10 sec.)!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259A0-936F-432D-B60F-8CEA4D6C3143}"/>
              </a:ext>
            </a:extLst>
          </p:cNvPr>
          <p:cNvSpPr txBox="1"/>
          <p:nvPr/>
        </p:nvSpPr>
        <p:spPr>
          <a:xfrm flipH="1">
            <a:off x="568171" y="5085086"/>
            <a:ext cx="5015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HR investigation for the top 5 employees in consumer disputed 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25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496CE44-7FD9-48FF-89D1-E8B659079234}"/>
              </a:ext>
            </a:extLst>
          </p:cNvPr>
          <p:cNvSpPr/>
          <p:nvPr/>
        </p:nvSpPr>
        <p:spPr>
          <a:xfrm>
            <a:off x="8223233" y="0"/>
            <a:ext cx="12182331" cy="6858000"/>
          </a:xfrm>
          <a:prstGeom prst="roundRect">
            <a:avLst>
              <a:gd name="adj" fmla="val 1015"/>
            </a:avLst>
          </a:prstGeom>
          <a:solidFill>
            <a:srgbClr val="7CA655"/>
          </a:solidFill>
          <a:ln>
            <a:noFill/>
          </a:ln>
          <a:effectLst>
            <a:outerShdw blurRad="127000" dist="762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65773-9CB0-4F27-B751-4A37DE4B151B}"/>
              </a:ext>
            </a:extLst>
          </p:cNvPr>
          <p:cNvSpPr/>
          <p:nvPr/>
        </p:nvSpPr>
        <p:spPr>
          <a:xfrm>
            <a:off x="5481386" y="7192654"/>
            <a:ext cx="333594" cy="286604"/>
          </a:xfrm>
          <a:prstGeom prst="rect">
            <a:avLst/>
          </a:prstGeom>
          <a:solidFill>
            <a:srgbClr val="B27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2C4A4-95C8-4BF8-AAB0-95B3118D994D}"/>
              </a:ext>
            </a:extLst>
          </p:cNvPr>
          <p:cNvSpPr/>
          <p:nvPr/>
        </p:nvSpPr>
        <p:spPr>
          <a:xfrm>
            <a:off x="4955547" y="7192654"/>
            <a:ext cx="333594" cy="286604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B57BC-A4ED-4A42-8824-367ADB0DF803}"/>
              </a:ext>
            </a:extLst>
          </p:cNvPr>
          <p:cNvSpPr/>
          <p:nvPr/>
        </p:nvSpPr>
        <p:spPr>
          <a:xfrm>
            <a:off x="6699861" y="7192654"/>
            <a:ext cx="333594" cy="286604"/>
          </a:xfrm>
          <a:prstGeom prst="rect">
            <a:avLst/>
          </a:prstGeom>
          <a:solidFill>
            <a:srgbClr val="0F3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30460-38B3-475A-A2B7-B0914C420235}"/>
              </a:ext>
            </a:extLst>
          </p:cNvPr>
          <p:cNvSpPr/>
          <p:nvPr/>
        </p:nvSpPr>
        <p:spPr>
          <a:xfrm>
            <a:off x="6007225" y="7192654"/>
            <a:ext cx="333594" cy="286604"/>
          </a:xfrm>
          <a:prstGeom prst="rect">
            <a:avLst/>
          </a:prstGeom>
          <a:solidFill>
            <a:srgbClr val="C8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D5E41-A6BE-4845-90C2-A7FC659F12B5}"/>
              </a:ext>
            </a:extLst>
          </p:cNvPr>
          <p:cNvSpPr/>
          <p:nvPr/>
        </p:nvSpPr>
        <p:spPr>
          <a:xfrm>
            <a:off x="7260349" y="7192654"/>
            <a:ext cx="333594" cy="286604"/>
          </a:xfrm>
          <a:prstGeom prst="rect">
            <a:avLst/>
          </a:prstGeom>
          <a:solidFill>
            <a:srgbClr val="F2E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E26FAFE-F05E-4B64-AD03-0290DF9A20B8}"/>
              </a:ext>
            </a:extLst>
          </p:cNvPr>
          <p:cNvSpPr/>
          <p:nvPr/>
        </p:nvSpPr>
        <p:spPr>
          <a:xfrm>
            <a:off x="8968616" y="0"/>
            <a:ext cx="12182330" cy="6858000"/>
          </a:xfrm>
          <a:prstGeom prst="roundRect">
            <a:avLst>
              <a:gd name="adj" fmla="val 1401"/>
            </a:avLst>
          </a:prstGeom>
          <a:solidFill>
            <a:srgbClr val="F9D448"/>
          </a:solidFill>
          <a:ln>
            <a:noFill/>
          </a:ln>
          <a:effectLst>
            <a:outerShdw blurRad="127000" dist="762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1EA363D-BF3D-4981-BF93-2C7755BC7668}"/>
              </a:ext>
            </a:extLst>
          </p:cNvPr>
          <p:cNvSpPr/>
          <p:nvPr/>
        </p:nvSpPr>
        <p:spPr>
          <a:xfrm>
            <a:off x="9595693" y="0"/>
            <a:ext cx="12182331" cy="6858000"/>
          </a:xfrm>
          <a:prstGeom prst="roundRect">
            <a:avLst>
              <a:gd name="adj" fmla="val 1401"/>
            </a:avLst>
          </a:prstGeom>
          <a:solidFill>
            <a:srgbClr val="4495A2"/>
          </a:solidFill>
          <a:ln>
            <a:noFill/>
          </a:ln>
          <a:effectLst>
            <a:outerShdw blurRad="127000" dist="762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68A4F18-CB86-4BDC-8E76-D3601D94C91D}"/>
              </a:ext>
            </a:extLst>
          </p:cNvPr>
          <p:cNvSpPr/>
          <p:nvPr/>
        </p:nvSpPr>
        <p:spPr>
          <a:xfrm>
            <a:off x="10250266" y="0"/>
            <a:ext cx="12182330" cy="6858000"/>
          </a:xfrm>
          <a:prstGeom prst="roundRect">
            <a:avLst>
              <a:gd name="adj" fmla="val 1788"/>
            </a:avLst>
          </a:prstGeom>
          <a:solidFill>
            <a:srgbClr val="0F3041"/>
          </a:solidFill>
          <a:ln>
            <a:noFill/>
          </a:ln>
          <a:effectLst>
            <a:outerShdw blurRad="127000" dist="762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98" name="Graphic 97" descr="Presentation with pie chart">
            <a:extLst>
              <a:ext uri="{FF2B5EF4-FFF2-40B4-BE49-F238E27FC236}">
                <a16:creationId xmlns:a16="http://schemas.microsoft.com/office/drawing/2014/main" id="{DEC24B35-08EC-4D29-AB9E-02E688BA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186" y="5071552"/>
            <a:ext cx="1680685" cy="1680685"/>
          </a:xfrm>
          <a:prstGeom prst="rect">
            <a:avLst/>
          </a:prstGeom>
        </p:spPr>
      </p:pic>
      <p:pic>
        <p:nvPicPr>
          <p:cNvPr id="104" name="Graphic 103" descr="Bar graph with upward trend">
            <a:extLst>
              <a:ext uri="{FF2B5EF4-FFF2-40B4-BE49-F238E27FC236}">
                <a16:creationId xmlns:a16="http://schemas.microsoft.com/office/drawing/2014/main" id="{FC377AFE-F335-4424-9554-AAE34A134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3233" y="6018633"/>
            <a:ext cx="540000" cy="540000"/>
          </a:xfrm>
          <a:prstGeom prst="rect">
            <a:avLst/>
          </a:prstGeom>
        </p:spPr>
      </p:pic>
      <p:pic>
        <p:nvPicPr>
          <p:cNvPr id="106" name="Graphic 105" descr="Statistics">
            <a:extLst>
              <a:ext uri="{FF2B5EF4-FFF2-40B4-BE49-F238E27FC236}">
                <a16:creationId xmlns:a16="http://schemas.microsoft.com/office/drawing/2014/main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4455" y="6018633"/>
            <a:ext cx="540000" cy="540000"/>
          </a:xfrm>
          <a:prstGeom prst="rect">
            <a:avLst/>
          </a:prstGeom>
        </p:spPr>
      </p:pic>
      <p:pic>
        <p:nvPicPr>
          <p:cNvPr id="108" name="Graphic 107" descr="Table">
            <a:extLst>
              <a:ext uri="{FF2B5EF4-FFF2-40B4-BE49-F238E27FC236}">
                <a16:creationId xmlns:a16="http://schemas.microsoft.com/office/drawing/2014/main" id="{560374C7-A563-46B4-A49E-825ED13A71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4907" y="6018633"/>
            <a:ext cx="540000" cy="5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7099" y="757280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F3041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2344175" y="4262257"/>
            <a:ext cx="3402294" cy="486979"/>
            <a:chOff x="4679586" y="878988"/>
            <a:chExt cx="1434489" cy="2053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7CA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0F3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429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F7D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5610222" y="893810"/>
              <a:ext cx="190500" cy="190500"/>
            </a:xfrm>
            <a:prstGeom prst="ellipse">
              <a:avLst/>
            </a:prstGeom>
            <a:solidFill>
              <a:srgbClr val="0F3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7072" y="2633275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7CA655"/>
                </a:solidFill>
                <a:latin typeface="Tw Cen MT" panose="020B0602020104020603" pitchFamily="34" charset="0"/>
              </a:rPr>
              <a:t>To Our Project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7072" y="3381562"/>
            <a:ext cx="7218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9D448"/>
                </a:solidFill>
                <a:latin typeface="Tw Cen MT" panose="020B0602020104020603" pitchFamily="34" charset="0"/>
              </a:rPr>
              <a:t>Call Center Efficiency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481" y="6047929"/>
            <a:ext cx="457200" cy="510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81" y="6008566"/>
            <a:ext cx="494378" cy="4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5479F49-88A1-4260-9C5A-30EAFAFEA97E}"/>
              </a:ext>
            </a:extLst>
          </p:cNvPr>
          <p:cNvGrpSpPr/>
          <p:nvPr/>
        </p:nvGrpSpPr>
        <p:grpSpPr>
          <a:xfrm>
            <a:off x="299125" y="2056941"/>
            <a:ext cx="11593750" cy="2744118"/>
            <a:chOff x="496650" y="2458207"/>
            <a:chExt cx="11593750" cy="2744118"/>
          </a:xfrm>
        </p:grpSpPr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96650" y="4730221"/>
              <a:ext cx="3071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Moaz Abdulfattah</a:t>
              </a:r>
            </a:p>
          </p:txBody>
        </p:sp>
        <p:sp>
          <p:nvSpPr>
            <p:cNvPr id="22" name="TextBox 46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9882" y="4730221"/>
              <a:ext cx="3308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Marwan Diab</a:t>
              </a:r>
            </a:p>
          </p:txBody>
        </p:sp>
        <p:sp>
          <p:nvSpPr>
            <p:cNvPr id="23" name="TextBox 55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297037" y="4740660"/>
              <a:ext cx="3071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Ibrahim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Emara</a:t>
              </a:r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4" name="TextBox 61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9019222" y="4730221"/>
              <a:ext cx="3071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MustafaEl-araby</a:t>
              </a:r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870D09-5F4D-47F4-BB7D-9A0EB87D12B7}"/>
                </a:ext>
              </a:extLst>
            </p:cNvPr>
            <p:cNvGrpSpPr/>
            <p:nvPr/>
          </p:nvGrpSpPr>
          <p:grpSpPr>
            <a:xfrm>
              <a:off x="1089609" y="2492421"/>
              <a:ext cx="1906907" cy="2017224"/>
              <a:chOff x="791870" y="1623565"/>
              <a:chExt cx="1519043" cy="2017224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A4AD62D-BD7E-415D-B725-6AC37487928F}"/>
                  </a:ext>
                </a:extLst>
              </p:cNvPr>
              <p:cNvSpPr/>
              <p:nvPr/>
            </p:nvSpPr>
            <p:spPr>
              <a:xfrm>
                <a:off x="791870" y="1623565"/>
                <a:ext cx="1519043" cy="2017224"/>
              </a:xfrm>
              <a:prstGeom prst="ellipse">
                <a:avLst/>
              </a:prstGeom>
              <a:solidFill>
                <a:srgbClr val="B272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C59C077-50BD-41D0-A811-7E9523E46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246" y="1718593"/>
                <a:ext cx="1361048" cy="181736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1B25E6-63F5-4500-83D8-AB94EEFEBFE9}"/>
                </a:ext>
              </a:extLst>
            </p:cNvPr>
            <p:cNvGrpSpPr/>
            <p:nvPr/>
          </p:nvGrpSpPr>
          <p:grpSpPr>
            <a:xfrm>
              <a:off x="3900987" y="2463358"/>
              <a:ext cx="1961854" cy="2075350"/>
              <a:chOff x="2836391" y="1594502"/>
              <a:chExt cx="1562814" cy="207535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106C475-63FF-4B88-9037-7D4296DCF408}"/>
                  </a:ext>
                </a:extLst>
              </p:cNvPr>
              <p:cNvSpPr/>
              <p:nvPr/>
            </p:nvSpPr>
            <p:spPr>
              <a:xfrm>
                <a:off x="2836391" y="1594502"/>
                <a:ext cx="1562814" cy="20753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53A582C-213C-4F62-899D-A969FADB7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4010" y="1713564"/>
                <a:ext cx="1378614" cy="182239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7FDA520-0B29-447F-8223-690C30541F80}"/>
                </a:ext>
              </a:extLst>
            </p:cNvPr>
            <p:cNvGrpSpPr/>
            <p:nvPr/>
          </p:nvGrpSpPr>
          <p:grpSpPr>
            <a:xfrm>
              <a:off x="6849620" y="2458207"/>
              <a:ext cx="1971593" cy="2085652"/>
              <a:chOff x="4803747" y="1555137"/>
              <a:chExt cx="1570572" cy="208565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EA41108-70F3-44FD-9476-BB5FCAD01852}"/>
                  </a:ext>
                </a:extLst>
              </p:cNvPr>
              <p:cNvSpPr/>
              <p:nvPr/>
            </p:nvSpPr>
            <p:spPr>
              <a:xfrm>
                <a:off x="4803747" y="1555137"/>
                <a:ext cx="1570572" cy="2085652"/>
              </a:xfrm>
              <a:prstGeom prst="ellipse">
                <a:avLst/>
              </a:prstGeom>
              <a:solidFill>
                <a:srgbClr val="F2E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F1D5945-724C-4C01-BDFA-8DA68D2D9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9289" y="1649166"/>
                <a:ext cx="1455042" cy="188679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5200D4-2CFA-42BF-9EAC-4ED2804ADD14}"/>
                </a:ext>
              </a:extLst>
            </p:cNvPr>
            <p:cNvGrpSpPr/>
            <p:nvPr/>
          </p:nvGrpSpPr>
          <p:grpSpPr>
            <a:xfrm>
              <a:off x="9625503" y="2458207"/>
              <a:ext cx="1971593" cy="2085652"/>
              <a:chOff x="6784947" y="1562397"/>
              <a:chExt cx="1570572" cy="208565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EA41108-70F3-44FD-9476-BB5FCAD01852}"/>
                  </a:ext>
                </a:extLst>
              </p:cNvPr>
              <p:cNvSpPr/>
              <p:nvPr/>
            </p:nvSpPr>
            <p:spPr>
              <a:xfrm>
                <a:off x="6784947" y="1562397"/>
                <a:ext cx="1570572" cy="2085652"/>
              </a:xfrm>
              <a:prstGeom prst="ellipse">
                <a:avLst/>
              </a:prstGeom>
              <a:solidFill>
                <a:srgbClr val="C82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A76EB22-9D21-4963-B37C-9BD43548F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0911" y="1713564"/>
                <a:ext cx="1420312" cy="18104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697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Analysis Scope</a:t>
            </a:r>
          </a:p>
          <a:p>
            <a:r>
              <a:rPr lang="en-US" dirty="0"/>
              <a:t>(EDA &amp; Data  Manipulation)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KPIs Definitions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Dashboard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Our Recommendations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86" y="1054687"/>
            <a:ext cx="4941477" cy="610863"/>
          </a:xfrm>
        </p:spPr>
        <p:txBody>
          <a:bodyPr>
            <a:no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894" y="2150817"/>
            <a:ext cx="5036228" cy="2795232"/>
          </a:xfrm>
        </p:spPr>
        <p:txBody>
          <a:bodyPr/>
          <a:lstStyle/>
          <a:p>
            <a:r>
              <a:rPr lang="en-GB" dirty="0"/>
              <a:t>Analysing call </a:t>
            </a:r>
            <a:r>
              <a:rPr lang="en-GB" dirty="0" err="1"/>
              <a:t>center</a:t>
            </a:r>
            <a:r>
              <a:rPr lang="en-GB" dirty="0"/>
              <a:t> KPIs is imperative when assessing the effectiveness and efficiency of a call </a:t>
            </a:r>
            <a:r>
              <a:rPr lang="en-GB" dirty="0" err="1"/>
              <a:t>center</a:t>
            </a:r>
            <a:r>
              <a:rPr lang="en-GB" dirty="0"/>
              <a:t>.</a:t>
            </a:r>
          </a:p>
          <a:p>
            <a:r>
              <a:rPr lang="en-GB" dirty="0"/>
              <a:t>Organizations are faced with several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-Decrease in customer satisfaction level which impacts the overall customer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Reputational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Potential customer and revenue loss</a:t>
            </a:r>
          </a:p>
          <a:p>
            <a:r>
              <a:rPr lang="en-GB" dirty="0"/>
              <a:t>This dataset is stitched together from real-world data sources. CRM + core banking system.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8110255-9E75-4E50-AE52-0F0CD079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F7357-1F3E-4FCA-9FC1-8427670AB5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- Merge </a:t>
            </a:r>
            <a:r>
              <a:rPr lang="en-GB" dirty="0" err="1"/>
              <a:t>crm</a:t>
            </a:r>
            <a:r>
              <a:rPr lang="en-GB" dirty="0"/>
              <a:t> call </a:t>
            </a:r>
            <a:r>
              <a:rPr lang="en-GB" dirty="0" err="1"/>
              <a:t>center</a:t>
            </a:r>
            <a:r>
              <a:rPr lang="en-GB" dirty="0"/>
              <a:t> logs and events tables with  left join.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9D67-2904-4BB5-879F-D3C0433A6F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Merge Data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A1F2D-8237-446C-AC73-9ADCEAAB7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9647" y="4701986"/>
            <a:ext cx="4838700" cy="636754"/>
          </a:xfrm>
        </p:spPr>
        <p:txBody>
          <a:bodyPr/>
          <a:lstStyle/>
          <a:p>
            <a:r>
              <a:rPr lang="en-GB" dirty="0"/>
              <a:t>Hide consumer consent provided, consumer complaint narrative and sub issue columns.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BFD84E-038D-4074-BE24-CD37766393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9647" y="4331082"/>
            <a:ext cx="4838700" cy="315915"/>
          </a:xfrm>
        </p:spPr>
        <p:txBody>
          <a:bodyPr/>
          <a:lstStyle/>
          <a:p>
            <a:r>
              <a:rPr lang="en-GB" dirty="0"/>
              <a:t>Ignore Columns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9A63720-D7FA-4675-9160-D6EEDFFD59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582132"/>
            <a:ext cx="4838700" cy="1710910"/>
          </a:xfrm>
        </p:spPr>
        <p:txBody>
          <a:bodyPr/>
          <a:lstStyle/>
          <a:p>
            <a:r>
              <a:rPr lang="en-US" dirty="0"/>
              <a:t>-    Calls Count : calls count  for each phone number.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AHT : Av</a:t>
            </a:r>
            <a:r>
              <a:rPr lang="en-GB" dirty="0"/>
              <a:t>g handling time  for all Employees.</a:t>
            </a:r>
          </a:p>
          <a:p>
            <a:pPr marL="285750" indent="-285750">
              <a:buFontTx/>
              <a:buChar char="-"/>
            </a:pPr>
            <a:r>
              <a:rPr lang="en-GB" dirty="0"/>
              <a:t>Is Short Abend : if call duration &lt;  10 s.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Reached</a:t>
            </a:r>
            <a:r>
              <a:rPr lang="en-GB" dirty="0"/>
              <a:t> : if call has </a:t>
            </a:r>
            <a:r>
              <a:rPr lang="en-GB" dirty="0" err="1"/>
              <a:t>vru</a:t>
            </a:r>
            <a:r>
              <a:rPr lang="en-GB" dirty="0"/>
              <a:t> line.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BFC6FFF-C1F3-491B-91B5-BA57A9F793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0513" y="2266217"/>
            <a:ext cx="4838700" cy="315915"/>
          </a:xfrm>
        </p:spPr>
        <p:txBody>
          <a:bodyPr/>
          <a:lstStyle/>
          <a:p>
            <a:r>
              <a:rPr lang="en-GB" dirty="0"/>
              <a:t>Create new columns&amp; flags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9BA6-4BA0-4555-BFB4-975D222161B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5DF4-0F6F-455B-8B59-3C5905354B48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CD3A3-D551-4623-BDA2-F1AB76A2F12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CD20B59-4D1B-4582-B1C7-3CF6EBF2A58B}"/>
              </a:ext>
            </a:extLst>
          </p:cNvPr>
          <p:cNvSpPr txBox="1">
            <a:spLocks/>
          </p:cNvSpPr>
          <p:nvPr/>
        </p:nvSpPr>
        <p:spPr>
          <a:xfrm>
            <a:off x="6400802" y="3841846"/>
            <a:ext cx="4838700" cy="636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1E3BF1-3C26-4D28-8A00-5A50B4AA2F6B}"/>
              </a:ext>
            </a:extLst>
          </p:cNvPr>
          <p:cNvSpPr txBox="1">
            <a:spLocks/>
          </p:cNvSpPr>
          <p:nvPr/>
        </p:nvSpPr>
        <p:spPr>
          <a:xfrm>
            <a:off x="6400802" y="3470942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D49F77C-8C7F-40CE-9DD6-444F8191E60A}"/>
              </a:ext>
            </a:extLst>
          </p:cNvPr>
          <p:cNvSpPr txBox="1">
            <a:spLocks/>
          </p:cNvSpPr>
          <p:nvPr/>
        </p:nvSpPr>
        <p:spPr>
          <a:xfrm>
            <a:off x="6399647" y="5017901"/>
            <a:ext cx="4838700" cy="90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F075D46-86CC-4AB8-A93D-175DBD50A8C9}"/>
              </a:ext>
            </a:extLst>
          </p:cNvPr>
          <p:cNvSpPr txBox="1">
            <a:spLocks/>
          </p:cNvSpPr>
          <p:nvPr/>
        </p:nvSpPr>
        <p:spPr>
          <a:xfrm>
            <a:off x="6399647" y="464699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6BFB4D0-52AC-4568-9F0E-FC2D52A426F0}"/>
              </a:ext>
            </a:extLst>
          </p:cNvPr>
          <p:cNvSpPr txBox="1">
            <a:spLocks/>
          </p:cNvSpPr>
          <p:nvPr/>
        </p:nvSpPr>
        <p:spPr>
          <a:xfrm>
            <a:off x="952498" y="3688036"/>
            <a:ext cx="4838700" cy="2204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Call Type column :</a:t>
            </a:r>
            <a:endParaRPr lang="en-GB" sz="1100" dirty="0"/>
          </a:p>
          <a:p>
            <a:r>
              <a:rPr lang="en-US" dirty="0"/>
              <a:t>Outgoing Call (TT). </a:t>
            </a:r>
            <a:endParaRPr lang="en-GB" dirty="0"/>
          </a:p>
          <a:p>
            <a:r>
              <a:rPr lang="en-US" dirty="0"/>
              <a:t>New Customer (NW). </a:t>
            </a:r>
            <a:r>
              <a:rPr lang="en-GB" dirty="0"/>
              <a:t> </a:t>
            </a:r>
          </a:p>
          <a:p>
            <a:r>
              <a:rPr lang="en-US" dirty="0"/>
              <a:t>Regular (PS).</a:t>
            </a:r>
            <a:endParaRPr lang="en-GB" dirty="0"/>
          </a:p>
          <a:p>
            <a:r>
              <a:rPr lang="en-US" dirty="0"/>
              <a:t>Stock Transaction (NE). </a:t>
            </a:r>
            <a:endParaRPr lang="en-GB" dirty="0"/>
          </a:p>
          <a:p>
            <a:r>
              <a:rPr lang="en-US" dirty="0"/>
              <a:t>Service in English (PE).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292F40A-A596-4503-8F63-79A7CDA00C98}"/>
              </a:ext>
            </a:extLst>
          </p:cNvPr>
          <p:cNvSpPr txBox="1">
            <a:spLocks/>
          </p:cNvSpPr>
          <p:nvPr/>
        </p:nvSpPr>
        <p:spPr>
          <a:xfrm>
            <a:off x="952498" y="3317133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Replace columns values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9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8110255-9E75-4E50-AE52-0F0CD079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24950E9-C6C1-4513-ADBD-B622E92B4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Frame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4B6BF6DD-F96F-4217-9963-59572D389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There is no Complaints after first quarter of 2017</a:t>
            </a:r>
            <a:endParaRPr lang="en-US" dirty="0"/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288FE79-1D3C-4887-8555-0FEF9504289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79636" y="2300156"/>
            <a:ext cx="3126213" cy="404216"/>
          </a:xfrm>
        </p:spPr>
        <p:txBody>
          <a:bodyPr>
            <a:normAutofit fontScale="92500"/>
          </a:bodyPr>
          <a:lstStyle/>
          <a:p>
            <a:r>
              <a:rPr lang="en-GB" dirty="0"/>
              <a:t>Date Received and Complaint ID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F45C49E-BB76-4E02-8E94-2916671FE07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Many call &lt; 10 s.</a:t>
            </a:r>
          </a:p>
          <a:p>
            <a:pPr marL="285750" indent="-285750">
              <a:buFontTx/>
              <a:buChar char="-"/>
            </a:pPr>
            <a:r>
              <a:rPr lang="en-GB" dirty="0"/>
              <a:t>All Calls in duration between 9 Am and 5 PM.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08B441A-FBA7-4E9A-A53C-EE5C4ED08C7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Has Nulls Values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66577B7-232A-48B5-9164-DBCEEB39E46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/>
              <a:t>Complaint ID, Client ID, </a:t>
            </a:r>
            <a:r>
              <a:rPr lang="en-GB" dirty="0" err="1"/>
              <a:t>Vru</a:t>
            </a:r>
            <a:r>
              <a:rPr lang="en-GB" dirty="0"/>
              <a:t> L, priority , outcome , Employee Code.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9BA6-4BA0-4555-BFB4-975D222161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5DF4-0F6F-455B-8B59-3C5905354B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CD3A3-D551-4623-BDA2-F1AB76A2F1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271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2647BE8A-2696-494A-BDB3-610A2FF0E1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8" r="25468"/>
          <a:stretch>
            <a:fillRect/>
          </a:stretch>
        </p:blipFill>
        <p:spPr/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EC0E7426-2C25-4DDC-A4E3-B645C280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86" y="1156154"/>
            <a:ext cx="4941477" cy="610863"/>
          </a:xfrm>
        </p:spPr>
        <p:txBody>
          <a:bodyPr>
            <a:noAutofit/>
          </a:bodyPr>
          <a:lstStyle/>
          <a:p>
            <a:r>
              <a:rPr lang="en-GB" sz="9600" dirty="0"/>
              <a:t>KPIs</a:t>
            </a:r>
            <a:endParaRPr lang="en-US" sz="9600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7EAA577-B20B-4D82-9FF4-AE0710B2A7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14, 2022</a:t>
            </a:fld>
            <a:endParaRPr lang="en-US" dirty="0">
              <a:latin typeface="+mn-lt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3CA57FF-FDDC-4D0F-8946-B30EA77DF2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EC07E33-80CF-491E-BCED-AE10441B9A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05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>
            <a:extLst>
              <a:ext uri="{FF2B5EF4-FFF2-40B4-BE49-F238E27FC236}">
                <a16:creationId xmlns:a16="http://schemas.microsoft.com/office/drawing/2014/main" id="{D9A4F315-0D80-4DB2-985C-2AE7D5C2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384" y="2206774"/>
            <a:ext cx="4350059" cy="568266"/>
          </a:xfrm>
        </p:spPr>
        <p:txBody>
          <a:bodyPr>
            <a:normAutofit fontScale="90000"/>
          </a:bodyPr>
          <a:lstStyle/>
          <a:p>
            <a:r>
              <a:rPr lang="en-GB" dirty="0"/>
              <a:t>AHT ( Average Handling Time) 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0EE89E-A3F6-47B6-98DC-F8A658D5DD2E}"/>
              </a:ext>
            </a:extLst>
          </p:cNvPr>
          <p:cNvGrpSpPr/>
          <p:nvPr/>
        </p:nvGrpSpPr>
        <p:grpSpPr>
          <a:xfrm>
            <a:off x="5647146" y="3878807"/>
            <a:ext cx="5396675" cy="1325091"/>
            <a:chOff x="4874789" y="3930490"/>
            <a:chExt cx="6443526" cy="14518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613B48-08E8-4BF5-939B-865AC4AA2787}"/>
                </a:ext>
              </a:extLst>
            </p:cNvPr>
            <p:cNvSpPr/>
            <p:nvPr/>
          </p:nvSpPr>
          <p:spPr bwMode="auto">
            <a:xfrm>
              <a:off x="4874789" y="3934553"/>
              <a:ext cx="685800" cy="14478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entury Gothic" pitchFamily="34" charset="0"/>
                </a:rPr>
                <a:t>Formula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E2EF2C-C4C0-4F31-87B7-3891872DD10E}"/>
                </a:ext>
              </a:extLst>
            </p:cNvPr>
            <p:cNvCxnSpPr/>
            <p:nvPr/>
          </p:nvCxnSpPr>
          <p:spPr bwMode="auto">
            <a:xfrm>
              <a:off x="5831915" y="4665503"/>
              <a:ext cx="5486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F6379D-F32B-44F7-913E-3816404DE2A7}"/>
                </a:ext>
              </a:extLst>
            </p:cNvPr>
            <p:cNvSpPr/>
            <p:nvPr/>
          </p:nvSpPr>
          <p:spPr bwMode="auto">
            <a:xfrm>
              <a:off x="5984315" y="4806790"/>
              <a:ext cx="5029200" cy="533400"/>
            </a:xfrm>
            <a:prstGeom prst="rect">
              <a:avLst/>
            </a:prstGeom>
            <a:solidFill>
              <a:srgbClr val="0060C0">
                <a:alpha val="8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</a:rPr>
                <a:t>Total Answered Calls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F24C9B-5CC5-40D2-9931-84BC273942E7}"/>
                </a:ext>
              </a:extLst>
            </p:cNvPr>
            <p:cNvSpPr/>
            <p:nvPr/>
          </p:nvSpPr>
          <p:spPr bwMode="auto">
            <a:xfrm>
              <a:off x="5984315" y="3930490"/>
              <a:ext cx="5029200" cy="609600"/>
            </a:xfrm>
            <a:prstGeom prst="rect">
              <a:avLst/>
            </a:prstGeom>
            <a:solidFill>
              <a:srgbClr val="92D050">
                <a:alpha val="6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</a:rPr>
                <a:t>Handling Time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tx1"/>
                  </a:solidFill>
                  <a:latin typeface="Century Gothic" pitchFamily="34" charset="0"/>
                </a:rPr>
                <a:t>(Talk Time + Hold Time + ACW Time)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A72A1F-6E2A-41B8-9BD0-CB6E45221518}"/>
              </a:ext>
            </a:extLst>
          </p:cNvPr>
          <p:cNvGrpSpPr/>
          <p:nvPr/>
        </p:nvGrpSpPr>
        <p:grpSpPr>
          <a:xfrm>
            <a:off x="-1113820" y="2689394"/>
            <a:ext cx="7048156" cy="3720494"/>
            <a:chOff x="-644216" y="3185319"/>
            <a:chExt cx="5651987" cy="25863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E6FA98-6DE6-4C7F-8D73-D8A48176284C}"/>
                </a:ext>
              </a:extLst>
            </p:cNvPr>
            <p:cNvSpPr/>
            <p:nvPr/>
          </p:nvSpPr>
          <p:spPr>
            <a:xfrm>
              <a:off x="658933" y="3185319"/>
              <a:ext cx="3208778" cy="401083"/>
            </a:xfrm>
            <a:prstGeom prst="rect">
              <a:avLst/>
            </a:prstGeom>
            <a:solidFill>
              <a:srgbClr val="2F3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3E79E0-A5B9-454B-B026-71F543380921}"/>
                </a:ext>
              </a:extLst>
            </p:cNvPr>
            <p:cNvSpPr/>
            <p:nvPr/>
          </p:nvSpPr>
          <p:spPr>
            <a:xfrm>
              <a:off x="658933" y="3623973"/>
              <a:ext cx="3208778" cy="1288547"/>
            </a:xfrm>
            <a:prstGeom prst="rect">
              <a:avLst/>
            </a:prstGeom>
            <a:solidFill>
              <a:srgbClr val="2F3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26097F6A-5BFF-49CB-9AC0-C9ED84515DB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07063385"/>
                </p:ext>
              </p:extLst>
            </p:nvPr>
          </p:nvGraphicFramePr>
          <p:xfrm>
            <a:off x="-644216" y="3559302"/>
            <a:ext cx="5651987" cy="22124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A65820BB-D644-463E-ACCF-C1C8FE09FCAC}"/>
                </a:ext>
              </a:extLst>
            </p:cNvPr>
            <p:cNvSpPr txBox="1"/>
            <p:nvPr/>
          </p:nvSpPr>
          <p:spPr>
            <a:xfrm>
              <a:off x="671585" y="3212419"/>
              <a:ext cx="3208778" cy="36857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rtl="0"/>
              <a:r>
                <a:rPr lang="en-GB" sz="1400" b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AVERAGE HANDLE TIME (AHT)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299751A3-0534-4FFE-B636-2D47087241F8}"/>
                </a:ext>
              </a:extLst>
            </p:cNvPr>
            <p:cNvSpPr txBox="1"/>
            <p:nvPr/>
          </p:nvSpPr>
          <p:spPr>
            <a:xfrm>
              <a:off x="1582040" y="4285264"/>
              <a:ext cx="1517713" cy="60355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4976FCFF-B6FC-4E1C-87B2-6414965B396D}" type="TxLink">
                <a:rPr lang="en-US" sz="3600" b="0" i="0" u="none" strike="noStrike">
                  <a:solidFill>
                    <a:schemeClr val="bg2"/>
                  </a:solidFill>
                  <a:latin typeface="Calibri"/>
                  <a:ea typeface="+mn-ea"/>
                  <a:cs typeface="Calibri"/>
                </a:rPr>
                <a:pPr marL="0" indent="0"/>
                <a:t>0:09:21</a:t>
              </a:fld>
              <a:endParaRPr lang="en-US" sz="3600" b="0" i="0" u="none" strike="noStrike" dirty="0">
                <a:solidFill>
                  <a:schemeClr val="bg2"/>
                </a:solidFill>
                <a:latin typeface="Calibri"/>
                <a:ea typeface="+mn-e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6725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1408</TotalTime>
  <Words>457</Words>
  <Application>Microsoft Office PowerPoint</Application>
  <PresentationFormat>Widescreen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Franklin Gothic Book</vt:lpstr>
      <vt:lpstr>Franklin Gothic Demi</vt:lpstr>
      <vt:lpstr>Tw Cen MT</vt:lpstr>
      <vt:lpstr>Wingdings</vt:lpstr>
      <vt:lpstr>Theme1</vt:lpstr>
      <vt:lpstr>Call Center Efficiency</vt:lpstr>
      <vt:lpstr>PowerPoint Presentation</vt:lpstr>
      <vt:lpstr>PowerPoint Presentation</vt:lpstr>
      <vt:lpstr>Agenda</vt:lpstr>
      <vt:lpstr>Introduction</vt:lpstr>
      <vt:lpstr>Data Manipulation</vt:lpstr>
      <vt:lpstr>Explore the Data</vt:lpstr>
      <vt:lpstr>KPIs</vt:lpstr>
      <vt:lpstr>AHT ( Average Handling Time) </vt:lpstr>
      <vt:lpstr>Timely Response</vt:lpstr>
      <vt:lpstr>First call resolution </vt:lpstr>
      <vt:lpstr>Consumer Disputed %</vt:lpstr>
      <vt:lpstr>STATUS</vt:lpstr>
      <vt:lpstr>Dashboard</vt:lpstr>
      <vt:lpstr>Our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Efficiency</dc:title>
  <dc:creator>marawan diab</dc:creator>
  <cp:lastModifiedBy>marawan diab</cp:lastModifiedBy>
  <cp:revision>20</cp:revision>
  <dcterms:created xsi:type="dcterms:W3CDTF">2022-06-14T09:39:00Z</dcterms:created>
  <dcterms:modified xsi:type="dcterms:W3CDTF">2022-06-15T09:07:03Z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