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
  </p:notesMasterIdLst>
  <p:handoutMasterIdLst>
    <p:handoutMasterId r:id="rId7"/>
  </p:handoutMasterIdLst>
  <p:sldIdLst>
    <p:sldId id="256" r:id="rId2"/>
    <p:sldId id="283" r:id="rId3"/>
    <p:sldId id="279" r:id="rId4"/>
    <p:sldId id="272" r:id="rId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2" autoAdjust="0"/>
    <p:restoredTop sz="88034" autoAdjust="0"/>
  </p:normalViewPr>
  <p:slideViewPr>
    <p:cSldViewPr>
      <p:cViewPr varScale="1">
        <p:scale>
          <a:sx n="77" d="100"/>
          <a:sy n="77" d="100"/>
        </p:scale>
        <p:origin x="-1526"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2/13/2022</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1002100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2/13/2022</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114383856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add author information</a:t>
            </a:r>
            <a:endParaRPr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extLst/>
          </a:lstStyle>
          <a:p>
            <a:endParaRPr lang="en-US" dirty="0"/>
          </a:p>
        </p:txBody>
      </p:sp>
      <p:pic>
        <p:nvPicPr>
          <p:cNvPr id="30" name="ContosoLogo.jpg"/>
          <p:cNvPicPr>
            <a:picLocks noChangeAspect="1"/>
          </p:cNvPicPr>
          <p:nvPr/>
        </p:nvPicPr>
        <p:blipFill>
          <a:blip r:embed="rId2">
            <a:duotone>
              <a:schemeClr val="accent4"/>
              <a:srgbClr val="FFFFFF"/>
            </a:duotone>
          </a:blip>
          <a:stretch>
            <a:fillRect/>
          </a:stretch>
        </p:blipFill>
        <p:spPr>
          <a:xfrm>
            <a:off x="7696200" y="5791200"/>
            <a:ext cx="1371600" cy="1008126"/>
          </a:xfrm>
          <a:prstGeom prst="rect">
            <a:avLst/>
          </a:prstGeom>
          <a:noFill/>
          <a:ln>
            <a:noFill/>
          </a:ln>
        </p:spPr>
      </p:pic>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0" name="Date Placeholder 9"/>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2/13/2022</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5"/>
          </p:nvPr>
        </p:nvSpPr>
        <p:spPr>
          <a:xfrm>
            <a:off x="301752" y="609600"/>
            <a:ext cx="8074152"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3"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19"/>
          <p:cNvSpPr>
            <a:spLocks noGrp="1"/>
          </p:cNvSpPr>
          <p:nvPr>
            <p:ph type="dt" sz="half" idx="22"/>
          </p:nvPr>
        </p:nvSpPr>
        <p:spPr/>
        <p:txBody>
          <a:bodyPr/>
          <a:lstStyle>
            <a:extLst/>
          </a:lstStyle>
          <a:p>
            <a:pPr algn="r"/>
            <a:fld id="{FEC9D3F2-7140-49B9-866C-D21246A5836E}" type="datetime1">
              <a:rPr lang="en-US" smtClean="0"/>
              <a:pPr algn="r"/>
              <a:t>2/13/2022</a:t>
            </a:fld>
            <a:endParaRPr lang="en-US"/>
          </a:p>
        </p:txBody>
      </p:sp>
      <p:sp>
        <p:nvSpPr>
          <p:cNvPr id="20" name="Rectangle 20"/>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extLst/>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9"/>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3"/>
          <p:cNvSpPr>
            <a:spLocks noGrp="1"/>
          </p:cNvSpPr>
          <p:nvPr>
            <p:ph type="dt" sz="half" idx="22"/>
          </p:nvPr>
        </p:nvSpPr>
        <p:spPr/>
        <p:txBody>
          <a:bodyPr/>
          <a:lstStyle>
            <a:extLst/>
          </a:lstStyle>
          <a:p>
            <a:pPr algn="r"/>
            <a:fld id="{CBEC585F-C108-48D6-9331-6628A0FBB73B}" type="datetime1">
              <a:rPr lang="en-US" smtClean="0"/>
              <a:pPr algn="r"/>
              <a:t>2/13/2022</a:t>
            </a:fld>
            <a:endParaRPr lang="en-US"/>
          </a:p>
        </p:txBody>
      </p:sp>
      <p:sp>
        <p:nvSpPr>
          <p:cNvPr id="27" name="Rectangle 27"/>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extLst/>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r>
              <a:rPr lang="en-US" smtClean="0"/>
              <a:t>Click to edit Master title style</a:t>
            </a:r>
            <a:endParaRPr lang="en-US"/>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8" name="Rectangle 11"/>
          <p:cNvSpPr>
            <a:spLocks noGrp="1"/>
          </p:cNvSpPr>
          <p:nvPr>
            <p:ph sz="quarter" idx="16"/>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0"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3" name="Rectangle 11"/>
          <p:cNvSpPr>
            <a:spLocks noGrp="1"/>
          </p:cNvSpPr>
          <p:nvPr>
            <p:ph sz="quarter" idx="18"/>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20"/>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7293A964-5F5E-47DC-ABD9-08A6A9FFD04F}" type="datetime1">
              <a:rPr lang="en-US" smtClean="0"/>
              <a:pPr algn="r"/>
              <a:t>2/13/2022</a:t>
            </a:fld>
            <a:endParaRPr lang="en-US"/>
          </a:p>
        </p:txBody>
      </p:sp>
      <p:sp>
        <p:nvSpPr>
          <p:cNvPr id="18" name="Rectangle 18"/>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5"/>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0" name="Rectangle 11"/>
          <p:cNvSpPr>
            <a:spLocks noGrp="1"/>
          </p:cNvSpPr>
          <p:nvPr>
            <p:ph sz="quarter" idx="16"/>
          </p:nvPr>
        </p:nvSpPr>
        <p:spPr>
          <a:xfrm>
            <a:off x="3048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8"/>
          </p:nvPr>
        </p:nvSpPr>
        <p:spPr>
          <a:xfrm>
            <a:off x="3017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6" name="Rectangle 11"/>
          <p:cNvSpPr>
            <a:spLocks noGrp="1"/>
          </p:cNvSpPr>
          <p:nvPr>
            <p:ph sz="quarter" idx="20"/>
          </p:nvPr>
        </p:nvSpPr>
        <p:spPr>
          <a:xfrm>
            <a:off x="3048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968C9C2A-D3B8-4543-8A47-F59C20C16D9A}" type="datetime1">
              <a:rPr lang="en-US" smtClean="0"/>
              <a:pPr algn="r"/>
              <a:t>2/13/2022</a:t>
            </a:fld>
            <a:endParaRPr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extLst/>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r>
              <a:rPr lang="en-US" smtClean="0"/>
              <a:t>Click to edit Master title style</a:t>
            </a:r>
            <a:endParaRPr lang="en-US"/>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9" name="Rectangle 11"/>
          <p:cNvSpPr>
            <a:spLocks noGrp="1"/>
          </p:cNvSpPr>
          <p:nvPr>
            <p:ph sz="quarter" idx="18"/>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2" name="Rectangle 11"/>
          <p:cNvSpPr>
            <a:spLocks noGrp="1"/>
          </p:cNvSpPr>
          <p:nvPr>
            <p:ph sz="quarter" idx="20"/>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4" name="Rectangle 11"/>
          <p:cNvSpPr>
            <a:spLocks noGrp="1"/>
          </p:cNvSpPr>
          <p:nvPr>
            <p:ph sz="quarter" idx="22"/>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Rectangle 16"/>
          <p:cNvSpPr>
            <a:spLocks noGrp="1"/>
          </p:cNvSpPr>
          <p:nvPr>
            <p:ph type="dt" sz="half" idx="23"/>
          </p:nvPr>
        </p:nvSpPr>
        <p:spPr/>
        <p:txBody>
          <a:bodyPr/>
          <a:lstStyle>
            <a:extLst/>
          </a:lstStyle>
          <a:p>
            <a:pPr algn="r"/>
            <a:fld id="{29ED4C97-3C5D-482A-99AD-AD992C3024DE}" type="datetime1">
              <a:rPr lang="en-US" smtClean="0"/>
              <a:pPr algn="r"/>
              <a:t>2/13/2022</a:t>
            </a:fld>
            <a:endParaRPr lang="en-US"/>
          </a:p>
        </p:txBody>
      </p:sp>
      <p:sp>
        <p:nvSpPr>
          <p:cNvPr id="17" name="Rectangle 17"/>
          <p:cNvSpPr>
            <a:spLocks noGrp="1"/>
          </p:cNvSpPr>
          <p:nvPr>
            <p:ph type="sldNum" sz="quarter" idx="24"/>
          </p:nvPr>
        </p:nvSpPr>
        <p:spPr/>
        <p:txBody>
          <a:bodyPr/>
          <a:lstStyle>
            <a:extLst/>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extLst/>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r>
              <a:rPr lang="en-US" smtClean="0"/>
              <a:t>Click to edit Master title style</a:t>
            </a:r>
            <a:endParaRPr lang="en-US"/>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2" name="Rectangle 11"/>
          <p:cNvSpPr>
            <a:spLocks noGrp="1"/>
          </p:cNvSpPr>
          <p:nvPr>
            <p:ph sz="quarter" idx="16"/>
          </p:nvPr>
        </p:nvSpPr>
        <p:spPr>
          <a:xfrm>
            <a:off x="307848"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6" name="Rectangle 11"/>
          <p:cNvSpPr>
            <a:spLocks noGrp="1"/>
          </p:cNvSpPr>
          <p:nvPr>
            <p:ph sz="quarter" idx="18"/>
          </p:nvPr>
        </p:nvSpPr>
        <p:spPr>
          <a:xfrm>
            <a:off x="304800"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8" name="Rectangle 11"/>
          <p:cNvSpPr>
            <a:spLocks noGrp="1"/>
          </p:cNvSpPr>
          <p:nvPr>
            <p:ph sz="quarter" idx="20"/>
          </p:nvPr>
        </p:nvSpPr>
        <p:spPr>
          <a:xfrm>
            <a:off x="307848"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3" name="Rectangle 11"/>
          <p:cNvSpPr>
            <a:spLocks noGrp="1"/>
          </p:cNvSpPr>
          <p:nvPr>
            <p:ph sz="quarter" idx="22"/>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6" name="Rectangle 11"/>
          <p:cNvSpPr>
            <a:spLocks noGrp="1"/>
          </p:cNvSpPr>
          <p:nvPr>
            <p:ph sz="quarter" idx="24"/>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5"/>
          </p:nvPr>
        </p:nvSpPr>
        <p:spPr/>
        <p:txBody>
          <a:bodyPr/>
          <a:lstStyle>
            <a:extLst/>
          </a:lstStyle>
          <a:p>
            <a:pPr algn="r"/>
            <a:fld id="{3EF8FEE9-63ED-4C1B-8C25-9B47C2DA1E72}" type="datetime1">
              <a:rPr lang="en-US" smtClean="0"/>
              <a:pPr algn="r"/>
              <a:t>2/13/2022</a:t>
            </a:fld>
            <a:endParaRPr lang="en-US"/>
          </a:p>
        </p:txBody>
      </p:sp>
      <p:sp>
        <p:nvSpPr>
          <p:cNvPr id="18" name="Rectangle 18"/>
          <p:cNvSpPr>
            <a:spLocks noGrp="1"/>
          </p:cNvSpPr>
          <p:nvPr>
            <p:ph type="sldNum" sz="quarter" idx="26"/>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extLst/>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r>
              <a:rPr lang="en-US" smtClean="0"/>
              <a:t>Click to edit Master title style</a:t>
            </a:r>
            <a:endParaRPr lang="en-US"/>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lang="en-US" dirty="0" smtClean="0"/>
              <a:t>Company</a:t>
            </a:r>
            <a:r>
              <a:rPr lang="en-US" baseline="0" dirty="0" smtClean="0"/>
              <a:t> Logo</a:t>
            </a:r>
            <a:endParaRPr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lang="en-US" dirty="0" smtClean="0"/>
              <a:t>Company</a:t>
            </a:r>
            <a:r>
              <a:rPr lang="en-US" baseline="0" dirty="0" smtClean="0"/>
              <a:t> Logo</a:t>
            </a:r>
            <a:endParaRPr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lang="en-US" dirty="0" smtClean="0"/>
              <a:t>Company</a:t>
            </a:r>
            <a:r>
              <a:rPr lang="en-US" baseline="0" dirty="0" smtClean="0"/>
              <a:t> Logo</a:t>
            </a:r>
            <a:endParaRPr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lang="en-US" dirty="0" smtClean="0"/>
              <a:t>Company</a:t>
            </a:r>
            <a:r>
              <a:rPr lang="en-US" baseline="0" dirty="0" smtClean="0"/>
              <a:t> Logo</a:t>
            </a:r>
            <a:endParaRPr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lang="en-US" dirty="0" smtClean="0"/>
              <a:t>Company</a:t>
            </a:r>
            <a:r>
              <a:rPr lang="en-US" baseline="0" dirty="0" smtClean="0"/>
              <a:t> Logo</a:t>
            </a:r>
            <a:endParaRPr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lang="en-US" dirty="0" smtClean="0"/>
              <a:t>Company</a:t>
            </a:r>
            <a:r>
              <a:rPr lang="en-US" baseline="0" dirty="0" smtClean="0"/>
              <a:t> Logo</a:t>
            </a:r>
            <a:endParaRPr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a:defRPr b="1"/>
            </a:lvl1pPr>
            <a:extLst/>
          </a:lstStyle>
          <a:p>
            <a:pPr lvl="0"/>
            <a:r>
              <a:rPr lang="en-US" dirty="0" smtClean="0"/>
              <a:t>Amount</a:t>
            </a:r>
            <a:endParaRPr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a:defRPr b="1"/>
            </a:lvl1pPr>
            <a:extLst/>
          </a:lstStyle>
          <a:p>
            <a:pPr lvl="0"/>
            <a:r>
              <a:rPr lang="en-US" dirty="0" smtClean="0"/>
              <a:t>Amount</a:t>
            </a:r>
            <a:endParaRPr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a:defRPr b="1"/>
            </a:lvl1pPr>
            <a:extLst/>
          </a:lstStyle>
          <a:p>
            <a:pPr lvl="0"/>
            <a:r>
              <a:rPr lang="en-US" dirty="0" smtClean="0"/>
              <a:t>Amount</a:t>
            </a:r>
            <a:endParaRPr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a:defRPr b="1"/>
            </a:lvl1pPr>
            <a:extLst/>
          </a:lstStyle>
          <a:p>
            <a:pPr lvl="0"/>
            <a:r>
              <a:rPr lang="en-US" dirty="0" smtClean="0"/>
              <a:t>Amount</a:t>
            </a:r>
            <a:endParaRPr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a:defRPr b="1"/>
            </a:lvl1pPr>
            <a:extLst/>
          </a:lstStyle>
          <a:p>
            <a:pPr lvl="0"/>
            <a:r>
              <a:rPr lang="en-US" dirty="0" smtClean="0"/>
              <a:t>Amount</a:t>
            </a:r>
            <a:endParaRPr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a:defRPr b="1"/>
            </a:lvl1pPr>
            <a:extLst/>
          </a:lstStyle>
          <a:p>
            <a:pPr lvl="0"/>
            <a:r>
              <a:rPr lang="en-US" dirty="0" smtClean="0"/>
              <a:t>Amount</a:t>
            </a:r>
            <a:endParaRPr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a:defRPr sz="800"/>
            </a:lvl1pPr>
            <a:extLst/>
          </a:lstStyle>
          <a:p>
            <a:pPr lvl="0"/>
            <a:r>
              <a:rPr lang="en-US" dirty="0" smtClean="0"/>
              <a:t>Description</a:t>
            </a:r>
            <a:endParaRPr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a:defRPr sz="800"/>
            </a:lvl1pPr>
            <a:extLst/>
          </a:lstStyle>
          <a:p>
            <a:pPr lvl="0"/>
            <a:r>
              <a:rPr lang="en-US" dirty="0" smtClean="0"/>
              <a:t>Description</a:t>
            </a:r>
            <a:endParaRPr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a:defRPr sz="800"/>
            </a:lvl1pPr>
            <a:extLst/>
          </a:lstStyle>
          <a:p>
            <a:pPr lvl="0"/>
            <a:r>
              <a:rPr lang="en-US" dirty="0" smtClean="0"/>
              <a:t>Description</a:t>
            </a:r>
            <a:endParaRPr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a:defRPr sz="800"/>
            </a:lvl1pPr>
            <a:extLst/>
          </a:lstStyle>
          <a:p>
            <a:pPr lvl="0"/>
            <a:r>
              <a:rPr lang="en-US" dirty="0" smtClean="0"/>
              <a:t>Description</a:t>
            </a:r>
            <a:endParaRPr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a:defRPr sz="800"/>
            </a:lvl1pPr>
            <a:extLst/>
          </a:lstStyle>
          <a:p>
            <a:pPr lvl="0"/>
            <a:r>
              <a:rPr lang="en-US" dirty="0" smtClean="0"/>
              <a:t>Description</a:t>
            </a:r>
            <a:endParaRPr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a:defRPr sz="800"/>
            </a:lvl1pPr>
            <a:extLst/>
          </a:lstStyle>
          <a:p>
            <a:pPr lvl="0"/>
            <a:r>
              <a:rPr lang="en-US" dirty="0" smtClean="0"/>
              <a:t>Description</a:t>
            </a:r>
            <a:endParaRPr lang="en-US" dirty="0"/>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smtClean="0"/>
              <a:t>Click to edit Master text styles</a:t>
            </a:r>
          </a:p>
        </p:txBody>
      </p:sp>
      <p:sp>
        <p:nvSpPr>
          <p:cNvPr id="42" name="Rectangle 42"/>
          <p:cNvSpPr>
            <a:spLocks noGrp="1"/>
          </p:cNvSpPr>
          <p:nvPr>
            <p:ph type="dt" sz="half" idx="47"/>
          </p:nvPr>
        </p:nvSpPr>
        <p:spPr/>
        <p:txBody>
          <a:bodyPr/>
          <a:lstStyle>
            <a:extLst/>
          </a:lstStyle>
          <a:p>
            <a:pPr algn="r"/>
            <a:fld id="{E8BD303E-7304-41BE-B693-A76D7275A3B0}" type="datetime1">
              <a:rPr lang="en-US" smtClean="0"/>
              <a:pPr algn="r"/>
              <a:t>2/13/2022</a:t>
            </a:fld>
            <a:endParaRPr lang="en-US"/>
          </a:p>
        </p:txBody>
      </p:sp>
      <p:sp>
        <p:nvSpPr>
          <p:cNvPr id="43" name="Rectangle 43"/>
          <p:cNvSpPr>
            <a:spLocks noGrp="1"/>
          </p:cNvSpPr>
          <p:nvPr>
            <p:ph type="sldNum" sz="quarter" idx="48"/>
          </p:nvPr>
        </p:nvSpPr>
        <p:spPr/>
        <p:txBody>
          <a:bodyPr/>
          <a:lstStyle>
            <a:extLst/>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extLst/>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dirty="0" smtClean="0"/>
              <a:t>Click to add agenda item</a:t>
            </a:r>
            <a:endParaRPr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2" name="Rectangle 32"/>
          <p:cNvSpPr>
            <a:spLocks noGrp="1"/>
          </p:cNvSpPr>
          <p:nvPr>
            <p:ph type="dt" sz="half" idx="39"/>
          </p:nvPr>
        </p:nvSpPr>
        <p:spPr/>
        <p:txBody>
          <a:bodyPr/>
          <a:lstStyle>
            <a:lvl1pPr>
              <a:defRPr sz="1100"/>
            </a:lvl1pPr>
            <a:extLst/>
          </a:lstStyle>
          <a:p>
            <a:pPr algn="r"/>
            <a:fld id="{F17F374F-8F2E-42FC-B8C0-8EDFCA32CD96}" type="datetime1">
              <a:rPr lang="en-US" sz="1100" smtClean="0"/>
              <a:pPr algn="r"/>
              <a:t>2/13/2022</a:t>
            </a:fld>
            <a:endParaRPr lang="en-US" sz="1100"/>
          </a:p>
        </p:txBody>
      </p:sp>
      <p:sp>
        <p:nvSpPr>
          <p:cNvPr id="33" name="Rectangle 33"/>
          <p:cNvSpPr>
            <a:spLocks noGrp="1"/>
          </p:cNvSpPr>
          <p:nvPr>
            <p:ph type="sldNum" sz="quarter" idx="40"/>
          </p:nvPr>
        </p:nvSpPr>
        <p:spPr/>
        <p:txBody>
          <a:bodyPr/>
          <a:lstStyle>
            <a:extLst/>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extLst/>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4" name="Title 13"/>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2/13/2022</a:t>
            </a:fld>
            <a:endParaRPr lang="en-US" dirty="0"/>
          </a:p>
        </p:txBody>
      </p:sp>
      <p:sp>
        <p:nvSpPr>
          <p:cNvPr id="4" name="Rectangle 4"/>
          <p:cNvSpPr>
            <a:spLocks noGrp="1"/>
          </p:cNvSpPr>
          <p:nvPr>
            <p:ph type="ftr" sz="quarter" idx="11"/>
          </p:nvPr>
        </p:nvSpPr>
        <p:spPr>
          <a:xfrm>
            <a:off x="2705100" y="6477000"/>
            <a:ext cx="37338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pic>
        <p:nvPicPr>
          <p:cNvPr id="10" name="Rectangle 9"/>
          <p:cNvPicPr>
            <a:picLocks noChangeAspect="1"/>
          </p:cNvPicPr>
          <p:nvPr/>
        </p:nvPicPr>
        <p:blipFill>
          <a:blip r:embed="rId2">
            <a:duotone>
              <a:schemeClr val="accent4"/>
              <a:srgbClr val="FFFFFF"/>
            </a:duotone>
          </a:blip>
          <a:stretch>
            <a:fillRect/>
          </a:stretch>
        </p:blipFill>
        <p:spPr>
          <a:xfrm>
            <a:off x="7601712" y="6239256"/>
            <a:ext cx="838200" cy="616077"/>
          </a:xfrm>
          <a:prstGeom prst="rect">
            <a:avLst/>
          </a:prstGeom>
          <a:noFill/>
          <a:ln>
            <a:noFill/>
          </a:ln>
        </p:spPr>
      </p:pic>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r>
              <a:rPr lang="en-US" smtClean="0"/>
              <a:t>Click to edit Master title style</a:t>
            </a:r>
            <a:endParaRPr lang="en-US"/>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7" name="Rectangle 7"/>
          <p:cNvSpPr>
            <a:spLocks noGrp="1"/>
          </p:cNvSpPr>
          <p:nvPr>
            <p:ph type="dt" sz="half" idx="14"/>
          </p:nvPr>
        </p:nvSpPr>
        <p:spPr/>
        <p:txBody>
          <a:bodyPr/>
          <a:lstStyle>
            <a:extLst/>
          </a:lstStyle>
          <a:p>
            <a:pPr algn="r"/>
            <a:fld id="{F7F1F872-C5DE-403B-85F0-1024E6CA1886}" type="datetime1">
              <a:rPr lang="en-US" smtClean="0"/>
              <a:pPr algn="r"/>
              <a:t>2/13/2022</a:t>
            </a:fld>
            <a:endParaRPr lang="en-US"/>
          </a:p>
        </p:txBody>
      </p:sp>
      <p:sp>
        <p:nvSpPr>
          <p:cNvPr id="8" name="Rectangle 8"/>
          <p:cNvSpPr>
            <a:spLocks noGrp="1"/>
          </p:cNvSpPr>
          <p:nvPr>
            <p:ph type="sldNum" sz="quarter" idx="15"/>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r>
              <a:rPr lang="en-US" smtClean="0"/>
              <a:t>Click to edit Master title style</a:t>
            </a:r>
            <a:endParaRPr lang="en-US"/>
          </a:p>
        </p:txBody>
      </p:sp>
      <p:sp>
        <p:nvSpPr>
          <p:cNvPr id="6" name="Rectangle 6"/>
          <p:cNvSpPr>
            <a:spLocks noGrp="1"/>
          </p:cNvSpPr>
          <p:nvPr>
            <p:ph type="dt" sz="half" idx="10"/>
          </p:nvPr>
        </p:nvSpPr>
        <p:spPr/>
        <p:txBody>
          <a:bodyPr/>
          <a:lstStyle>
            <a:extLst/>
          </a:lstStyle>
          <a:p>
            <a:pPr algn="r"/>
            <a:fld id="{73B9D0E9-7F95-4423-9114-95494EF8154E}" type="datetime1">
              <a:rPr lang="en-US" smtClean="0"/>
              <a:pPr algn="r"/>
              <a:t>2/13/2022</a:t>
            </a:fld>
            <a:endParaRPr lang="en-US"/>
          </a:p>
        </p:txBody>
      </p:sp>
      <p:sp>
        <p:nvSpPr>
          <p:cNvPr id="8" name="Rectangle 8"/>
          <p:cNvSpPr>
            <a:spLocks noGrp="1"/>
          </p:cNvSpPr>
          <p:nvPr>
            <p:ph type="sldNum" sz="quarter" idx="11"/>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extLst/>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9"/>
          <p:cNvSpPr>
            <a:spLocks noGrp="1"/>
          </p:cNvSpPr>
          <p:nvPr>
            <p:ph type="dt" sz="half" idx="16"/>
          </p:nvPr>
        </p:nvSpPr>
        <p:spPr/>
        <p:txBody>
          <a:bodyPr/>
          <a:lstStyle>
            <a:extLst/>
          </a:lstStyle>
          <a:p>
            <a:pPr algn="r"/>
            <a:fld id="{828FD173-2CB3-4214-8741-970D8D476901}" type="datetime1">
              <a:rPr lang="en-US" smtClean="0"/>
              <a:pPr algn="r"/>
              <a:t>2/13/2022</a:t>
            </a:fld>
            <a:endParaRPr lang="en-US"/>
          </a:p>
        </p:txBody>
      </p:sp>
      <p:sp>
        <p:nvSpPr>
          <p:cNvPr id="10" name="Rectangle 10"/>
          <p:cNvSpPr>
            <a:spLocks noGrp="1"/>
          </p:cNvSpPr>
          <p:nvPr>
            <p:ph type="sldNum" sz="quarter" idx="17"/>
          </p:nvPr>
        </p:nvSpPr>
        <p:spPr/>
        <p:txBody>
          <a:bodyPr/>
          <a:lstStyle>
            <a:extLst/>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extLst/>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9"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7"/>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18"/>
          </p:nvPr>
        </p:nvSpPr>
        <p:spPr/>
        <p:txBody>
          <a:bodyPr/>
          <a:lstStyle>
            <a:extLst/>
          </a:lstStyle>
          <a:p>
            <a:pPr algn="r"/>
            <a:fld id="{A1704A40-8D3B-4404-9986-2B5D36474D63}" type="datetime1">
              <a:rPr lang="en-US" smtClean="0"/>
              <a:pPr algn="r"/>
              <a:t>2/13/2022</a:t>
            </a:fld>
            <a:endParaRPr lang="en-US"/>
          </a:p>
        </p:txBody>
      </p:sp>
      <p:sp>
        <p:nvSpPr>
          <p:cNvPr id="16" name="Rectangle 16"/>
          <p:cNvSpPr>
            <a:spLocks noGrp="1"/>
          </p:cNvSpPr>
          <p:nvPr>
            <p:ph type="sldNum" sz="quarter" idx="19"/>
          </p:nvPr>
        </p:nvSpPr>
        <p:spPr/>
        <p:txBody>
          <a:bodyPr/>
          <a:lstStyle>
            <a:extLst/>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extLst/>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9"/>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20"/>
          </p:nvPr>
        </p:nvSpPr>
        <p:spPr/>
        <p:txBody>
          <a:bodyPr/>
          <a:lstStyle>
            <a:extLst/>
          </a:lstStyle>
          <a:p>
            <a:pPr algn="r"/>
            <a:fld id="{DE3B91AD-F2C9-43CB-A84C-1D5C130F2509}" type="datetime1">
              <a:rPr lang="en-US" smtClean="0"/>
              <a:pPr algn="r"/>
              <a:t>2/13/2022</a:t>
            </a:fld>
            <a:endParaRPr lang="en-US"/>
          </a:p>
        </p:txBody>
      </p:sp>
      <p:sp>
        <p:nvSpPr>
          <p:cNvPr id="19" name="Rectangle 19"/>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9"/>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1"/>
          <p:cNvSpPr>
            <a:spLocks noGrp="1"/>
          </p:cNvSpPr>
          <p:nvPr>
            <p:ph type="dt" sz="half" idx="20"/>
          </p:nvPr>
        </p:nvSpPr>
        <p:spPr/>
        <p:txBody>
          <a:bodyPr/>
          <a:lstStyle>
            <a:extLst/>
          </a:lstStyle>
          <a:p>
            <a:pPr algn="r"/>
            <a:fld id="{27D93220-918A-400D-B3FA-D8B22567DEBB}" type="datetime1">
              <a:rPr lang="en-US" smtClean="0"/>
              <a:pPr algn="r"/>
              <a:t>2/13/2022</a:t>
            </a:fld>
            <a:endParaRPr lang="en-US"/>
          </a:p>
        </p:txBody>
      </p:sp>
      <p:sp>
        <p:nvSpPr>
          <p:cNvPr id="22" name="Rectangle 22"/>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smtClean="0"/>
              <a:t>Click to edit Master title style</a:t>
            </a:r>
            <a:endParaRPr lang="en-US" dirty="0"/>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a:defRPr sz="1000">
                <a:solidFill>
                  <a:schemeClr val="tx1">
                    <a:tint val="65000"/>
                  </a:schemeClr>
                </a:solidFill>
              </a:defRPr>
            </a:lvl1pPr>
            <a:extLst/>
          </a:lstStyle>
          <a:p>
            <a:pPr algn="r"/>
            <a:fld id="{CCD717AA-EA39-47F3-8A0A-15B3575EDB53}" type="datetime1">
              <a:rPr lang="en-US" smtClean="0"/>
              <a:pPr algn="r"/>
              <a:t>2/13/2022</a:t>
            </a:fld>
            <a:endParaRPr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24" name="ContosoLogo.jpg"/>
          <p:cNvPicPr>
            <a:picLocks noChangeAspect="1"/>
          </p:cNvPicPr>
          <p:nvPr/>
        </p:nvPicPr>
        <p:blipFill>
          <a:blip r:embed="rId18">
            <a:duotone>
              <a:schemeClr val="accent4"/>
              <a:srgbClr val="FFFFFF"/>
            </a:duotone>
          </a:blip>
          <a:stretch>
            <a:fillRect/>
          </a:stretch>
        </p:blipFill>
        <p:spPr>
          <a:xfrm>
            <a:off x="7601712" y="6239256"/>
            <a:ext cx="838200" cy="61607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shared/RY68QZBYD?:display_count=n&amp;:origin=viz_share_link"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shared/RMGPSK2D4?:display_count=n&amp;:origin=viz_share_link"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views/Fights_Story/Delay?:language=en-GB&amp;:display_count=n&amp;:origin=viz_share_link"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GB" dirty="0"/>
              <a:t>Build Data Dashboards Flight Delays and Cancellations</a:t>
            </a:r>
            <a:endParaRPr lang="en-US" dirty="0"/>
          </a:p>
        </p:txBody>
      </p:sp>
      <p:sp>
        <p:nvSpPr>
          <p:cNvPr id="3" name="Rectangle 3"/>
          <p:cNvSpPr>
            <a:spLocks noGrp="1"/>
          </p:cNvSpPr>
          <p:nvPr>
            <p:ph type="subTitle" idx="1"/>
          </p:nvPr>
        </p:nvSpPr>
        <p:spPr>
          <a:xfrm>
            <a:off x="179512" y="4869160"/>
            <a:ext cx="7583760" cy="1622519"/>
          </a:xfrm>
        </p:spPr>
        <p:txBody>
          <a:bodyPr>
            <a:noAutofit/>
          </a:bodyPr>
          <a:lstStyle>
            <a:extLst/>
          </a:lstStyle>
          <a:p>
            <a:r>
              <a:rPr lang="en-GB" sz="1600" b="0" dirty="0"/>
              <a:t>This data comes from a </a:t>
            </a:r>
            <a:r>
              <a:rPr lang="en-GB" sz="1600" b="0" dirty="0" err="1"/>
              <a:t>Kaggle</a:t>
            </a:r>
            <a:r>
              <a:rPr lang="en-GB" sz="1600" b="0" dirty="0"/>
              <a:t> dataset, it tracks the on-time performance of US domestic flights operated by large air carriers in 2015. You can find the dataset in supporting materials at the bottom of this page.</a:t>
            </a:r>
          </a:p>
          <a:p>
            <a:r>
              <a:rPr lang="en-GB" sz="1600" b="0" dirty="0"/>
              <a:t>The file you must use in creating your data visualizations is the flights.csv file. The other two provided files may be used in conjunction with the flights.csv file, but should not be used alone</a:t>
            </a:r>
            <a:r>
              <a:rPr lang="en-GB" sz="1600" b="0" dirty="0" smtClean="0"/>
              <a:t>.</a:t>
            </a:r>
            <a:endParaRPr lang="en-GB" sz="1600"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p:cNvSpPr>
          <p:nvPr>
            <p:ph type="title"/>
          </p:nvPr>
        </p:nvSpPr>
        <p:spPr>
          <a:xfrm>
            <a:off x="8610600" y="111224"/>
            <a:ext cx="533400" cy="5334000"/>
          </a:xfrm>
        </p:spPr>
        <p:txBody>
          <a:bodyPr>
            <a:normAutofit/>
          </a:bodyPr>
          <a:lstStyle>
            <a:extLst/>
          </a:lstStyle>
          <a:p>
            <a:r>
              <a:rPr lang="en-GB" sz="2000" dirty="0"/>
              <a:t>Flight Delays and Cancellations </a:t>
            </a:r>
            <a:r>
              <a:rPr lang="en-GB" sz="2000" b="1" dirty="0" smtClean="0"/>
              <a:t>|</a:t>
            </a:r>
            <a:r>
              <a:rPr lang="en-GB" sz="2000" dirty="0" smtClean="0"/>
              <a:t> </a:t>
            </a:r>
            <a:r>
              <a:rPr lang="en-GB" sz="2000" dirty="0"/>
              <a:t>OVERVIEW</a:t>
            </a:r>
            <a:endParaRPr lang="en-US" sz="2000" dirty="0"/>
          </a:p>
        </p:txBody>
      </p:sp>
      <p:sp>
        <p:nvSpPr>
          <p:cNvPr id="34" name="Rectangle 3"/>
          <p:cNvSpPr txBox="1">
            <a:spLocks/>
          </p:cNvSpPr>
          <p:nvPr/>
        </p:nvSpPr>
        <p:spPr>
          <a:xfrm>
            <a:off x="323528" y="2204864"/>
            <a:ext cx="8064896" cy="3960440"/>
          </a:xfrm>
          <a:prstGeom prst="rect">
            <a:avLst/>
          </a:prstGeom>
        </p:spPr>
        <p:txBody>
          <a:bodyPr>
            <a:no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r>
              <a:rPr lang="en-GB" sz="1600" kern="0" dirty="0" smtClean="0"/>
              <a:t>-I divided this dashboard on three visualization , Map </a:t>
            </a:r>
            <a:r>
              <a:rPr lang="en-GB" sz="1600" kern="0" dirty="0"/>
              <a:t>visualization </a:t>
            </a:r>
            <a:r>
              <a:rPr lang="en-GB" sz="1600" kern="0" dirty="0" smtClean="0"/>
              <a:t>shows us a </a:t>
            </a:r>
            <a:r>
              <a:rPr lang="en-GB" sz="1600" dirty="0" smtClean="0"/>
              <a:t>Count </a:t>
            </a:r>
            <a:r>
              <a:rPr lang="en-GB" sz="1600" dirty="0"/>
              <a:t>of flights </a:t>
            </a:r>
            <a:r>
              <a:rPr lang="en-GB" sz="1600"/>
              <a:t>per </a:t>
            </a:r>
            <a:r>
              <a:rPr lang="en-GB" sz="1600" smtClean="0"/>
              <a:t>States. </a:t>
            </a:r>
            <a:r>
              <a:rPr lang="en-GB" sz="1600" dirty="0" smtClean="0"/>
              <a:t>When we hover over the map we can see important details like state name, Airport name and count of </a:t>
            </a:r>
            <a:r>
              <a:rPr lang="en-GB" sz="1600" dirty="0"/>
              <a:t>flights </a:t>
            </a:r>
            <a:r>
              <a:rPr lang="en-GB" sz="1600" dirty="0" smtClean="0"/>
              <a:t>, we </a:t>
            </a:r>
            <a:r>
              <a:rPr lang="en-GB" sz="1600" dirty="0"/>
              <a:t>can </a:t>
            </a:r>
            <a:r>
              <a:rPr lang="en-GB" sz="1600" dirty="0" smtClean="0"/>
              <a:t>observe that CA state has the highest number of </a:t>
            </a:r>
            <a:r>
              <a:rPr lang="en-GB" sz="1600" dirty="0"/>
              <a:t>flights </a:t>
            </a:r>
            <a:r>
              <a:rPr lang="en-GB" sz="1600" dirty="0" smtClean="0"/>
              <a:t>.</a:t>
            </a:r>
          </a:p>
          <a:p>
            <a:endParaRPr lang="en-GB" sz="1600" dirty="0" smtClean="0"/>
          </a:p>
          <a:p>
            <a:r>
              <a:rPr lang="en-GB" sz="1600" kern="0" dirty="0" smtClean="0"/>
              <a:t> I used bar char to visualize  the count of </a:t>
            </a:r>
            <a:r>
              <a:rPr lang="en-GB" sz="1600" dirty="0"/>
              <a:t>flights </a:t>
            </a:r>
            <a:r>
              <a:rPr lang="en-GB" sz="1600" dirty="0" smtClean="0"/>
              <a:t>based on Airline , </a:t>
            </a:r>
            <a:r>
              <a:rPr lang="en-GB" sz="1600" dirty="0"/>
              <a:t>we can observe that Southwest Airlines </a:t>
            </a:r>
            <a:r>
              <a:rPr lang="en-GB" sz="1600" dirty="0" smtClean="0"/>
              <a:t>has </a:t>
            </a:r>
            <a:r>
              <a:rPr lang="en-GB" sz="1600" dirty="0"/>
              <a:t>the highest number of flights </a:t>
            </a:r>
            <a:r>
              <a:rPr lang="en-GB" sz="1600" dirty="0" smtClean="0"/>
              <a:t>.</a:t>
            </a:r>
          </a:p>
          <a:p>
            <a:endParaRPr lang="en-GB" sz="1600" kern="0" dirty="0" smtClean="0"/>
          </a:p>
          <a:p>
            <a:r>
              <a:rPr lang="en-GB" sz="1600" kern="0" dirty="0" smtClean="0"/>
              <a:t>-And used bar char </a:t>
            </a:r>
            <a:r>
              <a:rPr lang="en-GB" sz="1600" kern="0" dirty="0"/>
              <a:t>to visualize  the count of </a:t>
            </a:r>
            <a:r>
              <a:rPr lang="en-GB" sz="1600" dirty="0"/>
              <a:t>flights </a:t>
            </a:r>
            <a:r>
              <a:rPr lang="en-GB" sz="1600" dirty="0" smtClean="0"/>
              <a:t>per day of week , </a:t>
            </a:r>
            <a:r>
              <a:rPr lang="en-GB" sz="1600" dirty="0"/>
              <a:t>we can observe that </a:t>
            </a:r>
            <a:r>
              <a:rPr lang="en-GB" sz="1600" dirty="0" smtClean="0"/>
              <a:t>Saturday has </a:t>
            </a:r>
            <a:r>
              <a:rPr lang="en-GB" sz="1600" dirty="0"/>
              <a:t>the </a:t>
            </a:r>
            <a:r>
              <a:rPr lang="en-GB" sz="1600" dirty="0" smtClean="0"/>
              <a:t>lowest  </a:t>
            </a:r>
            <a:r>
              <a:rPr lang="en-GB" sz="1600" dirty="0"/>
              <a:t>number of flights (Maybe it's a </a:t>
            </a:r>
            <a:r>
              <a:rPr lang="en-GB" sz="1600" dirty="0" smtClean="0"/>
              <a:t>holiday</a:t>
            </a:r>
            <a:r>
              <a:rPr lang="ar-EG" sz="1600" dirty="0" smtClean="0"/>
              <a:t> ( </a:t>
            </a:r>
            <a:r>
              <a:rPr lang="en-GB" sz="1600" dirty="0" smtClean="0"/>
              <a:t> .</a:t>
            </a:r>
          </a:p>
          <a:p>
            <a:endParaRPr lang="en-GB" sz="1600" kern="0" dirty="0"/>
          </a:p>
          <a:p>
            <a:r>
              <a:rPr lang="en-GB" sz="1600" dirty="0" smtClean="0"/>
              <a:t> Header has two button can navigate to Cancellation dashboard and Delay dashboard .</a:t>
            </a:r>
          </a:p>
        </p:txBody>
      </p:sp>
      <p:sp>
        <p:nvSpPr>
          <p:cNvPr id="19" name="TextBox 18"/>
          <p:cNvSpPr txBox="1"/>
          <p:nvPr/>
        </p:nvSpPr>
        <p:spPr>
          <a:xfrm>
            <a:off x="251520" y="683404"/>
            <a:ext cx="2160240" cy="369332"/>
          </a:xfrm>
          <a:prstGeom prst="rect">
            <a:avLst/>
          </a:prstGeom>
          <a:noFill/>
        </p:spPr>
        <p:txBody>
          <a:bodyPr wrap="square" rtlCol="0">
            <a:spAutoFit/>
          </a:bodyPr>
          <a:lstStyle/>
          <a:p>
            <a:r>
              <a:rPr lang="en-GB" dirty="0" smtClean="0"/>
              <a:t>Tableau Link : </a:t>
            </a:r>
            <a:endParaRPr lang="en-GB" dirty="0"/>
          </a:p>
        </p:txBody>
      </p:sp>
      <p:sp>
        <p:nvSpPr>
          <p:cNvPr id="36" name="TextBox 35"/>
          <p:cNvSpPr txBox="1"/>
          <p:nvPr/>
        </p:nvSpPr>
        <p:spPr>
          <a:xfrm>
            <a:off x="539552" y="1268760"/>
            <a:ext cx="7920880" cy="338554"/>
          </a:xfrm>
          <a:prstGeom prst="rect">
            <a:avLst/>
          </a:prstGeom>
          <a:noFill/>
        </p:spPr>
        <p:txBody>
          <a:bodyPr wrap="square" rtlCol="0">
            <a:spAutoFit/>
          </a:bodyPr>
          <a:lstStyle/>
          <a:p>
            <a:r>
              <a:rPr lang="en-GB" sz="1600" dirty="0">
                <a:hlinkClick r:id="rId3"/>
              </a:rPr>
              <a:t>https://public.tableau.com/shared/RY68QZBYD?:display_count=n&amp;:origin=viz_share_link</a:t>
            </a:r>
            <a:endParaRPr lang="en-GB" sz="1600" dirty="0"/>
          </a:p>
        </p:txBody>
      </p:sp>
      <p:sp>
        <p:nvSpPr>
          <p:cNvPr id="37" name="TextBox 36"/>
          <p:cNvSpPr txBox="1"/>
          <p:nvPr/>
        </p:nvSpPr>
        <p:spPr>
          <a:xfrm>
            <a:off x="323528" y="1763524"/>
            <a:ext cx="2592288" cy="369332"/>
          </a:xfrm>
          <a:prstGeom prst="rect">
            <a:avLst/>
          </a:prstGeom>
          <a:noFill/>
        </p:spPr>
        <p:txBody>
          <a:bodyPr wrap="square" rtlCol="0">
            <a:spAutoFit/>
          </a:bodyPr>
          <a:lstStyle/>
          <a:p>
            <a:r>
              <a:rPr lang="en-GB" dirty="0" smtClean="0"/>
              <a:t>Summary and Design :</a:t>
            </a:r>
            <a:endParaRPr lang="en-GB" dirty="0"/>
          </a:p>
        </p:txBody>
      </p:sp>
      <p:sp>
        <p:nvSpPr>
          <p:cNvPr id="21" name="TextBox 20"/>
          <p:cNvSpPr txBox="1"/>
          <p:nvPr/>
        </p:nvSpPr>
        <p:spPr>
          <a:xfrm>
            <a:off x="107504" y="120711"/>
            <a:ext cx="8424936" cy="307777"/>
          </a:xfrm>
          <a:prstGeom prst="rect">
            <a:avLst/>
          </a:prstGeom>
          <a:solidFill>
            <a:schemeClr val="accent6"/>
          </a:solidFill>
        </p:spPr>
        <p:txBody>
          <a:bodyPr wrap="square" rtlCol="0">
            <a:spAutoFit/>
          </a:bodyPr>
          <a:lstStyle/>
          <a:p>
            <a:r>
              <a:rPr lang="en-GB" sz="1400" dirty="0" smtClean="0">
                <a:solidFill>
                  <a:schemeClr val="bg1"/>
                </a:solidFill>
              </a:rPr>
              <a:t>What is Count of </a:t>
            </a:r>
            <a:r>
              <a:rPr lang="en-GB" sz="1400" dirty="0">
                <a:solidFill>
                  <a:schemeClr val="bg1"/>
                </a:solidFill>
              </a:rPr>
              <a:t>flights per </a:t>
            </a:r>
            <a:r>
              <a:rPr lang="en-GB" sz="1400" dirty="0" smtClean="0">
                <a:solidFill>
                  <a:schemeClr val="bg1"/>
                </a:solidFill>
              </a:rPr>
              <a:t>Airport ,</a:t>
            </a:r>
            <a:r>
              <a:rPr lang="en-GB" sz="1400" kern="0" dirty="0">
                <a:solidFill>
                  <a:schemeClr val="bg1"/>
                </a:solidFill>
              </a:rPr>
              <a:t> count of </a:t>
            </a:r>
            <a:r>
              <a:rPr lang="en-GB" sz="1400" dirty="0">
                <a:solidFill>
                  <a:schemeClr val="bg1"/>
                </a:solidFill>
              </a:rPr>
              <a:t>flights based on </a:t>
            </a:r>
            <a:r>
              <a:rPr lang="en-GB" sz="1400" dirty="0" smtClean="0">
                <a:solidFill>
                  <a:schemeClr val="bg1"/>
                </a:solidFill>
              </a:rPr>
              <a:t>Airline and</a:t>
            </a:r>
            <a:r>
              <a:rPr lang="en-GB" sz="1400" kern="0" dirty="0" smtClean="0">
                <a:solidFill>
                  <a:schemeClr val="bg1"/>
                </a:solidFill>
              </a:rPr>
              <a:t> </a:t>
            </a:r>
            <a:r>
              <a:rPr lang="en-GB" sz="1400" kern="0" dirty="0">
                <a:solidFill>
                  <a:schemeClr val="bg1"/>
                </a:solidFill>
              </a:rPr>
              <a:t>the count of </a:t>
            </a:r>
            <a:r>
              <a:rPr lang="en-GB" sz="1400" dirty="0">
                <a:solidFill>
                  <a:schemeClr val="bg1"/>
                </a:solidFill>
              </a:rPr>
              <a:t>flights per day of </a:t>
            </a:r>
            <a:r>
              <a:rPr lang="en-GB" sz="1400" dirty="0" smtClean="0">
                <a:solidFill>
                  <a:schemeClr val="bg1"/>
                </a:solidFill>
              </a:rPr>
              <a:t>week   ? </a:t>
            </a:r>
            <a:endParaRPr lang="en-GB" sz="14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188640"/>
            <a:ext cx="533400" cy="5867400"/>
          </a:xfrm>
        </p:spPr>
        <p:txBody>
          <a:bodyPr>
            <a:normAutofit fontScale="90000"/>
          </a:bodyPr>
          <a:lstStyle>
            <a:extLst/>
          </a:lstStyle>
          <a:p>
            <a:r>
              <a:rPr lang="en-GB" dirty="0"/>
              <a:t>Flight Delays and Cancellations </a:t>
            </a:r>
            <a:r>
              <a:rPr lang="en-GB" b="1" dirty="0" smtClean="0"/>
              <a:t>|</a:t>
            </a:r>
            <a:r>
              <a:rPr lang="en-GB" dirty="0" smtClean="0"/>
              <a:t> </a:t>
            </a:r>
            <a:r>
              <a:rPr lang="en-GB" dirty="0"/>
              <a:t>Cancellation </a:t>
            </a:r>
            <a:endParaRPr lang="en-US" dirty="0"/>
          </a:p>
        </p:txBody>
      </p:sp>
      <p:sp>
        <p:nvSpPr>
          <p:cNvPr id="18" name="Rectangle 3"/>
          <p:cNvSpPr txBox="1">
            <a:spLocks/>
          </p:cNvSpPr>
          <p:nvPr/>
        </p:nvSpPr>
        <p:spPr>
          <a:xfrm>
            <a:off x="323528" y="1844824"/>
            <a:ext cx="8064896" cy="4680520"/>
          </a:xfrm>
          <a:prstGeom prst="rect">
            <a:avLst/>
          </a:prstGeom>
        </p:spPr>
        <p:txBody>
          <a:bodyPr>
            <a:no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r>
              <a:rPr lang="en-GB" sz="1600" kern="0" dirty="0" smtClean="0"/>
              <a:t>-I divided this dashboard on four visualization , </a:t>
            </a:r>
            <a:r>
              <a:rPr lang="en-GB" sz="1600" kern="0" dirty="0"/>
              <a:t>I used bar char to </a:t>
            </a:r>
            <a:r>
              <a:rPr lang="en-GB" sz="1600" kern="0" dirty="0" smtClean="0"/>
              <a:t>visualize to compare between cancelled </a:t>
            </a:r>
            <a:r>
              <a:rPr lang="en-GB" sz="1600" dirty="0" smtClean="0"/>
              <a:t>flights and not </a:t>
            </a:r>
            <a:r>
              <a:rPr lang="en-GB" sz="1600" kern="0" dirty="0"/>
              <a:t>cancelled </a:t>
            </a:r>
            <a:r>
              <a:rPr lang="en-GB" sz="1600" dirty="0"/>
              <a:t>flights </a:t>
            </a:r>
            <a:r>
              <a:rPr lang="en-GB" sz="1600" dirty="0" smtClean="0"/>
              <a:t> , and we can </a:t>
            </a:r>
            <a:r>
              <a:rPr lang="en-GB" sz="1600" dirty="0"/>
              <a:t>observe </a:t>
            </a:r>
            <a:r>
              <a:rPr lang="en-GB" sz="1600" dirty="0" smtClean="0"/>
              <a:t> not cancelled is the highest 270000 </a:t>
            </a:r>
            <a:r>
              <a:rPr lang="en-GB" sz="1600" dirty="0"/>
              <a:t>not </a:t>
            </a:r>
            <a:r>
              <a:rPr lang="en-GB" sz="1600" kern="0" dirty="0"/>
              <a:t>cancelled</a:t>
            </a:r>
            <a:r>
              <a:rPr lang="en-GB" sz="1600" dirty="0" smtClean="0"/>
              <a:t>  and 4433 </a:t>
            </a:r>
            <a:r>
              <a:rPr lang="en-GB" sz="1600" kern="0" dirty="0" smtClean="0"/>
              <a:t>cancelled </a:t>
            </a:r>
            <a:r>
              <a:rPr lang="en-GB" sz="1600" dirty="0" smtClean="0"/>
              <a:t>.</a:t>
            </a:r>
          </a:p>
          <a:p>
            <a:endParaRPr lang="en-GB" sz="1600" dirty="0" smtClean="0"/>
          </a:p>
          <a:p>
            <a:r>
              <a:rPr lang="en-GB" sz="1600" kern="0" dirty="0" smtClean="0"/>
              <a:t> and  used bar char to visualize  the </a:t>
            </a:r>
            <a:r>
              <a:rPr lang="en-GB" sz="1600" dirty="0"/>
              <a:t>AVG Cancellation for each </a:t>
            </a:r>
            <a:r>
              <a:rPr lang="en-GB" sz="1600" dirty="0" smtClean="0"/>
              <a:t>Airline , </a:t>
            </a:r>
            <a:r>
              <a:rPr lang="en-GB" sz="1600" dirty="0"/>
              <a:t>we can observe that American Eagle Airlines </a:t>
            </a:r>
            <a:r>
              <a:rPr lang="en-GB" sz="1600" dirty="0" smtClean="0"/>
              <a:t>has </a:t>
            </a:r>
            <a:r>
              <a:rPr lang="en-GB" sz="1600" dirty="0"/>
              <a:t>the highest </a:t>
            </a:r>
            <a:r>
              <a:rPr lang="en-GB" sz="1600" dirty="0" smtClean="0"/>
              <a:t>AVG.</a:t>
            </a:r>
          </a:p>
          <a:p>
            <a:endParaRPr lang="en-GB" sz="1600" kern="0" dirty="0" smtClean="0"/>
          </a:p>
          <a:p>
            <a:r>
              <a:rPr lang="en-GB" sz="1600" kern="0" dirty="0"/>
              <a:t> and  used bar char to visualize  the </a:t>
            </a:r>
            <a:r>
              <a:rPr lang="en-GB" sz="1600" dirty="0"/>
              <a:t>AVG Cancellation </a:t>
            </a:r>
            <a:r>
              <a:rPr lang="en-GB" sz="1600" dirty="0" smtClean="0"/>
              <a:t>per month, </a:t>
            </a:r>
            <a:r>
              <a:rPr lang="en-GB" sz="1600" dirty="0"/>
              <a:t>we can observe February has the highest AVG</a:t>
            </a:r>
            <a:r>
              <a:rPr lang="en-GB" sz="1600" dirty="0" smtClean="0"/>
              <a:t>.</a:t>
            </a:r>
          </a:p>
          <a:p>
            <a:endParaRPr lang="en-GB" sz="1600" dirty="0"/>
          </a:p>
          <a:p>
            <a:r>
              <a:rPr lang="en-GB" sz="1600" kern="0" dirty="0" smtClean="0"/>
              <a:t>bar </a:t>
            </a:r>
            <a:r>
              <a:rPr lang="en-GB" sz="1600" kern="0" dirty="0"/>
              <a:t>char to </a:t>
            </a:r>
            <a:r>
              <a:rPr lang="en-GB" sz="1600" kern="0" dirty="0" smtClean="0"/>
              <a:t>compare </a:t>
            </a:r>
            <a:r>
              <a:rPr lang="en-GB" sz="1600" kern="0" dirty="0"/>
              <a:t>between</a:t>
            </a:r>
            <a:r>
              <a:rPr lang="en-GB" sz="1600" kern="0" dirty="0" smtClean="0"/>
              <a:t> </a:t>
            </a:r>
            <a:r>
              <a:rPr lang="en-GB" sz="1600" dirty="0"/>
              <a:t>most common reason for a flight </a:t>
            </a:r>
            <a:r>
              <a:rPr lang="en-GB" sz="1600" dirty="0" smtClean="0"/>
              <a:t>cancellation , the most common reason is  B (</a:t>
            </a:r>
            <a:r>
              <a:rPr lang="en-GB" sz="1600" dirty="0"/>
              <a:t>Weather</a:t>
            </a:r>
            <a:r>
              <a:rPr lang="en-GB" sz="1600" dirty="0" smtClean="0"/>
              <a:t> ).</a:t>
            </a:r>
            <a:endParaRPr lang="en-GB" sz="1600" dirty="0"/>
          </a:p>
          <a:p>
            <a:r>
              <a:rPr lang="en-GB" sz="1600" dirty="0"/>
              <a:t>A - </a:t>
            </a:r>
            <a:r>
              <a:rPr lang="en-GB" sz="1600" dirty="0" smtClean="0"/>
              <a:t>Airline/Carrier                               B – Weather                                      C </a:t>
            </a:r>
            <a:r>
              <a:rPr lang="en-GB" sz="1600" dirty="0"/>
              <a:t>- National Air System</a:t>
            </a:r>
          </a:p>
          <a:p>
            <a:endParaRPr lang="en-GB" sz="1600" kern="0" dirty="0"/>
          </a:p>
          <a:p>
            <a:r>
              <a:rPr lang="en-GB" sz="1600" dirty="0" smtClean="0"/>
              <a:t> Header has two button can navigate to </a:t>
            </a:r>
            <a:r>
              <a:rPr lang="en-GB" sz="1600" dirty="0"/>
              <a:t>OVERVIEW </a:t>
            </a:r>
            <a:r>
              <a:rPr lang="en-GB" sz="1600" dirty="0" smtClean="0"/>
              <a:t>dashboard and More ( bar char </a:t>
            </a:r>
            <a:r>
              <a:rPr lang="en-GB" sz="1600" dirty="0"/>
              <a:t>to visualize Count of Cancellation </a:t>
            </a:r>
            <a:r>
              <a:rPr lang="en-GB" sz="1600" dirty="0" smtClean="0"/>
              <a:t>Reason for </a:t>
            </a:r>
            <a:r>
              <a:rPr lang="en-GB" sz="1600" dirty="0"/>
              <a:t>each Airline ) Atlantic Southeast </a:t>
            </a:r>
            <a:r>
              <a:rPr lang="en-GB" sz="1600" dirty="0" smtClean="0"/>
              <a:t>Airlines the most common </a:t>
            </a:r>
            <a:r>
              <a:rPr lang="en-GB" sz="1600" dirty="0"/>
              <a:t>for a flight cancellation </a:t>
            </a:r>
            <a:r>
              <a:rPr lang="en-GB" sz="1600" dirty="0" smtClean="0"/>
              <a:t> is  </a:t>
            </a:r>
            <a:r>
              <a:rPr lang="en-GB" sz="1600" dirty="0"/>
              <a:t>National Air </a:t>
            </a:r>
            <a:r>
              <a:rPr lang="en-GB" sz="1600" dirty="0" smtClean="0"/>
              <a:t>System</a:t>
            </a:r>
            <a:r>
              <a:rPr lang="en-GB" sz="1600" dirty="0"/>
              <a:t> </a:t>
            </a:r>
            <a:r>
              <a:rPr lang="en-GB" sz="1600" dirty="0" smtClean="0"/>
              <a:t>. /</a:t>
            </a:r>
            <a:endParaRPr lang="en-GB" sz="1600" dirty="0"/>
          </a:p>
        </p:txBody>
      </p:sp>
      <p:sp>
        <p:nvSpPr>
          <p:cNvPr id="19" name="TextBox 18"/>
          <p:cNvSpPr txBox="1"/>
          <p:nvPr/>
        </p:nvSpPr>
        <p:spPr>
          <a:xfrm>
            <a:off x="467544" y="1196752"/>
            <a:ext cx="7848872" cy="584775"/>
          </a:xfrm>
          <a:prstGeom prst="rect">
            <a:avLst/>
          </a:prstGeom>
          <a:noFill/>
        </p:spPr>
        <p:txBody>
          <a:bodyPr wrap="square" rtlCol="0">
            <a:spAutoFit/>
          </a:bodyPr>
          <a:lstStyle/>
          <a:p>
            <a:pPr lvl="1"/>
            <a:r>
              <a:rPr lang="en-GB" sz="1600" dirty="0">
                <a:hlinkClick r:id="rId3"/>
              </a:rPr>
              <a:t>https://public.tableau.com/shared/RMGPSK2D4?:display_count=n&amp;:origin=viz_share_link</a:t>
            </a:r>
            <a:endParaRPr lang="en-GB" sz="1600" dirty="0"/>
          </a:p>
        </p:txBody>
      </p:sp>
      <p:sp>
        <p:nvSpPr>
          <p:cNvPr id="20" name="TextBox 19"/>
          <p:cNvSpPr txBox="1"/>
          <p:nvPr/>
        </p:nvSpPr>
        <p:spPr>
          <a:xfrm>
            <a:off x="323528" y="1484784"/>
            <a:ext cx="2592288" cy="369332"/>
          </a:xfrm>
          <a:prstGeom prst="rect">
            <a:avLst/>
          </a:prstGeom>
          <a:noFill/>
        </p:spPr>
        <p:txBody>
          <a:bodyPr wrap="square" rtlCol="0">
            <a:spAutoFit/>
          </a:bodyPr>
          <a:lstStyle/>
          <a:p>
            <a:r>
              <a:rPr lang="en-GB" dirty="0" smtClean="0"/>
              <a:t>Summary and Design :</a:t>
            </a:r>
            <a:endParaRPr lang="en-GB" dirty="0"/>
          </a:p>
        </p:txBody>
      </p:sp>
      <p:sp>
        <p:nvSpPr>
          <p:cNvPr id="21" name="TextBox 20"/>
          <p:cNvSpPr txBox="1"/>
          <p:nvPr/>
        </p:nvSpPr>
        <p:spPr>
          <a:xfrm>
            <a:off x="251520" y="827420"/>
            <a:ext cx="2160240" cy="369332"/>
          </a:xfrm>
          <a:prstGeom prst="rect">
            <a:avLst/>
          </a:prstGeom>
          <a:noFill/>
        </p:spPr>
        <p:txBody>
          <a:bodyPr wrap="square" rtlCol="0">
            <a:spAutoFit/>
          </a:bodyPr>
          <a:lstStyle/>
          <a:p>
            <a:r>
              <a:rPr lang="en-GB" dirty="0" smtClean="0"/>
              <a:t>Tableau Link : </a:t>
            </a:r>
            <a:endParaRPr lang="en-GB" dirty="0"/>
          </a:p>
        </p:txBody>
      </p:sp>
      <p:sp>
        <p:nvSpPr>
          <p:cNvPr id="23" name="TextBox 22"/>
          <p:cNvSpPr txBox="1"/>
          <p:nvPr/>
        </p:nvSpPr>
        <p:spPr>
          <a:xfrm>
            <a:off x="107504" y="98048"/>
            <a:ext cx="8424936" cy="738664"/>
          </a:xfrm>
          <a:prstGeom prst="rect">
            <a:avLst/>
          </a:prstGeom>
          <a:solidFill>
            <a:schemeClr val="accent6"/>
          </a:solidFill>
        </p:spPr>
        <p:txBody>
          <a:bodyPr wrap="square" rtlCol="0">
            <a:spAutoFit/>
          </a:bodyPr>
          <a:lstStyle/>
          <a:p>
            <a:r>
              <a:rPr lang="en-GB" sz="1400" kern="0" dirty="0">
                <a:solidFill>
                  <a:schemeClr val="bg1"/>
                </a:solidFill>
              </a:rPr>
              <a:t>compare between cancelled </a:t>
            </a:r>
            <a:r>
              <a:rPr lang="en-GB" sz="1400" dirty="0">
                <a:solidFill>
                  <a:schemeClr val="bg1"/>
                </a:solidFill>
              </a:rPr>
              <a:t>flights and not </a:t>
            </a:r>
            <a:r>
              <a:rPr lang="en-GB" sz="1400" kern="0" dirty="0">
                <a:solidFill>
                  <a:schemeClr val="bg1"/>
                </a:solidFill>
              </a:rPr>
              <a:t>cancelled </a:t>
            </a:r>
            <a:r>
              <a:rPr lang="en-GB" sz="1400" dirty="0">
                <a:solidFill>
                  <a:schemeClr val="bg1"/>
                </a:solidFill>
              </a:rPr>
              <a:t>flights .</a:t>
            </a:r>
          </a:p>
          <a:p>
            <a:r>
              <a:rPr lang="en-GB" sz="1400" kern="0" dirty="0">
                <a:solidFill>
                  <a:schemeClr val="bg1"/>
                </a:solidFill>
              </a:rPr>
              <a:t>compare between </a:t>
            </a:r>
            <a:r>
              <a:rPr lang="en-GB" sz="1400" dirty="0">
                <a:solidFill>
                  <a:schemeClr val="bg1"/>
                </a:solidFill>
              </a:rPr>
              <a:t>most common reason for a flight cancellation</a:t>
            </a:r>
            <a:r>
              <a:rPr lang="en-GB" sz="1400" dirty="0" smtClean="0">
                <a:solidFill>
                  <a:schemeClr val="bg1"/>
                </a:solidFill>
              </a:rPr>
              <a:t>.</a:t>
            </a:r>
            <a:endParaRPr lang="en-GB" sz="1400" dirty="0">
              <a:solidFill>
                <a:schemeClr val="bg1"/>
              </a:solidFill>
            </a:endParaRPr>
          </a:p>
          <a:p>
            <a:r>
              <a:rPr lang="en-GB" sz="1400" dirty="0" smtClean="0">
                <a:solidFill>
                  <a:schemeClr val="bg1"/>
                </a:solidFill>
              </a:rPr>
              <a:t>What </a:t>
            </a:r>
            <a:r>
              <a:rPr lang="en-GB" sz="1400" dirty="0">
                <a:solidFill>
                  <a:schemeClr val="bg1"/>
                </a:solidFill>
              </a:rPr>
              <a:t>is AVG Cancellation for each </a:t>
            </a:r>
            <a:r>
              <a:rPr lang="en-GB" sz="1400" dirty="0" smtClean="0">
                <a:solidFill>
                  <a:schemeClr val="bg1"/>
                </a:solidFill>
              </a:rPr>
              <a:t>Airline and </a:t>
            </a:r>
            <a:r>
              <a:rPr lang="en-GB" sz="1400" dirty="0">
                <a:solidFill>
                  <a:schemeClr val="bg1"/>
                </a:solidFill>
              </a:rPr>
              <a:t>AVG Cancellation per month</a:t>
            </a:r>
            <a:r>
              <a:rPr lang="en-GB" sz="1400" dirty="0" smtClean="0">
                <a:solidFill>
                  <a:schemeClr val="bg1"/>
                </a:solidFill>
              </a:rPr>
              <a:t>    </a:t>
            </a:r>
            <a:r>
              <a:rPr lang="en-GB" sz="1400" dirty="0">
                <a:solidFill>
                  <a:schemeClr val="bg1"/>
                </a:solid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a:p>
        </p:txBody>
      </p:sp>
      <p:sp>
        <p:nvSpPr>
          <p:cNvPr id="2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a:p>
        </p:txBody>
      </p:sp>
      <p:sp>
        <p:nvSpPr>
          <p:cNvPr id="17" name="Rectangle 3"/>
          <p:cNvSpPr txBox="1">
            <a:spLocks/>
          </p:cNvSpPr>
          <p:nvPr/>
        </p:nvSpPr>
        <p:spPr>
          <a:xfrm>
            <a:off x="343880" y="2276872"/>
            <a:ext cx="8064896" cy="4680520"/>
          </a:xfrm>
          <a:prstGeom prst="rect">
            <a:avLst/>
          </a:prstGeom>
        </p:spPr>
        <p:txBody>
          <a:bodyPr>
            <a:no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r>
              <a:rPr lang="en-GB" sz="1600" kern="0" dirty="0" smtClean="0"/>
              <a:t>-I divided this dashboard on Two visualization , bar char </a:t>
            </a:r>
            <a:r>
              <a:rPr lang="en-GB" sz="1600" kern="0" dirty="0"/>
              <a:t>to </a:t>
            </a:r>
            <a:r>
              <a:rPr lang="en-GB" sz="1600" kern="0" dirty="0" smtClean="0"/>
              <a:t>visualize </a:t>
            </a:r>
            <a:r>
              <a:rPr lang="en-GB" sz="1600" dirty="0" smtClean="0"/>
              <a:t>Mean Departure delay , </a:t>
            </a:r>
            <a:r>
              <a:rPr lang="en-GB" sz="1600" dirty="0"/>
              <a:t>Mean </a:t>
            </a:r>
            <a:r>
              <a:rPr lang="en-GB" sz="1600" dirty="0" smtClean="0"/>
              <a:t> Air System delay ,</a:t>
            </a:r>
            <a:r>
              <a:rPr lang="en-GB" sz="1600" dirty="0"/>
              <a:t> Mean</a:t>
            </a:r>
            <a:r>
              <a:rPr lang="en-GB" sz="1600" dirty="0" smtClean="0"/>
              <a:t> Security </a:t>
            </a:r>
            <a:r>
              <a:rPr lang="en-GB" sz="1600" dirty="0"/>
              <a:t>delay </a:t>
            </a:r>
            <a:r>
              <a:rPr lang="en-GB" sz="1600" dirty="0" smtClean="0"/>
              <a:t>, Weather delay  </a:t>
            </a:r>
            <a:r>
              <a:rPr lang="en-GB" sz="1600" dirty="0"/>
              <a:t>and Mean </a:t>
            </a:r>
            <a:r>
              <a:rPr lang="en-GB" sz="1600" dirty="0" smtClean="0"/>
              <a:t> Arrival  delay ) for </a:t>
            </a:r>
            <a:r>
              <a:rPr lang="en-GB" sz="1600" dirty="0"/>
              <a:t>each Airport</a:t>
            </a:r>
            <a:r>
              <a:rPr lang="en-GB" sz="1600" dirty="0" smtClean="0"/>
              <a:t>  , and we can </a:t>
            </a:r>
            <a:r>
              <a:rPr lang="en-GB" sz="1600" dirty="0"/>
              <a:t>observe </a:t>
            </a:r>
            <a:r>
              <a:rPr lang="en-GB" sz="1600" dirty="0" smtClean="0"/>
              <a:t>the highest </a:t>
            </a:r>
            <a:r>
              <a:rPr lang="en-GB" sz="1600" dirty="0"/>
              <a:t>AVG </a:t>
            </a:r>
            <a:r>
              <a:rPr lang="en-GB" sz="1600" dirty="0" smtClean="0"/>
              <a:t> delay </a:t>
            </a:r>
            <a:r>
              <a:rPr lang="en-GB" sz="1600" dirty="0"/>
              <a:t>in Spirit Air Lines </a:t>
            </a:r>
            <a:r>
              <a:rPr lang="en-GB" sz="1600" dirty="0" smtClean="0"/>
              <a:t> .</a:t>
            </a:r>
          </a:p>
          <a:p>
            <a:endParaRPr lang="en-GB" sz="1600" dirty="0" smtClean="0"/>
          </a:p>
          <a:p>
            <a:r>
              <a:rPr lang="en-GB" sz="1600" kern="0" dirty="0" smtClean="0"/>
              <a:t>bar </a:t>
            </a:r>
            <a:r>
              <a:rPr lang="en-GB" sz="1600" kern="0" dirty="0"/>
              <a:t>char to visualize </a:t>
            </a:r>
            <a:r>
              <a:rPr lang="en-GB" sz="1600" dirty="0"/>
              <a:t>Mean Departure delay , Mean  Air System delay , Mean </a:t>
            </a:r>
            <a:r>
              <a:rPr lang="en-GB" sz="1600" dirty="0" smtClean="0"/>
              <a:t>Security </a:t>
            </a:r>
            <a:r>
              <a:rPr lang="en-GB" sz="1600" dirty="0"/>
              <a:t>delay </a:t>
            </a:r>
            <a:r>
              <a:rPr lang="en-GB" sz="1600" dirty="0" smtClean="0"/>
              <a:t> , Weather </a:t>
            </a:r>
            <a:r>
              <a:rPr lang="en-GB" sz="1600" dirty="0"/>
              <a:t>delay  and Mean  Arrival  delay ) for each </a:t>
            </a:r>
            <a:r>
              <a:rPr lang="en-GB" sz="1600" dirty="0" smtClean="0"/>
              <a:t>Airport, </a:t>
            </a:r>
            <a:r>
              <a:rPr lang="en-GB" sz="1600" dirty="0"/>
              <a:t>and we can observe the highest AVG  delay in Chicago O'Hare International Airport.</a:t>
            </a:r>
          </a:p>
          <a:p>
            <a:endParaRPr lang="en-GB" sz="1600" dirty="0" smtClean="0"/>
          </a:p>
        </p:txBody>
      </p:sp>
      <p:sp>
        <p:nvSpPr>
          <p:cNvPr id="19" name="TextBox 18"/>
          <p:cNvSpPr txBox="1"/>
          <p:nvPr/>
        </p:nvSpPr>
        <p:spPr>
          <a:xfrm>
            <a:off x="148208" y="1268760"/>
            <a:ext cx="8456240" cy="307777"/>
          </a:xfrm>
          <a:prstGeom prst="rect">
            <a:avLst/>
          </a:prstGeom>
          <a:noFill/>
        </p:spPr>
        <p:txBody>
          <a:bodyPr wrap="square" rtlCol="0">
            <a:spAutoFit/>
          </a:bodyPr>
          <a:lstStyle/>
          <a:p>
            <a:r>
              <a:rPr lang="en-GB" sz="1400" dirty="0">
                <a:hlinkClick r:id="rId3"/>
              </a:rPr>
              <a:t>https://public.tableau.com/views/Fights_Story/Delay?:language=en-GB&amp;:display_count=n&amp;:origin=viz_share_link</a:t>
            </a:r>
            <a:endParaRPr lang="en-GB" sz="1400" dirty="0"/>
          </a:p>
        </p:txBody>
      </p:sp>
      <p:sp>
        <p:nvSpPr>
          <p:cNvPr id="20" name="TextBox 19"/>
          <p:cNvSpPr txBox="1"/>
          <p:nvPr/>
        </p:nvSpPr>
        <p:spPr>
          <a:xfrm>
            <a:off x="323528" y="1835532"/>
            <a:ext cx="2592288" cy="369332"/>
          </a:xfrm>
          <a:prstGeom prst="rect">
            <a:avLst/>
          </a:prstGeom>
          <a:noFill/>
        </p:spPr>
        <p:txBody>
          <a:bodyPr wrap="square" rtlCol="0">
            <a:spAutoFit/>
          </a:bodyPr>
          <a:lstStyle/>
          <a:p>
            <a:r>
              <a:rPr lang="en-GB" dirty="0" smtClean="0"/>
              <a:t>Summary and Design :</a:t>
            </a:r>
            <a:endParaRPr lang="en-GB" dirty="0"/>
          </a:p>
        </p:txBody>
      </p:sp>
      <p:sp>
        <p:nvSpPr>
          <p:cNvPr id="22" name="TextBox 21"/>
          <p:cNvSpPr txBox="1"/>
          <p:nvPr/>
        </p:nvSpPr>
        <p:spPr>
          <a:xfrm>
            <a:off x="251520" y="755412"/>
            <a:ext cx="2160240" cy="369332"/>
          </a:xfrm>
          <a:prstGeom prst="rect">
            <a:avLst/>
          </a:prstGeom>
          <a:noFill/>
        </p:spPr>
        <p:txBody>
          <a:bodyPr wrap="square" rtlCol="0">
            <a:spAutoFit/>
          </a:bodyPr>
          <a:lstStyle/>
          <a:p>
            <a:r>
              <a:rPr lang="en-GB" dirty="0" smtClean="0"/>
              <a:t>Tableau Link : </a:t>
            </a:r>
            <a:endParaRPr lang="en-GB" dirty="0"/>
          </a:p>
        </p:txBody>
      </p:sp>
      <p:sp>
        <p:nvSpPr>
          <p:cNvPr id="24" name="TextBox 23"/>
          <p:cNvSpPr txBox="1"/>
          <p:nvPr/>
        </p:nvSpPr>
        <p:spPr>
          <a:xfrm>
            <a:off x="251520" y="5729402"/>
            <a:ext cx="2160240" cy="369332"/>
          </a:xfrm>
          <a:prstGeom prst="rect">
            <a:avLst/>
          </a:prstGeom>
          <a:noFill/>
        </p:spPr>
        <p:txBody>
          <a:bodyPr wrap="square" rtlCol="0">
            <a:spAutoFit/>
          </a:bodyPr>
          <a:lstStyle/>
          <a:p>
            <a:r>
              <a:rPr lang="en-GB" dirty="0" smtClean="0"/>
              <a:t>Resources  : N/A </a:t>
            </a:r>
            <a:endParaRPr lang="en-GB" dirty="0"/>
          </a:p>
        </p:txBody>
      </p:sp>
      <p:sp>
        <p:nvSpPr>
          <p:cNvPr id="25" name="TextBox 24"/>
          <p:cNvSpPr txBox="1"/>
          <p:nvPr/>
        </p:nvSpPr>
        <p:spPr>
          <a:xfrm>
            <a:off x="251520" y="5360070"/>
            <a:ext cx="2448272" cy="369332"/>
          </a:xfrm>
          <a:prstGeom prst="rect">
            <a:avLst/>
          </a:prstGeom>
          <a:noFill/>
        </p:spPr>
        <p:txBody>
          <a:bodyPr wrap="square" rtlCol="0">
            <a:spAutoFit/>
          </a:bodyPr>
          <a:lstStyle/>
          <a:p>
            <a:r>
              <a:rPr lang="en-GB" dirty="0" smtClean="0"/>
              <a:t>Author : Marwan </a:t>
            </a:r>
            <a:r>
              <a:rPr lang="en-GB" dirty="0" err="1" smtClean="0"/>
              <a:t>Diab</a:t>
            </a:r>
            <a:endParaRPr lang="en-GB" dirty="0"/>
          </a:p>
        </p:txBody>
      </p:sp>
      <p:sp>
        <p:nvSpPr>
          <p:cNvPr id="29" name="Rectangle 2"/>
          <p:cNvSpPr>
            <a:spLocks noGrp="1"/>
          </p:cNvSpPr>
          <p:nvPr>
            <p:ph type="title"/>
          </p:nvPr>
        </p:nvSpPr>
        <p:spPr/>
        <p:txBody>
          <a:bodyPr>
            <a:normAutofit fontScale="90000"/>
          </a:bodyPr>
          <a:lstStyle>
            <a:extLst/>
          </a:lstStyle>
          <a:p>
            <a:r>
              <a:rPr lang="en-GB" dirty="0"/>
              <a:t>Flight Delays and Cancellations </a:t>
            </a:r>
            <a:r>
              <a:rPr lang="en-GB" b="1" dirty="0" smtClean="0"/>
              <a:t>|</a:t>
            </a:r>
            <a:r>
              <a:rPr lang="en-GB" dirty="0" smtClean="0"/>
              <a:t> Delay</a:t>
            </a:r>
            <a:endParaRPr lang="en-US" dirty="0"/>
          </a:p>
        </p:txBody>
      </p:sp>
      <p:sp>
        <p:nvSpPr>
          <p:cNvPr id="31" name="TextBox 30"/>
          <p:cNvSpPr txBox="1"/>
          <p:nvPr/>
        </p:nvSpPr>
        <p:spPr>
          <a:xfrm>
            <a:off x="107504" y="120711"/>
            <a:ext cx="8424936" cy="523220"/>
          </a:xfrm>
          <a:prstGeom prst="rect">
            <a:avLst/>
          </a:prstGeom>
          <a:solidFill>
            <a:schemeClr val="accent6"/>
          </a:solidFill>
        </p:spPr>
        <p:txBody>
          <a:bodyPr wrap="square" rtlCol="0">
            <a:spAutoFit/>
          </a:bodyPr>
          <a:lstStyle/>
          <a:p>
            <a:r>
              <a:rPr lang="en-GB" sz="1400" dirty="0" smtClean="0">
                <a:solidFill>
                  <a:schemeClr val="bg1"/>
                </a:solidFill>
              </a:rPr>
              <a:t>What is Mean </a:t>
            </a:r>
            <a:r>
              <a:rPr lang="en-GB" sz="1400" dirty="0">
                <a:solidFill>
                  <a:schemeClr val="bg1"/>
                </a:solidFill>
              </a:rPr>
              <a:t>Departure delay , Mean  Air System delay , Mean Security delay , Weather delay  and Mean  Arrival  delay ) for each </a:t>
            </a:r>
            <a:r>
              <a:rPr lang="en-GB" sz="1400" dirty="0" smtClean="0">
                <a:solidFill>
                  <a:schemeClr val="bg1"/>
                </a:solidFill>
              </a:rPr>
              <a:t>Airport and Airline ?</a:t>
            </a:r>
            <a:endParaRPr lang="en-GB" sz="14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602</Words>
  <Application>Microsoft Office PowerPoint</Application>
  <PresentationFormat>On-screen Show (4:3)</PresentationFormat>
  <Paragraphs>46</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Pitchbook</vt:lpstr>
      <vt:lpstr>Build Data Dashboards Flight Delays and Cancellations</vt:lpstr>
      <vt:lpstr>Flight Delays and Cancellations | OVERVIEW</vt:lpstr>
      <vt:lpstr>Flight Delays and Cancellations | Cancellation </vt:lpstr>
      <vt:lpstr>Flight Delays and Cancellations | Delay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2022-02-12T21:33:36Z</dcterms:created>
  <dcterms:modified xsi:type="dcterms:W3CDTF">2022-02-13T09:10:41Z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