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6" r:id="rId5"/>
    <p:sldId id="277" r:id="rId6"/>
    <p:sldId id="273" r:id="rId7"/>
    <p:sldId id="275" r:id="rId8"/>
    <p:sldId id="276" r:id="rId9"/>
    <p:sldId id="258"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759CF9-1B71-429C-892C-70914747042D}">
          <p14:sldIdLst>
            <p14:sldId id="266"/>
            <p14:sldId id="277"/>
            <p14:sldId id="273"/>
            <p14:sldId id="275"/>
            <p14:sldId id="276"/>
            <p14:sldId id="258"/>
          </p14:sldIdLst>
        </p14:section>
        <p14:section name="Untitled Section" id="{817253CC-40C5-45A1-8A10-44EB7805DA4E}">
          <p14:sldIdLst/>
        </p14:section>
      </p14:sectionLst>
    </p:ex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2" d="100"/>
          <a:sy n="82" d="100"/>
        </p:scale>
        <p:origin x="720" y="6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14.04.2023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2:26:14.3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14.04.2023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rwan-xdiab" TargetMode="External"/><Relationship Id="rId2" Type="http://schemas.openxmlformats.org/officeDocument/2006/relationships/hyperlink" Target="mailto:Marawan.diab@gmail.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9.xml"/><Relationship Id="rId3" Type="http://schemas.openxmlformats.org/officeDocument/2006/relationships/image" Target="../media/image4.png"/><Relationship Id="rId7" Type="http://schemas.openxmlformats.org/officeDocument/2006/relationships/image" Target="../media/image5.png"/><Relationship Id="rId12" Type="http://schemas.openxmlformats.org/officeDocument/2006/relationships/customXml" Target="../ink/ink8.xml"/><Relationship Id="rId17" Type="http://schemas.openxmlformats.org/officeDocument/2006/relationships/hyperlink" Target="https://www.linkedin.com/in/marwan-xdiab" TargetMode="External"/><Relationship Id="rId2" Type="http://schemas.openxmlformats.org/officeDocument/2006/relationships/customXml" Target="../ink/ink1.xml"/><Relationship Id="rId16" Type="http://schemas.openxmlformats.org/officeDocument/2006/relationships/hyperlink" Target="mailto:Marawan.diab@gmail.com" TargetMode="External"/><Relationship Id="rId1" Type="http://schemas.openxmlformats.org/officeDocument/2006/relationships/slideLayout" Target="../slideLayouts/slideLayout18.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5" Type="http://schemas.openxmlformats.org/officeDocument/2006/relationships/image" Target="../media/image3.png"/><Relationship Id="rId10" Type="http://schemas.openxmlformats.org/officeDocument/2006/relationships/customXml" Target="../ink/ink6.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10.xml"/></Relationships>
</file>

<file path=ppt/slides/_rels/slide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customXml" Target="../ink/ink19.xml"/><Relationship Id="rId18" Type="http://schemas.microsoft.com/office/2007/relationships/hdphoto" Target="../media/hdphoto1.wdp"/><Relationship Id="rId26" Type="http://schemas.openxmlformats.org/officeDocument/2006/relationships/image" Target="../media/image15.svg"/><Relationship Id="rId3" Type="http://schemas.openxmlformats.org/officeDocument/2006/relationships/image" Target="../media/image40.png"/><Relationship Id="rId21" Type="http://schemas.openxmlformats.org/officeDocument/2006/relationships/image" Target="../media/image10.png"/><Relationship Id="rId7" Type="http://schemas.openxmlformats.org/officeDocument/2006/relationships/image" Target="../media/image50.png"/><Relationship Id="rId12" Type="http://schemas.openxmlformats.org/officeDocument/2006/relationships/customXml" Target="../ink/ink18.xml"/><Relationship Id="rId17" Type="http://schemas.openxmlformats.org/officeDocument/2006/relationships/image" Target="../media/image7.png"/><Relationship Id="rId25" Type="http://schemas.openxmlformats.org/officeDocument/2006/relationships/image" Target="../media/image14.png"/><Relationship Id="rId2" Type="http://schemas.openxmlformats.org/officeDocument/2006/relationships/customXml" Target="../ink/ink11.xml"/><Relationship Id="rId16" Type="http://schemas.openxmlformats.org/officeDocument/2006/relationships/hyperlink" Target="https://www.linkedin.com/in/marwan-xdiab" TargetMode="External"/><Relationship Id="rId20" Type="http://schemas.openxmlformats.org/officeDocument/2006/relationships/image" Target="../media/image9.svg"/><Relationship Id="rId1" Type="http://schemas.openxmlformats.org/officeDocument/2006/relationships/slideLayout" Target="../slideLayouts/slideLayout19.xml"/><Relationship Id="rId6" Type="http://schemas.openxmlformats.org/officeDocument/2006/relationships/customXml" Target="../ink/ink14.xml"/><Relationship Id="rId11" Type="http://schemas.openxmlformats.org/officeDocument/2006/relationships/customXml" Target="../ink/ink17.xml"/><Relationship Id="rId24" Type="http://schemas.openxmlformats.org/officeDocument/2006/relationships/image" Target="../media/image13.svg"/><Relationship Id="rId5" Type="http://schemas.openxmlformats.org/officeDocument/2006/relationships/customXml" Target="../ink/ink13.xml"/><Relationship Id="rId15" Type="http://schemas.openxmlformats.org/officeDocument/2006/relationships/hyperlink" Target="mailto:Marawan.diab@gmail.com" TargetMode="External"/><Relationship Id="rId23" Type="http://schemas.openxmlformats.org/officeDocument/2006/relationships/image" Target="../media/image12.png"/><Relationship Id="rId10" Type="http://schemas.openxmlformats.org/officeDocument/2006/relationships/customXml" Target="../ink/ink16.xml"/><Relationship Id="rId19" Type="http://schemas.openxmlformats.org/officeDocument/2006/relationships/image" Target="../media/image8.png"/><Relationship Id="rId4" Type="http://schemas.openxmlformats.org/officeDocument/2006/relationships/customXml" Target="../ink/ink12.xml"/><Relationship Id="rId9" Type="http://schemas.openxmlformats.org/officeDocument/2006/relationships/image" Target="../media/image60.png"/><Relationship Id="rId14" Type="http://schemas.openxmlformats.org/officeDocument/2006/relationships/customXml" Target="../ink/ink20.xml"/><Relationship Id="rId22"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customXml" Target="../ink/ink29.xml"/><Relationship Id="rId3" Type="http://schemas.openxmlformats.org/officeDocument/2006/relationships/image" Target="../media/image40.png"/><Relationship Id="rId7" Type="http://schemas.openxmlformats.org/officeDocument/2006/relationships/image" Target="../media/image50.png"/><Relationship Id="rId12" Type="http://schemas.openxmlformats.org/officeDocument/2006/relationships/customXml" Target="../ink/ink28.xml"/><Relationship Id="rId17" Type="http://schemas.openxmlformats.org/officeDocument/2006/relationships/image" Target="../media/image17.png"/><Relationship Id="rId2" Type="http://schemas.openxmlformats.org/officeDocument/2006/relationships/customXml" Target="../ink/ink21.xml"/><Relationship Id="rId16" Type="http://schemas.openxmlformats.org/officeDocument/2006/relationships/hyperlink" Target="https://www.linkedin.com/in/marwan-xdiab" TargetMode="External"/><Relationship Id="rId1" Type="http://schemas.openxmlformats.org/officeDocument/2006/relationships/slideLayout" Target="../slideLayouts/slideLayout15.xml"/><Relationship Id="rId6" Type="http://schemas.openxmlformats.org/officeDocument/2006/relationships/customXml" Target="../ink/ink24.xml"/><Relationship Id="rId11" Type="http://schemas.openxmlformats.org/officeDocument/2006/relationships/customXml" Target="../ink/ink27.xml"/><Relationship Id="rId5" Type="http://schemas.openxmlformats.org/officeDocument/2006/relationships/customXml" Target="../ink/ink23.xml"/><Relationship Id="rId15" Type="http://schemas.openxmlformats.org/officeDocument/2006/relationships/hyperlink" Target="mailto:Marawan.diab@gmail.com" TargetMode="External"/><Relationship Id="rId10" Type="http://schemas.openxmlformats.org/officeDocument/2006/relationships/customXml" Target="../ink/ink26.xml"/><Relationship Id="rId4" Type="http://schemas.openxmlformats.org/officeDocument/2006/relationships/customXml" Target="../ink/ink22.xml"/><Relationship Id="rId9" Type="http://schemas.openxmlformats.org/officeDocument/2006/relationships/image" Target="../media/image60.png"/><Relationship Id="rId14" Type="http://schemas.openxmlformats.org/officeDocument/2006/relationships/customXml" Target="../ink/ink30.xml"/></Relationships>
</file>

<file path=ppt/slides/_rels/slide5.xml.rels><?xml version="1.0" encoding="UTF-8" standalone="yes"?>
<Relationships xmlns="http://schemas.openxmlformats.org/package/2006/relationships"><Relationship Id="rId3" Type="http://schemas.openxmlformats.org/officeDocument/2006/relationships/hyperlink" Target="mailto:Marawan.diab@gmail.com" TargetMode="External"/><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hyperlink" Target="https://www.linkedin.com/in/marwan-xdia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marwan-xdiab" TargetMode="External"/><Relationship Id="rId2" Type="http://schemas.openxmlformats.org/officeDocument/2006/relationships/hyperlink" Target="mailto:Marawan.diab@gmail.com" TargetMode="External"/><Relationship Id="rId1" Type="http://schemas.openxmlformats.org/officeDocument/2006/relationships/slideLayout" Target="../slideLayouts/slideLayout1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1A4BD4-0BFD-43F4-B5CA-648851DAFE89}"/>
              </a:ext>
            </a:extLst>
          </p:cNvPr>
          <p:cNvSpPr>
            <a:spLocks noGrp="1"/>
          </p:cNvSpPr>
          <p:nvPr>
            <p:ph type="title"/>
          </p:nvPr>
        </p:nvSpPr>
        <p:spPr>
          <a:xfrm>
            <a:off x="838200" y="365126"/>
            <a:ext cx="6728927" cy="945498"/>
          </a:xfrm>
        </p:spPr>
        <p:txBody>
          <a:bodyPr>
            <a:noAutofit/>
          </a:bodyPr>
          <a:lstStyle/>
          <a:p>
            <a:r>
              <a:rPr lang="en-GB" sz="3600"/>
              <a:t>Case Study on Tracking SW Tickets and Projects.</a:t>
            </a:r>
            <a:endParaRPr lang="en-US" sz="3600" dirty="0"/>
          </a:p>
        </p:txBody>
      </p:sp>
      <p:sp>
        <p:nvSpPr>
          <p:cNvPr id="13" name="Text Placeholder 2">
            <a:extLst>
              <a:ext uri="{FF2B5EF4-FFF2-40B4-BE49-F238E27FC236}">
                <a16:creationId xmlns:a16="http://schemas.microsoft.com/office/drawing/2014/main" id="{2C6793A8-F196-440D-8627-B4E504937FFA}"/>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19" name="Text Placeholder 4">
            <a:extLst>
              <a:ext uri="{FF2B5EF4-FFF2-40B4-BE49-F238E27FC236}">
                <a16:creationId xmlns:a16="http://schemas.microsoft.com/office/drawing/2014/main" id="{29B7AD2C-0CF9-4A32-A4EF-307B85966F6A}"/>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2">
                  <a:extLst>
                    <a:ext uri="{A12FA001-AC4F-418D-AE19-62706E023703}">
                      <ahyp:hlinkClr xmlns:ahyp="http://schemas.microsoft.com/office/drawing/2018/hyperlinkcolor" val="tx"/>
                    </a:ext>
                  </a:extLst>
                </a:hlinkClick>
              </a:rPr>
              <a:t>Marawan. Diab</a:t>
            </a:r>
            <a:r>
              <a:rPr lang="en-GB" sz="1200" dirty="0">
                <a:hlinkClick r:id="rId2">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3">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p:sp>
        <p:nvSpPr>
          <p:cNvPr id="27" name="Content Placeholder 2">
            <a:extLst>
              <a:ext uri="{FF2B5EF4-FFF2-40B4-BE49-F238E27FC236}">
                <a16:creationId xmlns:a16="http://schemas.microsoft.com/office/drawing/2014/main" id="{0CEA2FCD-9729-4DE9-90C8-16D9E48B5D25}"/>
              </a:ext>
            </a:extLst>
          </p:cNvPr>
          <p:cNvSpPr txBox="1">
            <a:spLocks/>
          </p:cNvSpPr>
          <p:nvPr/>
        </p:nvSpPr>
        <p:spPr>
          <a:xfrm>
            <a:off x="838199" y="2366400"/>
            <a:ext cx="4648201" cy="274677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2400" dirty="0">
                <a:solidFill>
                  <a:schemeClr val="tx1">
                    <a:lumMod val="85000"/>
                    <a:lumOff val="15000"/>
                  </a:schemeClr>
                </a:solidFill>
              </a:rPr>
              <a:t>Overview of the case study</a:t>
            </a:r>
            <a:endParaRPr lang="en-US" sz="2400" dirty="0">
              <a:solidFill>
                <a:schemeClr val="tx1">
                  <a:lumMod val="85000"/>
                  <a:lumOff val="15000"/>
                </a:schemeClr>
              </a:solidFill>
            </a:endParaRPr>
          </a:p>
          <a:p>
            <a:pPr>
              <a:lnSpc>
                <a:spcPct val="150000"/>
              </a:lnSpc>
            </a:pPr>
            <a:r>
              <a:rPr lang="en-GB" sz="2400" dirty="0">
                <a:solidFill>
                  <a:schemeClr val="tx1">
                    <a:lumMod val="85000"/>
                    <a:lumOff val="15000"/>
                  </a:schemeClr>
                </a:solidFill>
              </a:rPr>
              <a:t>Analysis process </a:t>
            </a:r>
            <a:endParaRPr lang="ar-EG" sz="2400" dirty="0">
              <a:solidFill>
                <a:schemeClr val="tx1">
                  <a:lumMod val="85000"/>
                  <a:lumOff val="15000"/>
                </a:schemeClr>
              </a:solidFill>
            </a:endParaRPr>
          </a:p>
          <a:p>
            <a:pPr>
              <a:lnSpc>
                <a:spcPct val="150000"/>
              </a:lnSpc>
            </a:pPr>
            <a:r>
              <a:rPr lang="en-US" sz="2400" dirty="0">
                <a:solidFill>
                  <a:schemeClr val="tx1">
                    <a:lumMod val="85000"/>
                    <a:lumOff val="15000"/>
                  </a:schemeClr>
                </a:solidFill>
              </a:rPr>
              <a:t>Data wrangling</a:t>
            </a:r>
          </a:p>
          <a:p>
            <a:pPr>
              <a:lnSpc>
                <a:spcPct val="150000"/>
              </a:lnSpc>
            </a:pPr>
            <a:r>
              <a:rPr lang="en-US" sz="2400" dirty="0">
                <a:solidFill>
                  <a:schemeClr val="tx1">
                    <a:lumMod val="85000"/>
                    <a:lumOff val="15000"/>
                  </a:schemeClr>
                </a:solidFill>
              </a:rPr>
              <a:t>Exploratory data analysis</a:t>
            </a:r>
          </a:p>
          <a:p>
            <a:pPr>
              <a:lnSpc>
                <a:spcPct val="150000"/>
              </a:lnSpc>
            </a:pPr>
            <a:r>
              <a:rPr lang="en-US" sz="2400" dirty="0">
                <a:solidFill>
                  <a:schemeClr val="tx1">
                    <a:lumMod val="85000"/>
                    <a:lumOff val="15000"/>
                  </a:schemeClr>
                </a:solidFill>
              </a:rPr>
              <a:t>Limitations and recommendations</a:t>
            </a:r>
          </a:p>
        </p:txBody>
      </p:sp>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E5E187-D273-441D-A63C-0AB7D2F82398}"/>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6" name="Content Placeholder 2">
            <a:extLst>
              <a:ext uri="{FF2B5EF4-FFF2-40B4-BE49-F238E27FC236}">
                <a16:creationId xmlns:a16="http://schemas.microsoft.com/office/drawing/2014/main" id="{DE37BC4F-7270-4B6A-8758-3DE9AC68AD96}"/>
              </a:ext>
            </a:extLst>
          </p:cNvPr>
          <p:cNvSpPr txBox="1">
            <a:spLocks/>
          </p:cNvSpPr>
          <p:nvPr/>
        </p:nvSpPr>
        <p:spPr>
          <a:xfrm>
            <a:off x="497824" y="1871798"/>
            <a:ext cx="7209262" cy="40599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About: </a:t>
            </a:r>
          </a:p>
          <a:p>
            <a:pPr marL="0" indent="0">
              <a:buNone/>
            </a:pPr>
            <a:endParaRPr lang="en-GB" sz="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r>
              <a:rPr lang="en-GB"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recorded staff hours on projects and open SW tickets that need to be resolved</a:t>
            </a:r>
          </a:p>
          <a:p>
            <a:pPr marL="457200" lvl="1" indent="0">
              <a:buNone/>
            </a:pPr>
            <a:endParaRPr lang="en-GB" sz="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Purpose :</a:t>
            </a:r>
          </a:p>
          <a:p>
            <a:pPr marL="502920" lvl="1" indent="0">
              <a:lnSpc>
                <a:spcPct val="150000"/>
              </a:lnSpc>
              <a:spcBef>
                <a:spcPts val="50"/>
              </a:spcBef>
              <a:buNone/>
            </a:pPr>
            <a:r>
              <a:rPr lang="en-GB"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 enhance project management, resolve certain data discrepancies, find trends and outliers, and establish SLA for tickets. So that we may respond to inquiries like:</a:t>
            </a:r>
          </a:p>
          <a:p>
            <a:pPr lvl="1" indent="-182880">
              <a:lnSpc>
                <a:spcPct val="150000"/>
              </a:lnSpc>
              <a:spcBef>
                <a:spcPts val="50"/>
              </a:spcBef>
            </a:pPr>
            <a:r>
              <a:rPr lang="en-GB"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Check deviation between actual , budgeting and forecast hours</a:t>
            </a:r>
            <a:r>
              <a:rPr lang="ar-EG"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1" indent="-182880">
              <a:lnSpc>
                <a:spcPct val="150000"/>
              </a:lnSpc>
              <a:spcBef>
                <a:spcPts val="50"/>
              </a:spcBef>
            </a:pPr>
            <a:r>
              <a:rPr lang="en-GB"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many tickets are assigned to each project</a:t>
            </a:r>
          </a:p>
          <a:p>
            <a:pPr lvl="1" indent="-182880">
              <a:lnSpc>
                <a:spcPct val="150000"/>
              </a:lnSpc>
              <a:spcBef>
                <a:spcPts val="50"/>
              </a:spcBef>
            </a:pPr>
            <a:r>
              <a:rPr lang="en-GB"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many are </a:t>
            </a:r>
            <a:r>
              <a:rPr lang="en-GB" sz="1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overdue</a:t>
            </a:r>
            <a:r>
              <a:rPr lang="en-GB"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1" indent="-182880">
              <a:lnSpc>
                <a:spcPct val="150000"/>
              </a:lnSpc>
              <a:spcBef>
                <a:spcPts val="50"/>
              </a:spcBef>
            </a:pPr>
            <a:r>
              <a:rPr lang="en-GB"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Determine the SLA for tickets </a:t>
            </a:r>
            <a:r>
              <a:rPr lang="en-GB"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based on </a:t>
            </a:r>
            <a:r>
              <a:rPr lang="en-GB" sz="1600" u="sng"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severity and project duration</a:t>
            </a:r>
            <a:r>
              <a:rPr lang="en-GB"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2"/>
            <a:endParaRPr lang="en-GB" sz="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C264D95-74B4-43F5-BA8B-BF5A74D547D1}"/>
                  </a:ext>
                </a:extLst>
              </p14:cNvPr>
              <p14:cNvContentPartPr/>
              <p14:nvPr/>
            </p14:nvContentPartPr>
            <p14:xfrm>
              <a:off x="1889280" y="999312"/>
              <a:ext cx="360" cy="360"/>
            </p14:xfrm>
          </p:contentPart>
        </mc:Choice>
        <mc:Fallback xmlns="">
          <p:pic>
            <p:nvPicPr>
              <p:cNvPr id="7" name="Ink 6">
                <a:extLst>
                  <a:ext uri="{FF2B5EF4-FFF2-40B4-BE49-F238E27FC236}">
                    <a16:creationId xmlns:a16="http://schemas.microsoft.com/office/drawing/2014/main" id="{4C264D95-74B4-43F5-BA8B-BF5A74D547D1}"/>
                  </a:ext>
                </a:extLst>
              </p:cNvPr>
              <p:cNvPicPr/>
              <p:nvPr/>
            </p:nvPicPr>
            <p:blipFill>
              <a:blip r:embed="rId3"/>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EAD9020-2D4E-460B-A7A0-65833772EC7D}"/>
                  </a:ext>
                </a:extLst>
              </p14:cNvPr>
              <p14:cNvContentPartPr/>
              <p14:nvPr/>
            </p14:nvContentPartPr>
            <p14:xfrm>
              <a:off x="2328120" y="962952"/>
              <a:ext cx="360" cy="360"/>
            </p14:xfrm>
          </p:contentPart>
        </mc:Choice>
        <mc:Fallback xmlns="">
          <p:pic>
            <p:nvPicPr>
              <p:cNvPr id="8" name="Ink 7">
                <a:extLst>
                  <a:ext uri="{FF2B5EF4-FFF2-40B4-BE49-F238E27FC236}">
                    <a16:creationId xmlns:a16="http://schemas.microsoft.com/office/drawing/2014/main" id="{AEAD9020-2D4E-460B-A7A0-65833772EC7D}"/>
                  </a:ext>
                </a:extLst>
              </p:cNvPr>
              <p:cNvPicPr/>
              <p:nvPr/>
            </p:nvPicPr>
            <p:blipFill>
              <a:blip r:embed="rId3"/>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A4FB7A4-4610-44D0-9D3D-6A02CBD277ED}"/>
                  </a:ext>
                </a:extLst>
              </p14:cNvPr>
              <p14:cNvContentPartPr/>
              <p14:nvPr/>
            </p14:nvContentPartPr>
            <p14:xfrm>
              <a:off x="2828160" y="926232"/>
              <a:ext cx="360" cy="360"/>
            </p14:xfrm>
          </p:contentPart>
        </mc:Choice>
        <mc:Fallback xmlns="">
          <p:pic>
            <p:nvPicPr>
              <p:cNvPr id="9" name="Ink 8">
                <a:extLst>
                  <a:ext uri="{FF2B5EF4-FFF2-40B4-BE49-F238E27FC236}">
                    <a16:creationId xmlns:a16="http://schemas.microsoft.com/office/drawing/2014/main" id="{DA4FB7A4-4610-44D0-9D3D-6A02CBD277ED}"/>
                  </a:ext>
                </a:extLst>
              </p:cNvPr>
              <p:cNvPicPr/>
              <p:nvPr/>
            </p:nvPicPr>
            <p:blipFill>
              <a:blip r:embed="rId3"/>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367A423-C5C5-4298-B0EA-4648C5B70E74}"/>
                  </a:ext>
                </a:extLst>
              </p14:cNvPr>
              <p14:cNvContentPartPr/>
              <p14:nvPr/>
            </p14:nvContentPartPr>
            <p14:xfrm>
              <a:off x="2828160" y="926232"/>
              <a:ext cx="3240" cy="5040"/>
            </p14:xfrm>
          </p:contentPart>
        </mc:Choice>
        <mc:Fallback xmlns="">
          <p:pic>
            <p:nvPicPr>
              <p:cNvPr id="10" name="Ink 9">
                <a:extLst>
                  <a:ext uri="{FF2B5EF4-FFF2-40B4-BE49-F238E27FC236}">
                    <a16:creationId xmlns:a16="http://schemas.microsoft.com/office/drawing/2014/main" id="{E367A423-C5C5-4298-B0EA-4648C5B70E74}"/>
                  </a:ext>
                </a:extLst>
              </p:cNvPr>
              <p:cNvPicPr/>
              <p:nvPr/>
            </p:nvPicPr>
            <p:blipFill>
              <a:blip r:embed="rId7"/>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3E5579A-A5EE-4665-977D-F0459475FB22}"/>
                  </a:ext>
                </a:extLst>
              </p14:cNvPr>
              <p14:cNvContentPartPr/>
              <p14:nvPr/>
            </p14:nvContentPartPr>
            <p14:xfrm>
              <a:off x="-2109240" y="2669712"/>
              <a:ext cx="19800" cy="360"/>
            </p14:xfrm>
          </p:contentPart>
        </mc:Choice>
        <mc:Fallback xmlns="">
          <p:pic>
            <p:nvPicPr>
              <p:cNvPr id="11" name="Ink 10">
                <a:extLst>
                  <a:ext uri="{FF2B5EF4-FFF2-40B4-BE49-F238E27FC236}">
                    <a16:creationId xmlns:a16="http://schemas.microsoft.com/office/drawing/2014/main" id="{13E5579A-A5EE-4665-977D-F0459475FB22}"/>
                  </a:ext>
                </a:extLst>
              </p:cNvPr>
              <p:cNvPicPr/>
              <p:nvPr/>
            </p:nvPicPr>
            <p:blipFill>
              <a:blip r:embed="rId9"/>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B386BED-4CF8-4943-B28B-978E8F8DD725}"/>
                  </a:ext>
                </a:extLst>
              </p14:cNvPr>
              <p14:cNvContentPartPr/>
              <p14:nvPr/>
            </p14:nvContentPartPr>
            <p14:xfrm>
              <a:off x="7266240" y="2888952"/>
              <a:ext cx="360" cy="360"/>
            </p14:xfrm>
          </p:contentPart>
        </mc:Choice>
        <mc:Fallback xmlns="">
          <p:pic>
            <p:nvPicPr>
              <p:cNvPr id="12" name="Ink 11">
                <a:extLst>
                  <a:ext uri="{FF2B5EF4-FFF2-40B4-BE49-F238E27FC236}">
                    <a16:creationId xmlns:a16="http://schemas.microsoft.com/office/drawing/2014/main" id="{EB386BED-4CF8-4943-B28B-978E8F8DD725}"/>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816F132-03E4-498E-9FFE-FC8B08962327}"/>
                  </a:ext>
                </a:extLst>
              </p14:cNvPr>
              <p14:cNvContentPartPr/>
              <p14:nvPr/>
            </p14:nvContentPartPr>
            <p14:xfrm>
              <a:off x="7266240" y="2888952"/>
              <a:ext cx="360" cy="360"/>
            </p14:xfrm>
          </p:contentPart>
        </mc:Choice>
        <mc:Fallback xmlns="">
          <p:pic>
            <p:nvPicPr>
              <p:cNvPr id="13" name="Ink 12">
                <a:extLst>
                  <a:ext uri="{FF2B5EF4-FFF2-40B4-BE49-F238E27FC236}">
                    <a16:creationId xmlns:a16="http://schemas.microsoft.com/office/drawing/2014/main" id="{7816F132-03E4-498E-9FFE-FC8B08962327}"/>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22A175F-8BA1-4222-A4CE-DB304C3A3F8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322A175F-8BA1-4222-A4CE-DB304C3A3F83}"/>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325F101D-5C09-4E8B-877F-017A5923C8DF}"/>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325F101D-5C09-4E8B-877F-017A5923C8DF}"/>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4127E0E-D84E-40B4-BDC6-D5A89E5457F3}"/>
                  </a:ext>
                </a:extLst>
              </p14:cNvPr>
              <p14:cNvContentPartPr/>
              <p14:nvPr/>
            </p14:nvContentPartPr>
            <p14:xfrm>
              <a:off x="6680880" y="2877072"/>
              <a:ext cx="360" cy="360"/>
            </p14:xfrm>
          </p:contentPart>
        </mc:Choice>
        <mc:Fallback xmlns="">
          <p:pic>
            <p:nvPicPr>
              <p:cNvPr id="16" name="Ink 15">
                <a:extLst>
                  <a:ext uri="{FF2B5EF4-FFF2-40B4-BE49-F238E27FC236}">
                    <a16:creationId xmlns:a16="http://schemas.microsoft.com/office/drawing/2014/main" id="{84127E0E-D84E-40B4-BDC6-D5A89E5457F3}"/>
                  </a:ext>
                </a:extLst>
              </p:cNvPr>
              <p:cNvPicPr/>
              <p:nvPr/>
            </p:nvPicPr>
            <p:blipFill>
              <a:blip r:embed="rId3"/>
              <a:stretch>
                <a:fillRect/>
              </a:stretch>
            </p:blipFill>
            <p:spPr>
              <a:xfrm>
                <a:off x="6590880" y="2697072"/>
                <a:ext cx="180000" cy="360000"/>
              </a:xfrm>
              <a:prstGeom prst="rect">
                <a:avLst/>
              </a:prstGeom>
            </p:spPr>
          </p:pic>
        </mc:Fallback>
      </mc:AlternateContent>
      <p:pic>
        <p:nvPicPr>
          <p:cNvPr id="17" name="Picture 16">
            <a:extLst>
              <a:ext uri="{FF2B5EF4-FFF2-40B4-BE49-F238E27FC236}">
                <a16:creationId xmlns:a16="http://schemas.microsoft.com/office/drawing/2014/main" id="{1C546919-CA7B-4D81-9FBD-7DA09D456CA4}"/>
              </a:ext>
            </a:extLst>
          </p:cNvPr>
          <p:cNvPicPr>
            <a:picLocks noChangeAspect="1"/>
          </p:cNvPicPr>
          <p:nvPr/>
        </p:nvPicPr>
        <p:blipFill>
          <a:blip r:embed="rId15">
            <a:duotone>
              <a:schemeClr val="accent2">
                <a:shade val="45000"/>
                <a:satMod val="135000"/>
              </a:schemeClr>
              <a:prstClr val="white"/>
            </a:duotone>
          </a:blip>
          <a:stretch>
            <a:fillRect/>
          </a:stretch>
        </p:blipFill>
        <p:spPr>
          <a:xfrm>
            <a:off x="8540429" y="2272079"/>
            <a:ext cx="1994893" cy="2313842"/>
          </a:xfrm>
          <a:prstGeom prst="rect">
            <a:avLst/>
          </a:prstGeom>
        </p:spPr>
      </p:pic>
      <p:sp>
        <p:nvSpPr>
          <p:cNvPr id="18" name="Title 6">
            <a:extLst>
              <a:ext uri="{FF2B5EF4-FFF2-40B4-BE49-F238E27FC236}">
                <a16:creationId xmlns:a16="http://schemas.microsoft.com/office/drawing/2014/main" id="{BFC25F54-D600-4E79-8673-18E8C12931BC}"/>
              </a:ext>
            </a:extLst>
          </p:cNvPr>
          <p:cNvSpPr txBox="1">
            <a:spLocks/>
          </p:cNvSpPr>
          <p:nvPr/>
        </p:nvSpPr>
        <p:spPr>
          <a:xfrm>
            <a:off x="897726" y="604848"/>
            <a:ext cx="2860788" cy="572964"/>
          </a:xfrm>
          <a:prstGeom prst="rect">
            <a:avLst/>
          </a:prstGeom>
        </p:spPr>
        <p:txBody>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GB" dirty="0"/>
              <a:t>Overview</a:t>
            </a:r>
          </a:p>
        </p:txBody>
      </p:sp>
      <p:sp>
        <p:nvSpPr>
          <p:cNvPr id="33" name="Text Placeholder 2">
            <a:extLst>
              <a:ext uri="{FF2B5EF4-FFF2-40B4-BE49-F238E27FC236}">
                <a16:creationId xmlns:a16="http://schemas.microsoft.com/office/drawing/2014/main" id="{E8D65A2D-FBA6-4524-9C2B-E42568D4353F}"/>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34" name="Text Placeholder 4">
            <a:extLst>
              <a:ext uri="{FF2B5EF4-FFF2-40B4-BE49-F238E27FC236}">
                <a16:creationId xmlns:a16="http://schemas.microsoft.com/office/drawing/2014/main" id="{3E2A4A82-79D2-44F3-8106-CC3304C62902}"/>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16">
                  <a:extLst>
                    <a:ext uri="{A12FA001-AC4F-418D-AE19-62706E023703}">
                      <ahyp:hlinkClr xmlns:ahyp="http://schemas.microsoft.com/office/drawing/2018/hyperlinkcolor" val="tx"/>
                    </a:ext>
                  </a:extLst>
                </a:hlinkClick>
              </a:rPr>
              <a:t>Marawan. Diab</a:t>
            </a:r>
            <a:r>
              <a:rPr lang="en-GB" sz="1200" dirty="0">
                <a:hlinkClick r:id="rId16">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17">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p:spTree>
    <p:extLst>
      <p:ext uri="{BB962C8B-B14F-4D97-AF65-F5344CB8AC3E}">
        <p14:creationId xmlns:p14="http://schemas.microsoft.com/office/powerpoint/2010/main" val="108382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E5E187-D273-441D-A63C-0AB7D2F82398}"/>
              </a:ext>
            </a:extLst>
          </p:cNvPr>
          <p:cNvSpPr>
            <a:spLocks noGrp="1"/>
          </p:cNvSpPr>
          <p:nvPr>
            <p:ph type="sldNum" sz="quarter" idx="12"/>
          </p:nvPr>
        </p:nvSpPr>
        <p:spPr/>
        <p:txBody>
          <a:bodyPr/>
          <a:lstStyle/>
          <a:p>
            <a:fld id="{D495E168-DA5E-4888-8D8A-92B118324C14}" type="slidenum">
              <a:rPr lang="ru-RU" smtClean="0"/>
              <a:t>3</a:t>
            </a:fld>
            <a:endParaRPr lang="ru-RU"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C264D95-74B4-43F5-BA8B-BF5A74D547D1}"/>
                  </a:ext>
                </a:extLst>
              </p14:cNvPr>
              <p14:cNvContentPartPr/>
              <p14:nvPr/>
            </p14:nvContentPartPr>
            <p14:xfrm>
              <a:off x="1889280" y="999312"/>
              <a:ext cx="360" cy="360"/>
            </p14:xfrm>
          </p:contentPart>
        </mc:Choice>
        <mc:Fallback xmlns="">
          <p:pic>
            <p:nvPicPr>
              <p:cNvPr id="7" name="Ink 6">
                <a:extLst>
                  <a:ext uri="{FF2B5EF4-FFF2-40B4-BE49-F238E27FC236}">
                    <a16:creationId xmlns:a16="http://schemas.microsoft.com/office/drawing/2014/main" id="{4C264D95-74B4-43F5-BA8B-BF5A74D547D1}"/>
                  </a:ext>
                </a:extLst>
              </p:cNvPr>
              <p:cNvPicPr/>
              <p:nvPr/>
            </p:nvPicPr>
            <p:blipFill>
              <a:blip r:embed="rId3"/>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EAD9020-2D4E-460B-A7A0-65833772EC7D}"/>
                  </a:ext>
                </a:extLst>
              </p14:cNvPr>
              <p14:cNvContentPartPr/>
              <p14:nvPr/>
            </p14:nvContentPartPr>
            <p14:xfrm>
              <a:off x="2328120" y="962952"/>
              <a:ext cx="360" cy="360"/>
            </p14:xfrm>
          </p:contentPart>
        </mc:Choice>
        <mc:Fallback xmlns="">
          <p:pic>
            <p:nvPicPr>
              <p:cNvPr id="8" name="Ink 7">
                <a:extLst>
                  <a:ext uri="{FF2B5EF4-FFF2-40B4-BE49-F238E27FC236}">
                    <a16:creationId xmlns:a16="http://schemas.microsoft.com/office/drawing/2014/main" id="{AEAD9020-2D4E-460B-A7A0-65833772EC7D}"/>
                  </a:ext>
                </a:extLst>
              </p:cNvPr>
              <p:cNvPicPr/>
              <p:nvPr/>
            </p:nvPicPr>
            <p:blipFill>
              <a:blip r:embed="rId3"/>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A4FB7A4-4610-44D0-9D3D-6A02CBD277ED}"/>
                  </a:ext>
                </a:extLst>
              </p14:cNvPr>
              <p14:cNvContentPartPr/>
              <p14:nvPr/>
            </p14:nvContentPartPr>
            <p14:xfrm>
              <a:off x="2828160" y="926232"/>
              <a:ext cx="360" cy="360"/>
            </p14:xfrm>
          </p:contentPart>
        </mc:Choice>
        <mc:Fallback xmlns="">
          <p:pic>
            <p:nvPicPr>
              <p:cNvPr id="9" name="Ink 8">
                <a:extLst>
                  <a:ext uri="{FF2B5EF4-FFF2-40B4-BE49-F238E27FC236}">
                    <a16:creationId xmlns:a16="http://schemas.microsoft.com/office/drawing/2014/main" id="{DA4FB7A4-4610-44D0-9D3D-6A02CBD277ED}"/>
                  </a:ext>
                </a:extLst>
              </p:cNvPr>
              <p:cNvPicPr/>
              <p:nvPr/>
            </p:nvPicPr>
            <p:blipFill>
              <a:blip r:embed="rId3"/>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367A423-C5C5-4298-B0EA-4648C5B70E74}"/>
                  </a:ext>
                </a:extLst>
              </p14:cNvPr>
              <p14:cNvContentPartPr/>
              <p14:nvPr/>
            </p14:nvContentPartPr>
            <p14:xfrm>
              <a:off x="2828160" y="926232"/>
              <a:ext cx="3240" cy="5040"/>
            </p14:xfrm>
          </p:contentPart>
        </mc:Choice>
        <mc:Fallback xmlns="">
          <p:pic>
            <p:nvPicPr>
              <p:cNvPr id="10" name="Ink 9">
                <a:extLst>
                  <a:ext uri="{FF2B5EF4-FFF2-40B4-BE49-F238E27FC236}">
                    <a16:creationId xmlns:a16="http://schemas.microsoft.com/office/drawing/2014/main" id="{E367A423-C5C5-4298-B0EA-4648C5B70E74}"/>
                  </a:ext>
                </a:extLst>
              </p:cNvPr>
              <p:cNvPicPr/>
              <p:nvPr/>
            </p:nvPicPr>
            <p:blipFill>
              <a:blip r:embed="rId7"/>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3E5579A-A5EE-4665-977D-F0459475FB22}"/>
                  </a:ext>
                </a:extLst>
              </p14:cNvPr>
              <p14:cNvContentPartPr/>
              <p14:nvPr/>
            </p14:nvContentPartPr>
            <p14:xfrm>
              <a:off x="-2109240" y="2669712"/>
              <a:ext cx="19800" cy="360"/>
            </p14:xfrm>
          </p:contentPart>
        </mc:Choice>
        <mc:Fallback xmlns="">
          <p:pic>
            <p:nvPicPr>
              <p:cNvPr id="11" name="Ink 10">
                <a:extLst>
                  <a:ext uri="{FF2B5EF4-FFF2-40B4-BE49-F238E27FC236}">
                    <a16:creationId xmlns:a16="http://schemas.microsoft.com/office/drawing/2014/main" id="{13E5579A-A5EE-4665-977D-F0459475FB22}"/>
                  </a:ext>
                </a:extLst>
              </p:cNvPr>
              <p:cNvPicPr/>
              <p:nvPr/>
            </p:nvPicPr>
            <p:blipFill>
              <a:blip r:embed="rId9"/>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B386BED-4CF8-4943-B28B-978E8F8DD725}"/>
                  </a:ext>
                </a:extLst>
              </p14:cNvPr>
              <p14:cNvContentPartPr/>
              <p14:nvPr/>
            </p14:nvContentPartPr>
            <p14:xfrm>
              <a:off x="7266240" y="2888952"/>
              <a:ext cx="360" cy="360"/>
            </p14:xfrm>
          </p:contentPart>
        </mc:Choice>
        <mc:Fallback xmlns="">
          <p:pic>
            <p:nvPicPr>
              <p:cNvPr id="12" name="Ink 11">
                <a:extLst>
                  <a:ext uri="{FF2B5EF4-FFF2-40B4-BE49-F238E27FC236}">
                    <a16:creationId xmlns:a16="http://schemas.microsoft.com/office/drawing/2014/main" id="{EB386BED-4CF8-4943-B28B-978E8F8DD725}"/>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816F132-03E4-498E-9FFE-FC8B08962327}"/>
                  </a:ext>
                </a:extLst>
              </p14:cNvPr>
              <p14:cNvContentPartPr/>
              <p14:nvPr/>
            </p14:nvContentPartPr>
            <p14:xfrm>
              <a:off x="7266240" y="2888952"/>
              <a:ext cx="360" cy="360"/>
            </p14:xfrm>
          </p:contentPart>
        </mc:Choice>
        <mc:Fallback xmlns="">
          <p:pic>
            <p:nvPicPr>
              <p:cNvPr id="13" name="Ink 12">
                <a:extLst>
                  <a:ext uri="{FF2B5EF4-FFF2-40B4-BE49-F238E27FC236}">
                    <a16:creationId xmlns:a16="http://schemas.microsoft.com/office/drawing/2014/main" id="{7816F132-03E4-498E-9FFE-FC8B08962327}"/>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22A175F-8BA1-4222-A4CE-DB304C3A3F8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322A175F-8BA1-4222-A4CE-DB304C3A3F83}"/>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325F101D-5C09-4E8B-877F-017A5923C8DF}"/>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325F101D-5C09-4E8B-877F-017A5923C8DF}"/>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4127E0E-D84E-40B4-BDC6-D5A89E5457F3}"/>
                  </a:ext>
                </a:extLst>
              </p14:cNvPr>
              <p14:cNvContentPartPr/>
              <p14:nvPr/>
            </p14:nvContentPartPr>
            <p14:xfrm>
              <a:off x="6680880" y="2877072"/>
              <a:ext cx="360" cy="360"/>
            </p14:xfrm>
          </p:contentPart>
        </mc:Choice>
        <mc:Fallback xmlns="">
          <p:pic>
            <p:nvPicPr>
              <p:cNvPr id="16" name="Ink 15">
                <a:extLst>
                  <a:ext uri="{FF2B5EF4-FFF2-40B4-BE49-F238E27FC236}">
                    <a16:creationId xmlns:a16="http://schemas.microsoft.com/office/drawing/2014/main" id="{84127E0E-D84E-40B4-BDC6-D5A89E5457F3}"/>
                  </a:ext>
                </a:extLst>
              </p:cNvPr>
              <p:cNvPicPr/>
              <p:nvPr/>
            </p:nvPicPr>
            <p:blipFill>
              <a:blip r:embed="rId3"/>
              <a:stretch>
                <a:fillRect/>
              </a:stretch>
            </p:blipFill>
            <p:spPr>
              <a:xfrm>
                <a:off x="6590880" y="2697072"/>
                <a:ext cx="180000" cy="360000"/>
              </a:xfrm>
              <a:prstGeom prst="rect">
                <a:avLst/>
              </a:prstGeom>
            </p:spPr>
          </p:pic>
        </mc:Fallback>
      </mc:AlternateContent>
      <p:sp>
        <p:nvSpPr>
          <p:cNvPr id="17" name="Oval 16">
            <a:extLst>
              <a:ext uri="{FF2B5EF4-FFF2-40B4-BE49-F238E27FC236}">
                <a16:creationId xmlns:a16="http://schemas.microsoft.com/office/drawing/2014/main" id="{0E649A11-C8DC-45D2-8AF6-D7A972B6B13B}"/>
              </a:ex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chemeClr val="tx2">
              <a:lumMod val="50000"/>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80D0B43-FDCC-4197-AC94-3E5A716033A0}"/>
              </a:ext>
              <a:ext uri="{C183D7F6-B498-43B3-948B-1728B52AA6E4}">
                <adec:decorative xmlns:adec="http://schemas.microsoft.com/office/drawing/2017/decorative" val="1"/>
              </a:ext>
            </a:extLst>
          </p:cNvPr>
          <p:cNvSpPr/>
          <p:nvPr/>
        </p:nvSpPr>
        <p:spPr>
          <a:xfrm>
            <a:off x="0" y="3440290"/>
            <a:ext cx="11025188" cy="506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39270B-CE54-4B0D-A7C3-8C97DA7FABB6}"/>
              </a:ex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3451094-C065-456A-9144-0EB68F8764AA}"/>
              </a:ex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F919AE3-E531-4D70-B124-0ECC8CF1B8F8}"/>
              </a:ext>
            </a:extLst>
          </p:cNvPr>
          <p:cNvSpPr txBox="1"/>
          <p:nvPr/>
        </p:nvSpPr>
        <p:spPr>
          <a:xfrm>
            <a:off x="6954113" y="4721818"/>
            <a:ext cx="2385830" cy="861774"/>
          </a:xfrm>
          <a:prstGeom prst="rect">
            <a:avLst/>
          </a:prstGeom>
          <a:noFill/>
        </p:spPr>
        <p:txBody>
          <a:bodyPr wrap="square" lIns="0" tIns="0" rIns="0" bIns="0" rtlCol="0">
            <a:spAutoFit/>
          </a:bodyPr>
          <a:lstStyle/>
          <a:p>
            <a:pPr algn="ctr"/>
            <a:r>
              <a:rPr lang="en-GB" sz="1400" dirty="0"/>
              <a:t>Create a dashboard and information and data representations </a:t>
            </a:r>
          </a:p>
          <a:p>
            <a:pPr algn="ctr"/>
            <a:r>
              <a:rPr lang="en-GB" sz="1200" dirty="0">
                <a:solidFill>
                  <a:schemeClr val="accent1">
                    <a:lumMod val="75000"/>
                  </a:schemeClr>
                </a:solidFill>
              </a:rPr>
              <a:t>(Using Power BI and Power Point</a:t>
            </a:r>
            <a:r>
              <a:rPr lang="en-GB" sz="1400" dirty="0">
                <a:solidFill>
                  <a:schemeClr val="accent1">
                    <a:lumMod val="75000"/>
                  </a:schemeClr>
                </a:solidFill>
              </a:rPr>
              <a:t>)</a:t>
            </a:r>
            <a:endParaRPr lang="en-US" sz="1400" dirty="0">
              <a:solidFill>
                <a:schemeClr val="accent1">
                  <a:lumMod val="75000"/>
                </a:schemeClr>
              </a:solidFill>
            </a:endParaRPr>
          </a:p>
        </p:txBody>
      </p:sp>
      <p:sp>
        <p:nvSpPr>
          <p:cNvPr id="25" name="TextBox 24">
            <a:extLst>
              <a:ext uri="{FF2B5EF4-FFF2-40B4-BE49-F238E27FC236}">
                <a16:creationId xmlns:a16="http://schemas.microsoft.com/office/drawing/2014/main" id="{FD61614E-CF7B-49C1-A23C-97584547B2CD}"/>
              </a:ext>
            </a:extLst>
          </p:cNvPr>
          <p:cNvSpPr txBox="1"/>
          <p:nvPr/>
        </p:nvSpPr>
        <p:spPr>
          <a:xfrm>
            <a:off x="7265978" y="4412356"/>
            <a:ext cx="1527598" cy="215444"/>
          </a:xfrm>
          <a:prstGeom prst="rect">
            <a:avLst/>
          </a:prstGeom>
          <a:noFill/>
        </p:spPr>
        <p:txBody>
          <a:bodyPr wrap="none" lIns="0" tIns="0" rIns="0" bIns="0" rtlCol="0">
            <a:spAutoFit/>
          </a:bodyPr>
          <a:lstStyle/>
          <a:p>
            <a:pPr algn="ctr"/>
            <a:r>
              <a:rPr lang="en-US" sz="1400" b="1" dirty="0">
                <a:solidFill>
                  <a:schemeClr val="accent1">
                    <a:lumMod val="75000"/>
                  </a:schemeClr>
                </a:solidFill>
              </a:rPr>
              <a:t>Data Visualization</a:t>
            </a:r>
          </a:p>
        </p:txBody>
      </p:sp>
      <p:sp>
        <p:nvSpPr>
          <p:cNvPr id="26" name="Oval 25">
            <a:extLst>
              <a:ext uri="{FF2B5EF4-FFF2-40B4-BE49-F238E27FC236}">
                <a16:creationId xmlns:a16="http://schemas.microsoft.com/office/drawing/2014/main" id="{6308D18D-3AAF-43C9-8B17-D1056599F14F}"/>
              </a:ex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67EE22A-2C02-4032-B5F3-5AD0B6960843}"/>
              </a:ext>
            </a:extLst>
          </p:cNvPr>
          <p:cNvSpPr txBox="1"/>
          <p:nvPr/>
        </p:nvSpPr>
        <p:spPr>
          <a:xfrm>
            <a:off x="403981" y="1741290"/>
            <a:ext cx="2564614" cy="861774"/>
          </a:xfrm>
          <a:prstGeom prst="rect">
            <a:avLst/>
          </a:prstGeom>
          <a:noFill/>
        </p:spPr>
        <p:txBody>
          <a:bodyPr wrap="square" lIns="0" tIns="0" rIns="0" bIns="0" rtlCol="0">
            <a:spAutoFit/>
          </a:bodyPr>
          <a:lstStyle/>
          <a:p>
            <a:pPr algn="ctr"/>
            <a:r>
              <a:rPr lang="en-GB" sz="1400" dirty="0">
                <a:solidFill>
                  <a:schemeClr val="tx1">
                    <a:lumMod val="65000"/>
                    <a:lumOff val="35000"/>
                  </a:schemeClr>
                </a:solidFill>
              </a:rPr>
              <a:t>To provide data-based answers, I had to ask some questions. There were several novel ideas  Ex: The SLA for tickets.</a:t>
            </a:r>
            <a:endParaRPr lang="en-US" sz="1400" dirty="0">
              <a:solidFill>
                <a:schemeClr val="tx1">
                  <a:lumMod val="65000"/>
                  <a:lumOff val="35000"/>
                </a:schemeClr>
              </a:solidFill>
            </a:endParaRPr>
          </a:p>
        </p:txBody>
      </p:sp>
      <p:cxnSp>
        <p:nvCxnSpPr>
          <p:cNvPr id="35" name="Straight Connector 34">
            <a:extLst>
              <a:ext uri="{FF2B5EF4-FFF2-40B4-BE49-F238E27FC236}">
                <a16:creationId xmlns:a16="http://schemas.microsoft.com/office/drawing/2014/main" id="{917122A7-E01D-4DD2-B4BB-E8CCAE58AB42}"/>
              </a:ex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2189BEA-0936-4DA6-B259-6F3F36695A5F}"/>
              </a:ex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58D4D18-C223-47E5-AA4D-D4341E1C9F6C}"/>
              </a:ext>
            </a:extLst>
          </p:cNvPr>
          <p:cNvSpPr txBox="1"/>
          <p:nvPr/>
        </p:nvSpPr>
        <p:spPr>
          <a:xfrm>
            <a:off x="608269" y="1449315"/>
            <a:ext cx="2156038" cy="215444"/>
          </a:xfrm>
          <a:prstGeom prst="rect">
            <a:avLst/>
          </a:prstGeom>
          <a:noFill/>
        </p:spPr>
        <p:txBody>
          <a:bodyPr wrap="none" lIns="0" tIns="0" rIns="0" bIns="0" rtlCol="0">
            <a:spAutoFit/>
          </a:bodyPr>
          <a:lstStyle/>
          <a:p>
            <a:pPr algn="ctr"/>
            <a:r>
              <a:rPr lang="en-US" sz="1400" b="1" dirty="0">
                <a:solidFill>
                  <a:srgbClr val="30353F"/>
                </a:solidFill>
              </a:rPr>
              <a:t>Research and Investigate</a:t>
            </a:r>
          </a:p>
        </p:txBody>
      </p:sp>
      <p:cxnSp>
        <p:nvCxnSpPr>
          <p:cNvPr id="42" name="Straight Connector 41">
            <a:extLst>
              <a:ext uri="{FF2B5EF4-FFF2-40B4-BE49-F238E27FC236}">
                <a16:creationId xmlns:a16="http://schemas.microsoft.com/office/drawing/2014/main" id="{917A6CA4-D635-4BD7-882F-58905B8CD3F6}"/>
              </a:ex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765F940-DCF6-4D5E-B34E-997F8A16B51E}"/>
              </a:ext>
            </a:extLst>
          </p:cNvPr>
          <p:cNvSpPr txBox="1"/>
          <p:nvPr/>
        </p:nvSpPr>
        <p:spPr>
          <a:xfrm>
            <a:off x="2646492" y="4721818"/>
            <a:ext cx="2151326" cy="1046440"/>
          </a:xfrm>
          <a:prstGeom prst="rect">
            <a:avLst/>
          </a:prstGeom>
          <a:noFill/>
        </p:spPr>
        <p:txBody>
          <a:bodyPr wrap="square" lIns="0" tIns="0" rIns="0" bIns="0" rtlCol="0">
            <a:spAutoFit/>
          </a:bodyPr>
          <a:lstStyle/>
          <a:p>
            <a:pPr algn="ctr"/>
            <a:r>
              <a:rPr lang="en-GB" sz="1400" dirty="0">
                <a:solidFill>
                  <a:schemeClr val="tx1">
                    <a:lumMod val="65000"/>
                    <a:lumOff val="35000"/>
                  </a:schemeClr>
                </a:solidFill>
              </a:rPr>
              <a:t>Finding, purifying, and manipulating data Identification of KPIs, SLAs, and data limitations</a:t>
            </a:r>
            <a:r>
              <a:rPr lang="en-GB" sz="1400" dirty="0"/>
              <a:t>.</a:t>
            </a:r>
          </a:p>
          <a:p>
            <a:pPr algn="ctr"/>
            <a:r>
              <a:rPr lang="en-US" sz="1200" dirty="0"/>
              <a:t>(Using</a:t>
            </a:r>
            <a:r>
              <a:rPr lang="en-GB" sz="1200" dirty="0"/>
              <a:t> Python</a:t>
            </a:r>
            <a:r>
              <a:rPr lang="en-US" sz="1200" dirty="0"/>
              <a:t>)</a:t>
            </a:r>
            <a:endParaRPr lang="en-US" sz="1200" dirty="0">
              <a:solidFill>
                <a:srgbClr val="30353F"/>
              </a:solidFill>
            </a:endParaRPr>
          </a:p>
        </p:txBody>
      </p:sp>
      <p:sp>
        <p:nvSpPr>
          <p:cNvPr id="44" name="Oval 43">
            <a:extLst>
              <a:ext uri="{FF2B5EF4-FFF2-40B4-BE49-F238E27FC236}">
                <a16:creationId xmlns:a16="http://schemas.microsoft.com/office/drawing/2014/main" id="{5C64A47A-C909-4DBA-9FE6-CAA04CA2BF8B}"/>
              </a:ex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35D91C2D-403A-42D6-A893-28B202849B0F}"/>
              </a:ext>
            </a:extLst>
          </p:cNvPr>
          <p:cNvSpPr txBox="1"/>
          <p:nvPr/>
        </p:nvSpPr>
        <p:spPr>
          <a:xfrm>
            <a:off x="3067361" y="4412356"/>
            <a:ext cx="1309589" cy="215444"/>
          </a:xfrm>
          <a:prstGeom prst="rect">
            <a:avLst/>
          </a:prstGeom>
          <a:noFill/>
        </p:spPr>
        <p:txBody>
          <a:bodyPr wrap="none" lIns="0" tIns="0" rIns="0" bIns="0" rtlCol="0">
            <a:spAutoFit/>
          </a:bodyPr>
          <a:lstStyle/>
          <a:p>
            <a:pPr algn="ctr"/>
            <a:r>
              <a:rPr lang="en-US" sz="1400" b="1" dirty="0">
                <a:solidFill>
                  <a:srgbClr val="30353F"/>
                </a:solidFill>
              </a:rPr>
              <a:t>Data</a:t>
            </a:r>
            <a:r>
              <a:rPr lang="en-US" sz="1400" b="0" i="0" dirty="0">
                <a:solidFill>
                  <a:srgbClr val="000000"/>
                </a:solidFill>
                <a:effectLst/>
                <a:latin typeface="Helvetica Neue"/>
              </a:rPr>
              <a:t> </a:t>
            </a:r>
            <a:r>
              <a:rPr lang="en-US" sz="1400" b="1" dirty="0">
                <a:solidFill>
                  <a:srgbClr val="30353F"/>
                </a:solidFill>
              </a:rPr>
              <a:t>Wrangling</a:t>
            </a:r>
          </a:p>
        </p:txBody>
      </p:sp>
      <p:cxnSp>
        <p:nvCxnSpPr>
          <p:cNvPr id="51" name="Straight Connector 50">
            <a:extLst>
              <a:ext uri="{FF2B5EF4-FFF2-40B4-BE49-F238E27FC236}">
                <a16:creationId xmlns:a16="http://schemas.microsoft.com/office/drawing/2014/main" id="{03899E06-8AB6-4EDA-A6F7-3B006879FB9E}"/>
              </a:ex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61B672D-DD2A-4F51-A6AC-FF38174AEEE1}"/>
              </a:ex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78F04F6-291D-4C7C-9007-B71867367D00}"/>
              </a:ext>
            </a:extLst>
          </p:cNvPr>
          <p:cNvSpPr txBox="1"/>
          <p:nvPr/>
        </p:nvSpPr>
        <p:spPr>
          <a:xfrm>
            <a:off x="4800302" y="1575380"/>
            <a:ext cx="2153090" cy="1077218"/>
          </a:xfrm>
          <a:prstGeom prst="rect">
            <a:avLst/>
          </a:prstGeom>
          <a:noFill/>
        </p:spPr>
        <p:txBody>
          <a:bodyPr wrap="square" lIns="0" tIns="0" rIns="0" bIns="0" rtlCol="0">
            <a:spAutoFit/>
          </a:bodyPr>
          <a:lstStyle/>
          <a:p>
            <a:pPr algn="ctr"/>
            <a:r>
              <a:rPr lang="en-GB" sz="1400" dirty="0">
                <a:solidFill>
                  <a:schemeClr val="tx1">
                    <a:lumMod val="65000"/>
                    <a:lumOff val="35000"/>
                  </a:schemeClr>
                </a:solidFill>
              </a:rPr>
              <a:t>Identify trends, patterns, and outliers, and use visualisations to derive clear insights from data. </a:t>
            </a:r>
            <a:r>
              <a:rPr lang="en-US" sz="1200" dirty="0"/>
              <a:t>(Using</a:t>
            </a:r>
            <a:r>
              <a:rPr lang="en-GB" sz="1200" dirty="0"/>
              <a:t> Python</a:t>
            </a:r>
            <a:r>
              <a:rPr lang="en-US" sz="1200" dirty="0"/>
              <a:t>)</a:t>
            </a:r>
            <a:endParaRPr lang="en-US" sz="1400" dirty="0"/>
          </a:p>
        </p:txBody>
      </p:sp>
      <p:sp>
        <p:nvSpPr>
          <p:cNvPr id="55" name="TextBox 54">
            <a:extLst>
              <a:ext uri="{FF2B5EF4-FFF2-40B4-BE49-F238E27FC236}">
                <a16:creationId xmlns:a16="http://schemas.microsoft.com/office/drawing/2014/main" id="{445E0935-8462-4A66-864C-27F2BB60F682}"/>
              </a:ext>
            </a:extLst>
          </p:cNvPr>
          <p:cNvSpPr txBox="1"/>
          <p:nvPr/>
        </p:nvSpPr>
        <p:spPr>
          <a:xfrm>
            <a:off x="4759449" y="1316458"/>
            <a:ext cx="2261581" cy="215444"/>
          </a:xfrm>
          <a:prstGeom prst="rect">
            <a:avLst/>
          </a:prstGeom>
          <a:noFill/>
        </p:spPr>
        <p:txBody>
          <a:bodyPr wrap="none" lIns="0" tIns="0" rIns="0" bIns="0" rtlCol="0">
            <a:spAutoFit/>
          </a:bodyPr>
          <a:lstStyle/>
          <a:p>
            <a:pPr algn="ctr"/>
            <a:r>
              <a:rPr lang="en-US" sz="1400" b="1" dirty="0">
                <a:solidFill>
                  <a:srgbClr val="30353F"/>
                </a:solidFill>
              </a:rPr>
              <a:t>Exploratory</a:t>
            </a:r>
            <a:r>
              <a:rPr lang="en-US" sz="1400" b="1" i="0" dirty="0">
                <a:solidFill>
                  <a:srgbClr val="000000"/>
                </a:solidFill>
                <a:effectLst/>
                <a:latin typeface="Helvetica Neue"/>
              </a:rPr>
              <a:t> Data Analysis </a:t>
            </a:r>
          </a:p>
        </p:txBody>
      </p:sp>
      <p:sp>
        <p:nvSpPr>
          <p:cNvPr id="57" name="Text Placeholder 2">
            <a:extLst>
              <a:ext uri="{FF2B5EF4-FFF2-40B4-BE49-F238E27FC236}">
                <a16:creationId xmlns:a16="http://schemas.microsoft.com/office/drawing/2014/main" id="{11A51CA5-111E-4901-A00F-3B14C73DE82E}"/>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58" name="Text Placeholder 4">
            <a:extLst>
              <a:ext uri="{FF2B5EF4-FFF2-40B4-BE49-F238E27FC236}">
                <a16:creationId xmlns:a16="http://schemas.microsoft.com/office/drawing/2014/main" id="{5D57CEF0-E7A2-4222-925E-22E10861C304}"/>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15">
                  <a:extLst>
                    <a:ext uri="{A12FA001-AC4F-418D-AE19-62706E023703}">
                      <ahyp:hlinkClr xmlns:ahyp="http://schemas.microsoft.com/office/drawing/2018/hyperlinkcolor" val="tx"/>
                    </a:ext>
                  </a:extLst>
                </a:hlinkClick>
              </a:rPr>
              <a:t>Marawan. Diab</a:t>
            </a:r>
            <a:r>
              <a:rPr lang="en-GB" sz="1200" dirty="0">
                <a:hlinkClick r:id="rId15">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16">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p:sp>
        <p:nvSpPr>
          <p:cNvPr id="85" name="Title 6">
            <a:extLst>
              <a:ext uri="{FF2B5EF4-FFF2-40B4-BE49-F238E27FC236}">
                <a16:creationId xmlns:a16="http://schemas.microsoft.com/office/drawing/2014/main" id="{68868B32-20BB-46DB-9277-442D814D5F1D}"/>
              </a:ext>
            </a:extLst>
          </p:cNvPr>
          <p:cNvSpPr txBox="1">
            <a:spLocks/>
          </p:cNvSpPr>
          <p:nvPr/>
        </p:nvSpPr>
        <p:spPr>
          <a:xfrm>
            <a:off x="468612" y="269134"/>
            <a:ext cx="4290837" cy="572964"/>
          </a:xfrm>
          <a:prstGeom prst="rect">
            <a:avLst/>
          </a:prstGeom>
        </p:spPr>
        <p:txBody>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3600" dirty="0"/>
              <a:t>Analysis process </a:t>
            </a:r>
          </a:p>
        </p:txBody>
      </p:sp>
      <p:pic>
        <p:nvPicPr>
          <p:cNvPr id="87" name="Picture 86">
            <a:extLst>
              <a:ext uri="{FF2B5EF4-FFF2-40B4-BE49-F238E27FC236}">
                <a16:creationId xmlns:a16="http://schemas.microsoft.com/office/drawing/2014/main" id="{34580D49-BB36-4B55-8F60-A981FF47CF82}"/>
              </a:ext>
            </a:extLst>
          </p:cNvPr>
          <p:cNvPicPr>
            <a:picLocks noChangeAspect="1"/>
          </p:cNvPicPr>
          <p:nvPr/>
        </p:nvPicPr>
        <p:blipFill>
          <a:blip r:embed="rId17">
            <a:duotone>
              <a:srgbClr val="63A537">
                <a:shade val="45000"/>
                <a:satMod val="135000"/>
              </a:srgbClr>
              <a:prstClr val="white"/>
            </a:duotone>
            <a:extLst>
              <a:ext uri="{BEBA8EAE-BF5A-486C-A8C5-ECC9F3942E4B}">
                <a14:imgProps xmlns:a14="http://schemas.microsoft.com/office/drawing/2010/main">
                  <a14:imgLayer r:embed="rId18">
                    <a14:imgEffect>
                      <a14:brightnessContrast bright="-40000" contrast="-20000"/>
                    </a14:imgEffect>
                  </a14:imgLayer>
                </a14:imgProps>
              </a:ext>
            </a:extLst>
          </a:blip>
          <a:stretch>
            <a:fillRect/>
          </a:stretch>
        </p:blipFill>
        <p:spPr>
          <a:xfrm>
            <a:off x="9882672" y="2491277"/>
            <a:ext cx="1637219" cy="1637219"/>
          </a:xfrm>
          <a:prstGeom prst="rect">
            <a:avLst/>
          </a:prstGeom>
        </p:spPr>
      </p:pic>
      <p:pic>
        <p:nvPicPr>
          <p:cNvPr id="95" name="Graphic 94" descr="Large paint brush with solid fill">
            <a:extLst>
              <a:ext uri="{FF2B5EF4-FFF2-40B4-BE49-F238E27FC236}">
                <a16:creationId xmlns:a16="http://schemas.microsoft.com/office/drawing/2014/main" id="{5D2D6583-B44F-4DED-8457-BB830F6C70A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94553" y="3293296"/>
            <a:ext cx="426899" cy="426899"/>
          </a:xfrm>
          <a:prstGeom prst="rect">
            <a:avLst/>
          </a:prstGeom>
        </p:spPr>
      </p:pic>
      <p:pic>
        <p:nvPicPr>
          <p:cNvPr id="98" name="Graphic 97" descr="Head with gears with solid fill">
            <a:extLst>
              <a:ext uri="{FF2B5EF4-FFF2-40B4-BE49-F238E27FC236}">
                <a16:creationId xmlns:a16="http://schemas.microsoft.com/office/drawing/2014/main" id="{F1CC3EBE-6901-4049-BB1A-276C5A87FC9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321970" y="3211369"/>
            <a:ext cx="493354" cy="493354"/>
          </a:xfrm>
          <a:prstGeom prst="rect">
            <a:avLst/>
          </a:prstGeom>
        </p:spPr>
      </p:pic>
      <p:pic>
        <p:nvPicPr>
          <p:cNvPr id="100" name="Graphic 99" descr="Statistics with solid fill">
            <a:extLst>
              <a:ext uri="{FF2B5EF4-FFF2-40B4-BE49-F238E27FC236}">
                <a16:creationId xmlns:a16="http://schemas.microsoft.com/office/drawing/2014/main" id="{8081B2F8-48B1-484C-8A0B-BE19547071D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648206" y="3242265"/>
            <a:ext cx="484069" cy="484069"/>
          </a:xfrm>
          <a:prstGeom prst="rect">
            <a:avLst/>
          </a:prstGeom>
        </p:spPr>
      </p:pic>
      <p:pic>
        <p:nvPicPr>
          <p:cNvPr id="102" name="Graphic 101" descr="Presentation with bar chart with solid fill">
            <a:extLst>
              <a:ext uri="{FF2B5EF4-FFF2-40B4-BE49-F238E27FC236}">
                <a16:creationId xmlns:a16="http://schemas.microsoft.com/office/drawing/2014/main" id="{00F8B8EC-86EE-49DE-A6C9-1E837034D10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781520" y="3260051"/>
            <a:ext cx="510782" cy="510782"/>
          </a:xfrm>
          <a:prstGeom prst="rect">
            <a:avLst/>
          </a:prstGeom>
        </p:spPr>
      </p:pic>
    </p:spTree>
    <p:extLst>
      <p:ext uri="{BB962C8B-B14F-4D97-AF65-F5344CB8AC3E}">
        <p14:creationId xmlns:p14="http://schemas.microsoft.com/office/powerpoint/2010/main" val="168062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E5E187-D273-441D-A63C-0AB7D2F82398}"/>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24" name="Title 23">
            <a:extLst>
              <a:ext uri="{FF2B5EF4-FFF2-40B4-BE49-F238E27FC236}">
                <a16:creationId xmlns:a16="http://schemas.microsoft.com/office/drawing/2014/main" id="{71A3EC2F-C6D2-48DA-901F-34C8DF1515FB}"/>
              </a:ext>
            </a:extLst>
          </p:cNvPr>
          <p:cNvSpPr>
            <a:spLocks noGrp="1"/>
          </p:cNvSpPr>
          <p:nvPr>
            <p:ph type="title"/>
          </p:nvPr>
        </p:nvSpPr>
        <p:spPr/>
        <p:txBody>
          <a:bodyPr>
            <a:noAutofit/>
          </a:bodyPr>
          <a:lstStyle/>
          <a:p>
            <a:r>
              <a:rPr lang="en-US" sz="3200" dirty="0"/>
              <a:t>Data Wrangling</a:t>
            </a:r>
          </a:p>
        </p:txBody>
      </p:sp>
      <p:sp>
        <p:nvSpPr>
          <p:cNvPr id="25" name="Content Placeholder 24">
            <a:extLst>
              <a:ext uri="{FF2B5EF4-FFF2-40B4-BE49-F238E27FC236}">
                <a16:creationId xmlns:a16="http://schemas.microsoft.com/office/drawing/2014/main" id="{6CA906A4-08DF-49C0-96AE-7E79061E1A55}"/>
              </a:ext>
            </a:extLst>
          </p:cNvPr>
          <p:cNvSpPr>
            <a:spLocks noGrp="1"/>
          </p:cNvSpPr>
          <p:nvPr>
            <p:ph sz="half" idx="1"/>
          </p:nvPr>
        </p:nvSpPr>
        <p:spPr>
          <a:xfrm>
            <a:off x="365349" y="2877072"/>
            <a:ext cx="5055737" cy="3150504"/>
          </a:xfrm>
        </p:spPr>
        <p:txBody>
          <a:bodyPr>
            <a:normAutofit/>
          </a:bodyPr>
          <a:lstStyle/>
          <a:p>
            <a:pPr marL="0" indent="0" algn="just">
              <a:lnSpc>
                <a:spcPct val="100000"/>
              </a:lnSpc>
              <a:buNone/>
            </a:pPr>
            <a:r>
              <a:rPr lang="en-US" sz="1400" b="1" dirty="0">
                <a:solidFill>
                  <a:schemeClr val="accent1">
                    <a:lumMod val="75000"/>
                  </a:schemeClr>
                </a:solidFill>
              </a:rPr>
              <a:t>Some outcomes:</a:t>
            </a:r>
          </a:p>
          <a:p>
            <a:pPr>
              <a:lnSpc>
                <a:spcPct val="100000"/>
              </a:lnSpc>
            </a:pPr>
            <a:r>
              <a:rPr lang="en-GB" sz="1400" dirty="0">
                <a:solidFill>
                  <a:srgbClr val="000000"/>
                </a:solidFill>
                <a:latin typeface="Helvetica Neue"/>
              </a:rPr>
              <a:t>Hours has 8 duplicated Data Point</a:t>
            </a:r>
          </a:p>
          <a:p>
            <a:pPr>
              <a:lnSpc>
                <a:spcPct val="100000"/>
              </a:lnSpc>
            </a:pPr>
            <a:r>
              <a:rPr lang="en-GB" sz="1400" dirty="0">
                <a:solidFill>
                  <a:srgbClr val="000000"/>
                </a:solidFill>
                <a:latin typeface="Helvetica Neue"/>
              </a:rPr>
              <a:t>All Department Has No Service type except "Internal Department“</a:t>
            </a:r>
          </a:p>
          <a:p>
            <a:pPr>
              <a:lnSpc>
                <a:spcPct val="100000"/>
              </a:lnSpc>
            </a:pPr>
            <a:r>
              <a:rPr lang="en-GB" sz="1400" dirty="0">
                <a:solidFill>
                  <a:srgbClr val="000000"/>
                </a:solidFill>
                <a:latin typeface="Helvetica Neue"/>
              </a:rPr>
              <a:t>Each project has approximately 7 milestones</a:t>
            </a:r>
          </a:p>
          <a:p>
            <a:r>
              <a:rPr lang="en-GB" sz="1400" dirty="0">
                <a:solidFill>
                  <a:srgbClr val="000000"/>
                </a:solidFill>
                <a:latin typeface="Helvetica Neue"/>
              </a:rPr>
              <a:t>Project Has Ticket: 8571</a:t>
            </a:r>
          </a:p>
          <a:p>
            <a:r>
              <a:rPr lang="en-GB" sz="1400" dirty="0">
                <a:solidFill>
                  <a:srgbClr val="000000"/>
                </a:solidFill>
                <a:latin typeface="Helvetica Neue"/>
              </a:rPr>
              <a:t>All Site Has Null Value ,Tickets are "Closed“</a:t>
            </a:r>
          </a:p>
          <a:p>
            <a:r>
              <a:rPr lang="en-GB" sz="1400" dirty="0">
                <a:solidFill>
                  <a:srgbClr val="000000"/>
                </a:solidFill>
                <a:latin typeface="Helvetica Neue"/>
              </a:rPr>
              <a:t>data available in the period from 2022_W24 to 2022_W42</a:t>
            </a:r>
          </a:p>
          <a:p>
            <a:endParaRPr lang="en-GB" sz="1400" dirty="0">
              <a:solidFill>
                <a:srgbClr val="000000"/>
              </a:solidFill>
              <a:latin typeface="Helvetica Neue"/>
            </a:endParaRPr>
          </a:p>
          <a:p>
            <a:pPr lvl="2">
              <a:lnSpc>
                <a:spcPct val="100000"/>
              </a:lnSpc>
              <a:buFontTx/>
              <a:buChar char="-"/>
            </a:pPr>
            <a:endParaRPr lang="en-GB" sz="800" dirty="0">
              <a:solidFill>
                <a:srgbClr val="000000"/>
              </a:solidFill>
              <a:latin typeface="Helvetica Neue"/>
            </a:endParaRPr>
          </a:p>
          <a:p>
            <a:pPr algn="just">
              <a:lnSpc>
                <a:spcPct val="100000"/>
              </a:lnSpc>
              <a:buFontTx/>
              <a:buChar char="-"/>
            </a:pPr>
            <a:endParaRPr lang="en-GB" sz="1200" dirty="0">
              <a:solidFill>
                <a:srgbClr val="000000"/>
              </a:solidFill>
              <a:latin typeface="Helvetica Neue"/>
            </a:endParaRPr>
          </a:p>
          <a:p>
            <a:pPr marL="0" indent="0" algn="just">
              <a:lnSpc>
                <a:spcPct val="100000"/>
              </a:lnSpc>
              <a:buNone/>
            </a:pPr>
            <a:endParaRPr lang="ar-EG" sz="1400" dirty="0">
              <a:solidFill>
                <a:srgbClr val="30353F"/>
              </a:solidFill>
            </a:endParaRPr>
          </a:p>
        </p:txBody>
      </p:sp>
      <p:sp>
        <p:nvSpPr>
          <p:cNvPr id="34" name="Content Placeholder 33">
            <a:extLst>
              <a:ext uri="{FF2B5EF4-FFF2-40B4-BE49-F238E27FC236}">
                <a16:creationId xmlns:a16="http://schemas.microsoft.com/office/drawing/2014/main" id="{E44149B9-D996-4EB0-AAE8-996DC140E895}"/>
              </a:ext>
            </a:extLst>
          </p:cNvPr>
          <p:cNvSpPr>
            <a:spLocks noGrp="1"/>
          </p:cNvSpPr>
          <p:nvPr>
            <p:ph sz="half" idx="2"/>
          </p:nvPr>
        </p:nvSpPr>
        <p:spPr>
          <a:xfrm>
            <a:off x="365349" y="1734521"/>
            <a:ext cx="9635928" cy="1365445"/>
          </a:xfrm>
        </p:spPr>
        <p:txBody>
          <a:bodyPr>
            <a:normAutofit/>
          </a:bodyPr>
          <a:lstStyle/>
          <a:p>
            <a:pPr marL="0" indent="0">
              <a:lnSpc>
                <a:spcPct val="100000"/>
              </a:lnSpc>
              <a:buNone/>
            </a:pPr>
            <a:r>
              <a:rPr lang="en-US" sz="1800" dirty="0">
                <a:solidFill>
                  <a:schemeClr val="accent1">
                    <a:lumMod val="75000"/>
                  </a:schemeClr>
                </a:solidFill>
                <a:latin typeface="+mj-lt"/>
                <a:ea typeface="+mj-ea"/>
                <a:cs typeface="+mj-cs"/>
              </a:rPr>
              <a:t>Data Cleaning &amp; Manipulation</a:t>
            </a:r>
          </a:p>
          <a:p>
            <a:pPr marL="0" indent="0" algn="justLow">
              <a:lnSpc>
                <a:spcPct val="100000"/>
              </a:lnSpc>
              <a:buNone/>
            </a:pPr>
            <a:r>
              <a:rPr lang="en-GB" b="0" dirty="0">
                <a:solidFill>
                  <a:srgbClr val="30353F"/>
                </a:solidFill>
              </a:rPr>
              <a:t>In this phase, I examine and discover the data, looked for duplicates, nulls, the data type, unique values, date limitations</a:t>
            </a:r>
            <a:r>
              <a:rPr lang="ar-EG" b="0" dirty="0">
                <a:solidFill>
                  <a:srgbClr val="30353F"/>
                </a:solidFill>
              </a:rPr>
              <a:t> </a:t>
            </a:r>
            <a:r>
              <a:rPr lang="en-GB" b="0" dirty="0">
                <a:solidFill>
                  <a:srgbClr val="30353F"/>
                </a:solidFill>
              </a:rPr>
              <a:t>and Define KPIs .</a:t>
            </a:r>
            <a:endParaRPr lang="ar-EG" b="0" dirty="0">
              <a:solidFill>
                <a:srgbClr val="30353F"/>
              </a:solidFill>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C264D95-74B4-43F5-BA8B-BF5A74D547D1}"/>
                  </a:ext>
                </a:extLst>
              </p14:cNvPr>
              <p14:cNvContentPartPr/>
              <p14:nvPr/>
            </p14:nvContentPartPr>
            <p14:xfrm>
              <a:off x="1889280" y="999312"/>
              <a:ext cx="360" cy="360"/>
            </p14:xfrm>
          </p:contentPart>
        </mc:Choice>
        <mc:Fallback xmlns="">
          <p:pic>
            <p:nvPicPr>
              <p:cNvPr id="7" name="Ink 6">
                <a:extLst>
                  <a:ext uri="{FF2B5EF4-FFF2-40B4-BE49-F238E27FC236}">
                    <a16:creationId xmlns:a16="http://schemas.microsoft.com/office/drawing/2014/main" id="{4C264D95-74B4-43F5-BA8B-BF5A74D547D1}"/>
                  </a:ext>
                </a:extLst>
              </p:cNvPr>
              <p:cNvPicPr/>
              <p:nvPr/>
            </p:nvPicPr>
            <p:blipFill>
              <a:blip r:embed="rId3"/>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EAD9020-2D4E-460B-A7A0-65833772EC7D}"/>
                  </a:ext>
                </a:extLst>
              </p14:cNvPr>
              <p14:cNvContentPartPr/>
              <p14:nvPr/>
            </p14:nvContentPartPr>
            <p14:xfrm>
              <a:off x="2328120" y="962952"/>
              <a:ext cx="360" cy="360"/>
            </p14:xfrm>
          </p:contentPart>
        </mc:Choice>
        <mc:Fallback xmlns="">
          <p:pic>
            <p:nvPicPr>
              <p:cNvPr id="8" name="Ink 7">
                <a:extLst>
                  <a:ext uri="{FF2B5EF4-FFF2-40B4-BE49-F238E27FC236}">
                    <a16:creationId xmlns:a16="http://schemas.microsoft.com/office/drawing/2014/main" id="{AEAD9020-2D4E-460B-A7A0-65833772EC7D}"/>
                  </a:ext>
                </a:extLst>
              </p:cNvPr>
              <p:cNvPicPr/>
              <p:nvPr/>
            </p:nvPicPr>
            <p:blipFill>
              <a:blip r:embed="rId3"/>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A4FB7A4-4610-44D0-9D3D-6A02CBD277ED}"/>
                  </a:ext>
                </a:extLst>
              </p14:cNvPr>
              <p14:cNvContentPartPr/>
              <p14:nvPr/>
            </p14:nvContentPartPr>
            <p14:xfrm>
              <a:off x="2828160" y="926232"/>
              <a:ext cx="360" cy="360"/>
            </p14:xfrm>
          </p:contentPart>
        </mc:Choice>
        <mc:Fallback xmlns="">
          <p:pic>
            <p:nvPicPr>
              <p:cNvPr id="9" name="Ink 8">
                <a:extLst>
                  <a:ext uri="{FF2B5EF4-FFF2-40B4-BE49-F238E27FC236}">
                    <a16:creationId xmlns:a16="http://schemas.microsoft.com/office/drawing/2014/main" id="{DA4FB7A4-4610-44D0-9D3D-6A02CBD277ED}"/>
                  </a:ext>
                </a:extLst>
              </p:cNvPr>
              <p:cNvPicPr/>
              <p:nvPr/>
            </p:nvPicPr>
            <p:blipFill>
              <a:blip r:embed="rId3"/>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367A423-C5C5-4298-B0EA-4648C5B70E74}"/>
                  </a:ext>
                </a:extLst>
              </p14:cNvPr>
              <p14:cNvContentPartPr/>
              <p14:nvPr/>
            </p14:nvContentPartPr>
            <p14:xfrm>
              <a:off x="2828160" y="926232"/>
              <a:ext cx="3240" cy="5040"/>
            </p14:xfrm>
          </p:contentPart>
        </mc:Choice>
        <mc:Fallback xmlns="">
          <p:pic>
            <p:nvPicPr>
              <p:cNvPr id="10" name="Ink 9">
                <a:extLst>
                  <a:ext uri="{FF2B5EF4-FFF2-40B4-BE49-F238E27FC236}">
                    <a16:creationId xmlns:a16="http://schemas.microsoft.com/office/drawing/2014/main" id="{E367A423-C5C5-4298-B0EA-4648C5B70E74}"/>
                  </a:ext>
                </a:extLst>
              </p:cNvPr>
              <p:cNvPicPr/>
              <p:nvPr/>
            </p:nvPicPr>
            <p:blipFill>
              <a:blip r:embed="rId7"/>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3E5579A-A5EE-4665-977D-F0459475FB22}"/>
                  </a:ext>
                </a:extLst>
              </p14:cNvPr>
              <p14:cNvContentPartPr/>
              <p14:nvPr/>
            </p14:nvContentPartPr>
            <p14:xfrm>
              <a:off x="-2109240" y="2669712"/>
              <a:ext cx="19800" cy="360"/>
            </p14:xfrm>
          </p:contentPart>
        </mc:Choice>
        <mc:Fallback xmlns="">
          <p:pic>
            <p:nvPicPr>
              <p:cNvPr id="11" name="Ink 10">
                <a:extLst>
                  <a:ext uri="{FF2B5EF4-FFF2-40B4-BE49-F238E27FC236}">
                    <a16:creationId xmlns:a16="http://schemas.microsoft.com/office/drawing/2014/main" id="{13E5579A-A5EE-4665-977D-F0459475FB22}"/>
                  </a:ext>
                </a:extLst>
              </p:cNvPr>
              <p:cNvPicPr/>
              <p:nvPr/>
            </p:nvPicPr>
            <p:blipFill>
              <a:blip r:embed="rId9"/>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B386BED-4CF8-4943-B28B-978E8F8DD725}"/>
                  </a:ext>
                </a:extLst>
              </p14:cNvPr>
              <p14:cNvContentPartPr/>
              <p14:nvPr/>
            </p14:nvContentPartPr>
            <p14:xfrm>
              <a:off x="7266240" y="2888952"/>
              <a:ext cx="360" cy="360"/>
            </p14:xfrm>
          </p:contentPart>
        </mc:Choice>
        <mc:Fallback xmlns="">
          <p:pic>
            <p:nvPicPr>
              <p:cNvPr id="12" name="Ink 11">
                <a:extLst>
                  <a:ext uri="{FF2B5EF4-FFF2-40B4-BE49-F238E27FC236}">
                    <a16:creationId xmlns:a16="http://schemas.microsoft.com/office/drawing/2014/main" id="{EB386BED-4CF8-4943-B28B-978E8F8DD725}"/>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816F132-03E4-498E-9FFE-FC8B08962327}"/>
                  </a:ext>
                </a:extLst>
              </p14:cNvPr>
              <p14:cNvContentPartPr/>
              <p14:nvPr/>
            </p14:nvContentPartPr>
            <p14:xfrm>
              <a:off x="7266240" y="2888952"/>
              <a:ext cx="360" cy="360"/>
            </p14:xfrm>
          </p:contentPart>
        </mc:Choice>
        <mc:Fallback xmlns="">
          <p:pic>
            <p:nvPicPr>
              <p:cNvPr id="13" name="Ink 12">
                <a:extLst>
                  <a:ext uri="{FF2B5EF4-FFF2-40B4-BE49-F238E27FC236}">
                    <a16:creationId xmlns:a16="http://schemas.microsoft.com/office/drawing/2014/main" id="{7816F132-03E4-498E-9FFE-FC8B08962327}"/>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22A175F-8BA1-4222-A4CE-DB304C3A3F8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322A175F-8BA1-4222-A4CE-DB304C3A3F83}"/>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325F101D-5C09-4E8B-877F-017A5923C8DF}"/>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325F101D-5C09-4E8B-877F-017A5923C8DF}"/>
                  </a:ext>
                </a:extLst>
              </p:cNvPr>
              <p:cNvPicPr/>
              <p:nvPr/>
            </p:nvPicPr>
            <p:blipFill>
              <a:blip r:embed="rId3"/>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4127E0E-D84E-40B4-BDC6-D5A89E5457F3}"/>
                  </a:ext>
                </a:extLst>
              </p14:cNvPr>
              <p14:cNvContentPartPr/>
              <p14:nvPr/>
            </p14:nvContentPartPr>
            <p14:xfrm>
              <a:off x="6680880" y="2877072"/>
              <a:ext cx="360" cy="360"/>
            </p14:xfrm>
          </p:contentPart>
        </mc:Choice>
        <mc:Fallback xmlns="">
          <p:pic>
            <p:nvPicPr>
              <p:cNvPr id="16" name="Ink 15">
                <a:extLst>
                  <a:ext uri="{FF2B5EF4-FFF2-40B4-BE49-F238E27FC236}">
                    <a16:creationId xmlns:a16="http://schemas.microsoft.com/office/drawing/2014/main" id="{84127E0E-D84E-40B4-BDC6-D5A89E5457F3}"/>
                  </a:ext>
                </a:extLst>
              </p:cNvPr>
              <p:cNvPicPr/>
              <p:nvPr/>
            </p:nvPicPr>
            <p:blipFill>
              <a:blip r:embed="rId3"/>
              <a:stretch>
                <a:fillRect/>
              </a:stretch>
            </p:blipFill>
            <p:spPr>
              <a:xfrm>
                <a:off x="6590880" y="2697072"/>
                <a:ext cx="180000" cy="360000"/>
              </a:xfrm>
              <a:prstGeom prst="rect">
                <a:avLst/>
              </a:prstGeom>
            </p:spPr>
          </p:pic>
        </mc:Fallback>
      </mc:AlternateContent>
      <p:sp>
        <p:nvSpPr>
          <p:cNvPr id="27" name="Text Placeholder 2">
            <a:extLst>
              <a:ext uri="{FF2B5EF4-FFF2-40B4-BE49-F238E27FC236}">
                <a16:creationId xmlns:a16="http://schemas.microsoft.com/office/drawing/2014/main" id="{DEE84885-D4EC-4284-B092-05F602C913C3}"/>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28" name="Text Placeholder 4">
            <a:extLst>
              <a:ext uri="{FF2B5EF4-FFF2-40B4-BE49-F238E27FC236}">
                <a16:creationId xmlns:a16="http://schemas.microsoft.com/office/drawing/2014/main" id="{70055CB7-BCC2-4CBC-B50E-CF6F1544987B}"/>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15">
                  <a:extLst>
                    <a:ext uri="{A12FA001-AC4F-418D-AE19-62706E023703}">
                      <ahyp:hlinkClr xmlns:ahyp="http://schemas.microsoft.com/office/drawing/2018/hyperlinkcolor" val="tx"/>
                    </a:ext>
                  </a:extLst>
                </a:hlinkClick>
              </a:rPr>
              <a:t>Marawan. Diab</a:t>
            </a:r>
            <a:r>
              <a:rPr lang="en-GB" sz="1200" dirty="0">
                <a:hlinkClick r:id="rId15">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16">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mc:AlternateContent xmlns:mc="http://schemas.openxmlformats.org/markup-compatibility/2006" xmlns:a14="http://schemas.microsoft.com/office/drawing/2010/main">
        <mc:Choice Requires="a14">
          <p:sp>
            <p:nvSpPr>
              <p:cNvPr id="35" name="Content Placeholder 24">
                <a:extLst>
                  <a:ext uri="{FF2B5EF4-FFF2-40B4-BE49-F238E27FC236}">
                    <a16:creationId xmlns:a16="http://schemas.microsoft.com/office/drawing/2014/main" id="{64E301E6-EFC1-4615-9FA2-2A9B2ACD76E6}"/>
                  </a:ext>
                </a:extLst>
              </p:cNvPr>
              <p:cNvSpPr txBox="1">
                <a:spLocks/>
              </p:cNvSpPr>
              <p:nvPr/>
            </p:nvSpPr>
            <p:spPr>
              <a:xfrm>
                <a:off x="6096000" y="2877072"/>
                <a:ext cx="5829300" cy="3162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400" b="1" dirty="0">
                    <a:solidFill>
                      <a:schemeClr val="accent1">
                        <a:lumMod val="75000"/>
                      </a:schemeClr>
                    </a:solidFill>
                  </a:rPr>
                  <a:t>Some </a:t>
                </a:r>
                <a:r>
                  <a:rPr lang="en-US" sz="1400" b="1" dirty="0" err="1">
                    <a:solidFill>
                      <a:schemeClr val="accent1">
                        <a:lumMod val="75000"/>
                      </a:schemeClr>
                    </a:solidFill>
                  </a:rPr>
                  <a:t>Kpis</a:t>
                </a:r>
                <a:r>
                  <a:rPr lang="en-US" sz="1400" b="1" dirty="0">
                    <a:solidFill>
                      <a:schemeClr val="accent1">
                        <a:lumMod val="75000"/>
                      </a:schemeClr>
                    </a:solidFill>
                  </a:rPr>
                  <a:t>:</a:t>
                </a:r>
                <a:endParaRPr lang="en-GB" sz="1400" dirty="0">
                  <a:solidFill>
                    <a:srgbClr val="000000"/>
                  </a:solidFill>
                  <a:latin typeface="Helvetica Neue"/>
                </a:endParaRPr>
              </a:p>
              <a:p>
                <a:pPr>
                  <a:lnSpc>
                    <a:spcPct val="150000"/>
                  </a:lnSpc>
                </a:pPr>
                <a14:m>
                  <m:oMath xmlns:m="http://schemas.openxmlformats.org/officeDocument/2006/math">
                    <m:r>
                      <a:rPr lang="en-GB" sz="1400" i="1" dirty="0" smtClean="0">
                        <a:solidFill>
                          <a:srgbClr val="000000"/>
                        </a:solidFill>
                        <a:latin typeface="Cambria Math" panose="02040503050406030204" pitchFamily="18" charset="0"/>
                      </a:rPr>
                      <m:t>𝐸𝑎𝑟𝑛𝑒𝑑</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𝑉𝑎𝑙𝑢𝑒</m:t>
                    </m:r>
                    <m:r>
                      <a:rPr lang="en-GB" sz="1400" i="1" dirty="0" smtClean="0">
                        <a:solidFill>
                          <a:srgbClr val="000000"/>
                        </a:solidFill>
                        <a:latin typeface="Cambria Math" panose="02040503050406030204" pitchFamily="18" charset="0"/>
                      </a:rPr>
                      <m:t> = % </m:t>
                    </m:r>
                    <m:r>
                      <a:rPr lang="en-GB" sz="1400" i="1" dirty="0" smtClean="0">
                        <a:solidFill>
                          <a:srgbClr val="000000"/>
                        </a:solidFill>
                        <a:latin typeface="Cambria Math" panose="02040503050406030204" pitchFamily="18" charset="0"/>
                      </a:rPr>
                      <m:t>𝑜𝑓</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𝑐𝑜𝑚𝑝𝑙𝑒𝑡𝑒𝑑</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𝑤𝑜𝑟𝑘</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𝐵𝑢𝑑𝑔𝑒𝑡</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𝑋</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𝐵𝐴𝐶</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𝑇𝑜𝑡𝑎𝑙</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𝐵𝑢𝑑𝑔𝑒𝑡</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𝑐𝑜𝑠𝑡</m:t>
                    </m:r>
                    <m:r>
                      <a:rPr lang="en-GB" sz="1400" i="1" dirty="0" smtClean="0">
                        <a:solidFill>
                          <a:srgbClr val="000000"/>
                        </a:solidFill>
                        <a:latin typeface="Cambria Math" panose="02040503050406030204" pitchFamily="18" charset="0"/>
                      </a:rPr>
                      <m:t>).</m:t>
                    </m:r>
                  </m:oMath>
                </a14:m>
                <a:endParaRPr lang="en-GB" sz="1400" dirty="0">
                  <a:solidFill>
                    <a:srgbClr val="000000"/>
                  </a:solidFill>
                  <a:latin typeface="Helvetica Neue"/>
                </a:endParaRPr>
              </a:p>
              <a:p>
                <a:pPr>
                  <a:lnSpc>
                    <a:spcPct val="150000"/>
                  </a:lnSpc>
                </a:pPr>
                <a14:m>
                  <m:oMath xmlns:m="http://schemas.openxmlformats.org/officeDocument/2006/math">
                    <m:r>
                      <a:rPr lang="en-GB" i="1" dirty="0">
                        <a:solidFill>
                          <a:srgbClr val="000000"/>
                        </a:solidFill>
                        <a:latin typeface="Cambria Math" panose="02040503050406030204" pitchFamily="18" charset="0"/>
                      </a:rPr>
                      <m:t>𝐶𝑃𝐼</m:t>
                    </m:r>
                    <m:r>
                      <a:rPr lang="en-GB" i="1" dirty="0">
                        <a:solidFill>
                          <a:srgbClr val="000000"/>
                        </a:solidFill>
                        <a:latin typeface="Cambria Math" panose="02040503050406030204" pitchFamily="18" charset="0"/>
                      </a:rPr>
                      <m:t> = </m:t>
                    </m:r>
                    <m:r>
                      <a:rPr lang="en-GB" i="1" dirty="0">
                        <a:solidFill>
                          <a:srgbClr val="000000"/>
                        </a:solidFill>
                        <a:latin typeface="Cambria Math" panose="02040503050406030204" pitchFamily="18" charset="0"/>
                      </a:rPr>
                      <m:t>𝐸𝑎𝑟𝑛𝑒𝑑</m:t>
                    </m:r>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𝑣𝑎𝑙𝑢𝑒</m:t>
                    </m:r>
                    <m:r>
                      <a:rPr lang="en-GB" b="0" i="1" dirty="0" smtClean="0">
                        <a:solidFill>
                          <a:srgbClr val="000000"/>
                        </a:solidFill>
                        <a:latin typeface="Cambria Math" panose="02040503050406030204" pitchFamily="18" charset="0"/>
                      </a:rPr>
                      <m:t>/</m:t>
                    </m:r>
                    <m:r>
                      <a:rPr lang="en-GB" i="1" dirty="0">
                        <a:solidFill>
                          <a:srgbClr val="000000"/>
                        </a:solidFill>
                        <a:latin typeface="Cambria Math" panose="02040503050406030204" pitchFamily="18" charset="0"/>
                      </a:rPr>
                      <m:t>𝐴𝑐𝑡𝑢𝑎𝑙</m:t>
                    </m:r>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𝑐𝑜𝑠𝑡𝑠</m:t>
                    </m:r>
                    <m:r>
                      <a:rPr lang="en-GB" i="1" dirty="0">
                        <a:solidFill>
                          <a:srgbClr val="000000"/>
                        </a:solidFill>
                        <a:latin typeface="Cambria Math" panose="02040503050406030204" pitchFamily="18" charset="0"/>
                      </a:rPr>
                      <m:t> </m:t>
                    </m:r>
                    <m:d>
                      <m:dPr>
                        <m:ctrlPr>
                          <a:rPr lang="en-GB" i="1" dirty="0">
                            <a:solidFill>
                              <a:srgbClr val="000000"/>
                            </a:solidFill>
                            <a:latin typeface="Cambria Math" panose="02040503050406030204" pitchFamily="18" charset="0"/>
                          </a:rPr>
                        </m:ctrlPr>
                      </m:dPr>
                      <m:e>
                        <m:r>
                          <a:rPr lang="en-GB" i="1" dirty="0">
                            <a:solidFill>
                              <a:srgbClr val="000000"/>
                            </a:solidFill>
                            <a:latin typeface="Cambria Math" panose="02040503050406030204" pitchFamily="18" charset="0"/>
                          </a:rPr>
                          <m:t>𝐴𝐶</m:t>
                        </m:r>
                      </m:e>
                    </m:d>
                  </m:oMath>
                </a14:m>
                <a:endParaRPr lang="en-GB" i="1" dirty="0">
                  <a:solidFill>
                    <a:srgbClr val="000000"/>
                  </a:solidFill>
                  <a:latin typeface="Cambria Math" panose="02040503050406030204" pitchFamily="18" charset="0"/>
                </a:endParaRPr>
              </a:p>
              <a:p>
                <a:pPr>
                  <a:lnSpc>
                    <a:spcPct val="150000"/>
                  </a:lnSpc>
                </a:pPr>
                <a14:m>
                  <m:oMath xmlns:m="http://schemas.openxmlformats.org/officeDocument/2006/math">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𝑃𝑙𝑎𝑛𝑛𝑒𝑑</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𝑉𝑎𝑙𝑢𝑒</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𝑃𝑙𝑎𝑛𝑛𝑒𝑑</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𝐶𝑜𝑚𝑝𝑙𝑒𝑡𝑒</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𝑋</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𝑇𝑜𝑡𝑎𝑙</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𝐵𝑢𝑑𝑔𝑒𝑡</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 </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𝑐𝑜𝑠𝑡</m:t>
                    </m:r>
                    <m:r>
                      <a:rPr kumimoji="0" lang="en-US" altLang="en-US" sz="1400" b="0" i="1" u="none" strike="noStrike" cap="none" normalizeH="0" baseline="0" dirty="0" smtClean="0">
                        <a:ln>
                          <a:noFill/>
                        </a:ln>
                        <a:solidFill>
                          <a:srgbClr val="000000"/>
                        </a:solidFill>
                        <a:effectLst/>
                        <a:latin typeface="Cambria Math" panose="02040503050406030204" pitchFamily="18" charset="0"/>
                        <a:cs typeface="Courier New" panose="02070309020205020404" pitchFamily="49" charset="0"/>
                      </a:rPr>
                      <m:t>)</m:t>
                    </m:r>
                  </m:oMath>
                </a14:m>
                <a:endParaRPr kumimoji="0" lang="en-US" altLang="en-US" sz="1400" b="0" i="0" u="none" strike="noStrike" cap="none" normalizeH="0" baseline="0" dirty="0">
                  <a:ln>
                    <a:noFill/>
                  </a:ln>
                  <a:solidFill>
                    <a:srgbClr val="000000"/>
                  </a:solidFill>
                  <a:effectLst/>
                  <a:latin typeface="Helvetica Neue"/>
                </a:endParaRPr>
              </a:p>
              <a:p>
                <a:pPr>
                  <a:lnSpc>
                    <a:spcPct val="150000"/>
                  </a:lnSpc>
                </a:pPr>
                <a14:m>
                  <m:oMath xmlns:m="http://schemas.openxmlformats.org/officeDocument/2006/math">
                    <m:r>
                      <a:rPr lang="en-GB" sz="1400" i="1" dirty="0" smtClean="0">
                        <a:solidFill>
                          <a:srgbClr val="000000"/>
                        </a:solidFill>
                        <a:latin typeface="Cambria Math" panose="02040503050406030204" pitchFamily="18" charset="0"/>
                      </a:rPr>
                      <m:t>𝐵𝑢𝑑𝑔𝑒𝑡</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𝑣𝑎𝑟𝑖𝑎𝑛𝑐𝑒</m:t>
                    </m:r>
                    <m:r>
                      <a:rPr lang="en-GB" sz="1400" i="1" dirty="0" smtClean="0">
                        <a:solidFill>
                          <a:srgbClr val="000000"/>
                        </a:solidFill>
                        <a:latin typeface="Cambria Math" panose="02040503050406030204" pitchFamily="18" charset="0"/>
                      </a:rPr>
                      <m:t>` = `</m:t>
                    </m:r>
                    <m:r>
                      <a:rPr lang="en-GB" sz="1400" i="1" dirty="0" smtClean="0">
                        <a:solidFill>
                          <a:srgbClr val="000000"/>
                        </a:solidFill>
                        <a:latin typeface="Cambria Math" panose="02040503050406030204" pitchFamily="18" charset="0"/>
                      </a:rPr>
                      <m:t>𝐵𝑢𝑑𝑔𝑒𝑡</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𝑣𝑎𝑙𝑢𝑒</m:t>
                    </m:r>
                    <m:r>
                      <a:rPr lang="en-GB" sz="1400" i="1" dirty="0" smtClean="0">
                        <a:solidFill>
                          <a:srgbClr val="000000"/>
                        </a:solidFill>
                        <a:latin typeface="Cambria Math" panose="02040503050406030204" pitchFamily="18" charset="0"/>
                      </a:rPr>
                      <m:t> – </m:t>
                    </m:r>
                    <m:r>
                      <a:rPr lang="en-GB" sz="1400" i="1" dirty="0" smtClean="0">
                        <a:solidFill>
                          <a:srgbClr val="000000"/>
                        </a:solidFill>
                        <a:latin typeface="Cambria Math" panose="02040503050406030204" pitchFamily="18" charset="0"/>
                      </a:rPr>
                      <m:t>𝐴𝑐𝑡𝑢𝑎𝑙</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𝑣𝑎𝑙𝑢𝑒</m:t>
                    </m:r>
                    <m:r>
                      <a:rPr lang="en-GB" sz="1400" i="1" dirty="0" smtClean="0">
                        <a:solidFill>
                          <a:srgbClr val="000000"/>
                        </a:solidFill>
                        <a:latin typeface="Cambria Math" panose="02040503050406030204" pitchFamily="18" charset="0"/>
                      </a:rPr>
                      <m:t> (</m:t>
                    </m:r>
                    <m:r>
                      <a:rPr lang="en-GB" sz="1400" i="1" dirty="0" smtClean="0">
                        <a:solidFill>
                          <a:srgbClr val="000000"/>
                        </a:solidFill>
                        <a:latin typeface="Cambria Math" panose="02040503050406030204" pitchFamily="18" charset="0"/>
                      </a:rPr>
                      <m:t>𝐴𝑉</m:t>
                    </m:r>
                    <m:r>
                      <a:rPr lang="en-GB" sz="1400" i="1" dirty="0" smtClean="0">
                        <a:solidFill>
                          <a:srgbClr val="000000"/>
                        </a:solidFill>
                        <a:latin typeface="Cambria Math" panose="02040503050406030204" pitchFamily="18" charset="0"/>
                      </a:rPr>
                      <m:t>)</m:t>
                    </m:r>
                  </m:oMath>
                </a14:m>
                <a:endParaRPr lang="en-GB" sz="1400" dirty="0">
                  <a:solidFill>
                    <a:srgbClr val="000000"/>
                  </a:solidFill>
                  <a:latin typeface="Helvetica Neue"/>
                </a:endParaRPr>
              </a:p>
              <a:p>
                <a:pPr>
                  <a:lnSpc>
                    <a:spcPct val="100000"/>
                  </a:lnSpc>
                </a:pPr>
                <a:endParaRPr lang="en-GB" sz="1400" dirty="0">
                  <a:solidFill>
                    <a:srgbClr val="000000"/>
                  </a:solidFill>
                  <a:latin typeface="Helvetica Neue"/>
                </a:endParaRPr>
              </a:p>
              <a:p>
                <a:endParaRPr lang="en-GB" sz="1400" dirty="0">
                  <a:solidFill>
                    <a:srgbClr val="000000"/>
                  </a:solidFill>
                  <a:latin typeface="Helvetica Neue"/>
                </a:endParaRPr>
              </a:p>
              <a:p>
                <a:pPr>
                  <a:lnSpc>
                    <a:spcPct val="100000"/>
                  </a:lnSpc>
                  <a:buFontTx/>
                  <a:buChar char="-"/>
                </a:pPr>
                <a:endParaRPr lang="en-GB" sz="1200" dirty="0">
                  <a:solidFill>
                    <a:srgbClr val="000000"/>
                  </a:solidFill>
                  <a:latin typeface="Helvetica Neue"/>
                </a:endParaRPr>
              </a:p>
              <a:p>
                <a:pPr algn="just">
                  <a:lnSpc>
                    <a:spcPct val="100000"/>
                  </a:lnSpc>
                  <a:buFontTx/>
                  <a:buChar char="-"/>
                </a:pPr>
                <a:endParaRPr lang="en-GB" sz="1200" dirty="0">
                  <a:solidFill>
                    <a:srgbClr val="000000"/>
                  </a:solidFill>
                  <a:latin typeface="Helvetica Neue"/>
                </a:endParaRPr>
              </a:p>
              <a:p>
                <a:pPr marL="0" indent="0" algn="just">
                  <a:lnSpc>
                    <a:spcPct val="100000"/>
                  </a:lnSpc>
                  <a:buFont typeface="Arial" panose="020B0604020202020204" pitchFamily="34" charset="0"/>
                  <a:buNone/>
                </a:pPr>
                <a:endParaRPr lang="ar-EG" sz="1400" dirty="0">
                  <a:solidFill>
                    <a:srgbClr val="30353F"/>
                  </a:solidFill>
                </a:endParaRPr>
              </a:p>
            </p:txBody>
          </p:sp>
        </mc:Choice>
        <mc:Fallback xmlns="">
          <p:sp>
            <p:nvSpPr>
              <p:cNvPr id="35" name="Content Placeholder 24">
                <a:extLst>
                  <a:ext uri="{FF2B5EF4-FFF2-40B4-BE49-F238E27FC236}">
                    <a16:creationId xmlns:a16="http://schemas.microsoft.com/office/drawing/2014/main" id="{64E301E6-EFC1-4615-9FA2-2A9B2ACD76E6}"/>
                  </a:ext>
                </a:extLst>
              </p:cNvPr>
              <p:cNvSpPr txBox="1">
                <a:spLocks noRot="1" noChangeAspect="1" noMove="1" noResize="1" noEditPoints="1" noAdjustHandles="1" noChangeArrowheads="1" noChangeShapeType="1" noTextEdit="1"/>
              </p:cNvSpPr>
              <p:nvPr/>
            </p:nvSpPr>
            <p:spPr>
              <a:xfrm>
                <a:off x="6096000" y="2877072"/>
                <a:ext cx="5829300" cy="3162384"/>
              </a:xfrm>
              <a:prstGeom prst="rect">
                <a:avLst/>
              </a:prstGeom>
              <a:blipFill>
                <a:blip r:embed="rId17"/>
                <a:stretch>
                  <a:fillRect l="-418" t="-385"/>
                </a:stretch>
              </a:blipFill>
            </p:spPr>
            <p:txBody>
              <a:bodyPr/>
              <a:lstStyle/>
              <a:p>
                <a:r>
                  <a:rPr lang="en-US">
                    <a:noFill/>
                  </a:rPr>
                  <a:t> </a:t>
                </a:r>
              </a:p>
            </p:txBody>
          </p:sp>
        </mc:Fallback>
      </mc:AlternateContent>
    </p:spTree>
    <p:extLst>
      <p:ext uri="{BB962C8B-B14F-4D97-AF65-F5344CB8AC3E}">
        <p14:creationId xmlns:p14="http://schemas.microsoft.com/office/powerpoint/2010/main" val="88184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9" name="Title 18">
            <a:extLst>
              <a:ext uri="{FF2B5EF4-FFF2-40B4-BE49-F238E27FC236}">
                <a16:creationId xmlns:a16="http://schemas.microsoft.com/office/drawing/2014/main" id="{3D9DFEDF-9236-4DEA-BE30-3B639D3E968E}"/>
              </a:ext>
            </a:extLst>
          </p:cNvPr>
          <p:cNvSpPr>
            <a:spLocks noGrp="1"/>
          </p:cNvSpPr>
          <p:nvPr>
            <p:ph type="title"/>
          </p:nvPr>
        </p:nvSpPr>
        <p:spPr>
          <a:xfrm>
            <a:off x="796183" y="633322"/>
            <a:ext cx="9050518" cy="683387"/>
          </a:xfrm>
        </p:spPr>
        <p:txBody>
          <a:bodyPr>
            <a:normAutofit/>
          </a:bodyPr>
          <a:lstStyle/>
          <a:p>
            <a:r>
              <a:rPr lang="en-US" sz="3200" dirty="0"/>
              <a:t>Exploratory data analysis</a:t>
            </a:r>
          </a:p>
        </p:txBody>
      </p:sp>
      <p:sp>
        <p:nvSpPr>
          <p:cNvPr id="44" name="Text Placeholder 43">
            <a:extLst>
              <a:ext uri="{FF2B5EF4-FFF2-40B4-BE49-F238E27FC236}">
                <a16:creationId xmlns:a16="http://schemas.microsoft.com/office/drawing/2014/main" id="{EF69303B-13A0-41C0-A01D-B404A1ED96DD}"/>
              </a:ext>
            </a:extLst>
          </p:cNvPr>
          <p:cNvSpPr>
            <a:spLocks noGrp="1"/>
          </p:cNvSpPr>
          <p:nvPr>
            <p:ph type="body" idx="1"/>
          </p:nvPr>
        </p:nvSpPr>
        <p:spPr>
          <a:xfrm>
            <a:off x="838198" y="1874105"/>
            <a:ext cx="4640581" cy="347275"/>
          </a:xfrm>
        </p:spPr>
        <p:txBody>
          <a:bodyPr>
            <a:normAutofit/>
          </a:bodyPr>
          <a:lstStyle/>
          <a:p>
            <a:r>
              <a:rPr lang="en-US" sz="1600" u="sng" dirty="0"/>
              <a:t>Outliers</a:t>
            </a:r>
          </a:p>
        </p:txBody>
      </p:sp>
      <p:pic>
        <p:nvPicPr>
          <p:cNvPr id="30" name="Content Placeholder 29">
            <a:extLst>
              <a:ext uri="{FF2B5EF4-FFF2-40B4-BE49-F238E27FC236}">
                <a16:creationId xmlns:a16="http://schemas.microsoft.com/office/drawing/2014/main" id="{25FB2355-8519-473B-8735-3C1B03F27620}"/>
              </a:ext>
            </a:extLst>
          </p:cNvPr>
          <p:cNvPicPr>
            <a:picLocks noGrp="1" noChangeAspect="1"/>
          </p:cNvPicPr>
          <p:nvPr>
            <p:ph sz="half" idx="2"/>
          </p:nvPr>
        </p:nvPicPr>
        <p:blipFill>
          <a:blip r:embed="rId2"/>
          <a:stretch>
            <a:fillRect/>
          </a:stretch>
        </p:blipFill>
        <p:spPr>
          <a:xfrm>
            <a:off x="784860" y="2169431"/>
            <a:ext cx="5013962" cy="2316246"/>
          </a:xfrm>
        </p:spPr>
      </p:pic>
      <p:sp>
        <p:nvSpPr>
          <p:cNvPr id="24" name="Text Placeholder 2">
            <a:extLst>
              <a:ext uri="{FF2B5EF4-FFF2-40B4-BE49-F238E27FC236}">
                <a16:creationId xmlns:a16="http://schemas.microsoft.com/office/drawing/2014/main" id="{3675CFB0-2C66-4004-A370-19A75D3C7D46}"/>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25" name="Text Placeholder 4">
            <a:extLst>
              <a:ext uri="{FF2B5EF4-FFF2-40B4-BE49-F238E27FC236}">
                <a16:creationId xmlns:a16="http://schemas.microsoft.com/office/drawing/2014/main" id="{92870C72-07D9-4055-982C-525758C68CAD}"/>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3">
                  <a:extLst>
                    <a:ext uri="{A12FA001-AC4F-418D-AE19-62706E023703}">
                      <ahyp:hlinkClr xmlns:ahyp="http://schemas.microsoft.com/office/drawing/2018/hyperlinkcolor" val="tx"/>
                    </a:ext>
                  </a:extLst>
                </a:hlinkClick>
              </a:rPr>
              <a:t>Marawan. Diab</a:t>
            </a:r>
            <a:r>
              <a:rPr lang="en-GB" sz="1200" dirty="0">
                <a:hlinkClick r:id="rId3">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4">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p:sp>
        <p:nvSpPr>
          <p:cNvPr id="61" name="Text Placeholder 44">
            <a:extLst>
              <a:ext uri="{FF2B5EF4-FFF2-40B4-BE49-F238E27FC236}">
                <a16:creationId xmlns:a16="http://schemas.microsoft.com/office/drawing/2014/main" id="{8EA45990-1D37-49B3-88CB-9AF351D78382}"/>
              </a:ext>
            </a:extLst>
          </p:cNvPr>
          <p:cNvSpPr txBox="1">
            <a:spLocks/>
          </p:cNvSpPr>
          <p:nvPr/>
        </p:nvSpPr>
        <p:spPr>
          <a:xfrm>
            <a:off x="6286117" y="1808356"/>
            <a:ext cx="2072640" cy="41790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600" u="sng" dirty="0"/>
              <a:t>SLA For Tickets</a:t>
            </a:r>
            <a:endParaRPr lang="en-US" sz="1600" u="sng" dirty="0"/>
          </a:p>
        </p:txBody>
      </p:sp>
      <p:sp>
        <p:nvSpPr>
          <p:cNvPr id="63" name="TextBox 62">
            <a:extLst>
              <a:ext uri="{FF2B5EF4-FFF2-40B4-BE49-F238E27FC236}">
                <a16:creationId xmlns:a16="http://schemas.microsoft.com/office/drawing/2014/main" id="{3063A2B9-A280-4ABF-8E81-05FAAD1C9830}"/>
              </a:ext>
            </a:extLst>
          </p:cNvPr>
          <p:cNvSpPr txBox="1"/>
          <p:nvPr/>
        </p:nvSpPr>
        <p:spPr>
          <a:xfrm>
            <a:off x="838199" y="4673087"/>
            <a:ext cx="5013962" cy="1555682"/>
          </a:xfrm>
          <a:prstGeom prst="rect">
            <a:avLst/>
          </a:prstGeom>
          <a:noFill/>
        </p:spPr>
        <p:txBody>
          <a:bodyPr wrap="square" rtlCol="0">
            <a:spAutoFit/>
          </a:bodyPr>
          <a:lstStyle/>
          <a:p>
            <a:pPr algn="justLow">
              <a:lnSpc>
                <a:spcPct val="150000"/>
              </a:lnSpc>
            </a:pPr>
            <a:r>
              <a:rPr lang="en-GB" sz="1300" dirty="0"/>
              <a:t>The overall trend of the data is consistent. It was interesting to note that all projects and tickets have almost the same proportions, but there are outliers where</a:t>
            </a:r>
            <a:r>
              <a:rPr lang="en-GB" sz="1300" dirty="0">
                <a:solidFill>
                  <a:schemeClr val="bg1"/>
                </a:solidFill>
              </a:rPr>
              <a:t> </a:t>
            </a:r>
            <a:r>
              <a:rPr lang="en-GB" sz="1300" dirty="0">
                <a:solidFill>
                  <a:schemeClr val="bg1"/>
                </a:solidFill>
                <a:highlight>
                  <a:srgbClr val="FF0000"/>
                </a:highlight>
              </a:rPr>
              <a:t>the average number of tickets is 12 per project,</a:t>
            </a:r>
            <a:r>
              <a:rPr lang="en-GB" sz="1300" dirty="0"/>
              <a:t> but it was discovered that there are outliers for projects with more than</a:t>
            </a:r>
            <a:r>
              <a:rPr lang="ar-EG" sz="1300" dirty="0"/>
              <a:t> </a:t>
            </a:r>
            <a:r>
              <a:rPr lang="en-GB" sz="1300" dirty="0">
                <a:highlight>
                  <a:srgbClr val="008000"/>
                </a:highlight>
              </a:rPr>
              <a:t> </a:t>
            </a:r>
            <a:r>
              <a:rPr lang="en-GB" sz="1300" dirty="0">
                <a:solidFill>
                  <a:schemeClr val="bg1"/>
                </a:solidFill>
                <a:highlight>
                  <a:srgbClr val="008000"/>
                </a:highlight>
              </a:rPr>
              <a:t>400</a:t>
            </a:r>
            <a:r>
              <a:rPr lang="ar-EG" sz="1300" dirty="0">
                <a:solidFill>
                  <a:schemeClr val="bg1"/>
                </a:solidFill>
                <a:highlight>
                  <a:srgbClr val="008000"/>
                </a:highlight>
              </a:rPr>
              <a:t> </a:t>
            </a:r>
            <a:r>
              <a:rPr lang="en-GB" sz="1300" dirty="0">
                <a:solidFill>
                  <a:schemeClr val="bg1"/>
                </a:solidFill>
                <a:highlight>
                  <a:srgbClr val="008000"/>
                </a:highlight>
              </a:rPr>
              <a:t>.</a:t>
            </a:r>
            <a:endParaRPr lang="en-US" sz="1300" dirty="0">
              <a:solidFill>
                <a:schemeClr val="bg1"/>
              </a:solidFill>
              <a:highlight>
                <a:srgbClr val="008000"/>
              </a:highlight>
            </a:endParaRPr>
          </a:p>
        </p:txBody>
      </p:sp>
      <p:sp>
        <p:nvSpPr>
          <p:cNvPr id="64" name="TextBox 63">
            <a:extLst>
              <a:ext uri="{FF2B5EF4-FFF2-40B4-BE49-F238E27FC236}">
                <a16:creationId xmlns:a16="http://schemas.microsoft.com/office/drawing/2014/main" id="{561187CB-F84A-46EF-A0E9-7B3DA978DB9E}"/>
              </a:ext>
            </a:extLst>
          </p:cNvPr>
          <p:cNvSpPr txBox="1"/>
          <p:nvPr/>
        </p:nvSpPr>
        <p:spPr>
          <a:xfrm>
            <a:off x="6197753" y="4217457"/>
            <a:ext cx="3385466" cy="1255600"/>
          </a:xfrm>
          <a:prstGeom prst="rect">
            <a:avLst/>
          </a:prstGeom>
          <a:noFill/>
        </p:spPr>
        <p:txBody>
          <a:bodyPr wrap="square" rtlCol="0">
            <a:spAutoFit/>
          </a:bodyPr>
          <a:lstStyle/>
          <a:p>
            <a:pPr algn="just">
              <a:lnSpc>
                <a:spcPct val="150000"/>
              </a:lnSpc>
            </a:pPr>
            <a:r>
              <a:rPr lang="en-GB" sz="1300" dirty="0"/>
              <a:t>The SLA helps the partner to remain focused on client requirements and needs. It outlines the specific scope and timing of what is to be provided to the client.</a:t>
            </a:r>
            <a:endParaRPr lang="en-US" sz="1300" dirty="0"/>
          </a:p>
        </p:txBody>
      </p:sp>
      <p:sp>
        <p:nvSpPr>
          <p:cNvPr id="65" name="Text Placeholder 44">
            <a:extLst>
              <a:ext uri="{FF2B5EF4-FFF2-40B4-BE49-F238E27FC236}">
                <a16:creationId xmlns:a16="http://schemas.microsoft.com/office/drawing/2014/main" id="{53974A3C-9E02-4637-845D-566475CD32BE}"/>
              </a:ext>
            </a:extLst>
          </p:cNvPr>
          <p:cNvSpPr txBox="1">
            <a:spLocks/>
          </p:cNvSpPr>
          <p:nvPr/>
        </p:nvSpPr>
        <p:spPr>
          <a:xfrm>
            <a:off x="6286117" y="3901352"/>
            <a:ext cx="1915314" cy="303646"/>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600" u="sng" dirty="0"/>
              <a:t>Why?</a:t>
            </a:r>
            <a:endParaRPr lang="en-US" sz="1600" u="sng" dirty="0"/>
          </a:p>
        </p:txBody>
      </p:sp>
      <p:pic>
        <p:nvPicPr>
          <p:cNvPr id="68" name="Content Placeholder 55">
            <a:extLst>
              <a:ext uri="{FF2B5EF4-FFF2-40B4-BE49-F238E27FC236}">
                <a16:creationId xmlns:a16="http://schemas.microsoft.com/office/drawing/2014/main" id="{E0B9E69E-AC85-4EA6-9BAD-1007296FECEE}"/>
              </a:ext>
            </a:extLst>
          </p:cNvPr>
          <p:cNvPicPr>
            <a:picLocks noGrp="1" noChangeAspect="1"/>
          </p:cNvPicPr>
          <p:nvPr>
            <p:ph sz="quarter" idx="4"/>
          </p:nvPr>
        </p:nvPicPr>
        <p:blipFill rotWithShape="1">
          <a:blip r:embed="rId5"/>
          <a:srcRect l="67928" t="20897" r="11504" b="18325"/>
          <a:stretch/>
        </p:blipFill>
        <p:spPr>
          <a:xfrm>
            <a:off x="9587956" y="2005734"/>
            <a:ext cx="2205937" cy="3666672"/>
          </a:xfrm>
          <a:prstGeom prst="rect">
            <a:avLst/>
          </a:prstGeom>
        </p:spPr>
      </p:pic>
      <p:sp>
        <p:nvSpPr>
          <p:cNvPr id="69" name="TextBox 68">
            <a:extLst>
              <a:ext uri="{FF2B5EF4-FFF2-40B4-BE49-F238E27FC236}">
                <a16:creationId xmlns:a16="http://schemas.microsoft.com/office/drawing/2014/main" id="{61D4AD20-2C6B-4A09-BD28-3F2F7543A17E}"/>
              </a:ext>
            </a:extLst>
          </p:cNvPr>
          <p:cNvSpPr txBox="1"/>
          <p:nvPr/>
        </p:nvSpPr>
        <p:spPr>
          <a:xfrm>
            <a:off x="6286117" y="2165260"/>
            <a:ext cx="3134032" cy="1555682"/>
          </a:xfrm>
          <a:prstGeom prst="rect">
            <a:avLst/>
          </a:prstGeom>
          <a:noFill/>
        </p:spPr>
        <p:txBody>
          <a:bodyPr wrap="square" rtlCol="0">
            <a:spAutoFit/>
          </a:bodyPr>
          <a:lstStyle/>
          <a:p>
            <a:pPr algn="just">
              <a:lnSpc>
                <a:spcPct val="150000"/>
              </a:lnSpc>
            </a:pPr>
            <a:r>
              <a:rPr lang="en-GB" sz="1300" dirty="0"/>
              <a:t>In addition to the degree of</a:t>
            </a:r>
            <a:r>
              <a:rPr lang="ar-EG" sz="1300" dirty="0"/>
              <a:t> </a:t>
            </a:r>
            <a:r>
              <a:rPr lang="en-GB" sz="1300" dirty="0">
                <a:solidFill>
                  <a:schemeClr val="bg1"/>
                </a:solidFill>
                <a:highlight>
                  <a:srgbClr val="FF0000"/>
                </a:highlight>
              </a:rPr>
              <a:t>severity,</a:t>
            </a:r>
            <a:r>
              <a:rPr lang="en-GB" sz="1300" dirty="0"/>
              <a:t> if the ticket status is not </a:t>
            </a:r>
            <a:r>
              <a:rPr lang="ar-EG" sz="1300" dirty="0"/>
              <a:t> </a:t>
            </a:r>
            <a:r>
              <a:rPr lang="en-GB" sz="1300" dirty="0"/>
              <a:t>closed</a:t>
            </a:r>
            <a:r>
              <a:rPr lang="ar-EG" sz="1300" dirty="0"/>
              <a:t> </a:t>
            </a:r>
            <a:r>
              <a:rPr lang="en-GB" sz="1300" dirty="0">
                <a:solidFill>
                  <a:schemeClr val="bg1"/>
                </a:solidFill>
                <a:highlight>
                  <a:srgbClr val="FF0000"/>
                </a:highlight>
              </a:rPr>
              <a:t>, rejected, </a:t>
            </a:r>
            <a:r>
              <a:rPr lang="en-GB" sz="1300" dirty="0"/>
              <a:t>or cancelled at the time of delivery. They violate the Service Level Agreement (SLA).</a:t>
            </a:r>
            <a:endParaRPr lang="en-US" sz="1300" dirty="0"/>
          </a:p>
        </p:txBody>
      </p:sp>
      <p:sp>
        <p:nvSpPr>
          <p:cNvPr id="70" name="Rectangle 69">
            <a:extLst>
              <a:ext uri="{FF2B5EF4-FFF2-40B4-BE49-F238E27FC236}">
                <a16:creationId xmlns:a16="http://schemas.microsoft.com/office/drawing/2014/main" id="{49F1F7D3-3189-4AD4-9C43-30B1E0B6E8FA}"/>
              </a:ext>
            </a:extLst>
          </p:cNvPr>
          <p:cNvSpPr/>
          <p:nvPr/>
        </p:nvSpPr>
        <p:spPr>
          <a:xfrm>
            <a:off x="1437214" y="2851377"/>
            <a:ext cx="4170784" cy="683387"/>
          </a:xfrm>
          <a:prstGeom prst="rect">
            <a:avLst/>
          </a:prstGeom>
          <a:noFill/>
          <a:ln w="12700" cap="flat">
            <a:solidFill>
              <a:srgbClr val="FF0000"/>
            </a:solidFill>
            <a:prstDash val="solid"/>
            <a:miter/>
          </a:ln>
        </p:spPr>
        <p:txBody>
          <a:bodyPr rtlCol="0" anchor="ctr"/>
          <a:lstStyle/>
          <a:p>
            <a:pPr algn="l"/>
            <a:endParaRPr lang="en-US" dirty="0"/>
          </a:p>
        </p:txBody>
      </p:sp>
      <p:cxnSp>
        <p:nvCxnSpPr>
          <p:cNvPr id="72" name="Connector: Curved 71">
            <a:extLst>
              <a:ext uri="{FF2B5EF4-FFF2-40B4-BE49-F238E27FC236}">
                <a16:creationId xmlns:a16="http://schemas.microsoft.com/office/drawing/2014/main" id="{8C5CA3CF-879A-4F17-9713-5BAA70A2D7F1}"/>
              </a:ext>
            </a:extLst>
          </p:cNvPr>
          <p:cNvCxnSpPr/>
          <p:nvPr/>
        </p:nvCxnSpPr>
        <p:spPr>
          <a:xfrm rot="16200000" flipH="1">
            <a:off x="1814900" y="2130394"/>
            <a:ext cx="671612" cy="62515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0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7" name="Title 6">
            <a:extLst>
              <a:ext uri="{FF2B5EF4-FFF2-40B4-BE49-F238E27FC236}">
                <a16:creationId xmlns:a16="http://schemas.microsoft.com/office/drawing/2014/main" id="{697E31FA-68EE-4BA7-BAE7-D53FAFD9963B}"/>
              </a:ext>
            </a:extLst>
          </p:cNvPr>
          <p:cNvSpPr>
            <a:spLocks noGrp="1"/>
          </p:cNvSpPr>
          <p:nvPr>
            <p:ph type="title"/>
          </p:nvPr>
        </p:nvSpPr>
        <p:spPr/>
        <p:txBody>
          <a:bodyPr>
            <a:normAutofit/>
          </a:bodyPr>
          <a:lstStyle/>
          <a:p>
            <a:r>
              <a:rPr lang="en-US" sz="3200" dirty="0"/>
              <a:t>Limitations and recommendations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sz="half" idx="1"/>
          </p:nvPr>
        </p:nvSpPr>
        <p:spPr>
          <a:xfrm>
            <a:off x="838199" y="3152842"/>
            <a:ext cx="4774688" cy="2663977"/>
          </a:xfrm>
        </p:spPr>
        <p:txBody>
          <a:bodyPr>
            <a:normAutofit/>
          </a:bodyPr>
          <a:lstStyle/>
          <a:p>
            <a:pPr algn="just">
              <a:lnSpc>
                <a:spcPct val="150000"/>
              </a:lnSpc>
            </a:pPr>
            <a:r>
              <a:rPr lang="en-GB" sz="1700" dirty="0">
                <a:latin typeface="-apple-system"/>
              </a:rPr>
              <a:t>As indicated in the table above, even if tickets have varying degrees of Severity, the proportion of completion is nearly same, even though more work must be expended on higher-risk tickets than on others; possibly the priority function might clarify this issue.</a:t>
            </a:r>
          </a:p>
        </p:txBody>
      </p:sp>
      <p:sp>
        <p:nvSpPr>
          <p:cNvPr id="6" name="Content Placeholder 5">
            <a:extLst>
              <a:ext uri="{FF2B5EF4-FFF2-40B4-BE49-F238E27FC236}">
                <a16:creationId xmlns:a16="http://schemas.microsoft.com/office/drawing/2014/main" id="{93833804-8934-4279-B199-B724CFF38A0A}"/>
              </a:ext>
            </a:extLst>
          </p:cNvPr>
          <p:cNvSpPr>
            <a:spLocks noGrp="1"/>
          </p:cNvSpPr>
          <p:nvPr>
            <p:ph sz="half" idx="2"/>
          </p:nvPr>
        </p:nvSpPr>
        <p:spPr>
          <a:xfrm>
            <a:off x="6447453" y="2373822"/>
            <a:ext cx="4525347" cy="3442997"/>
          </a:xfrm>
        </p:spPr>
        <p:txBody>
          <a:bodyPr>
            <a:normAutofit/>
          </a:bodyPr>
          <a:lstStyle/>
          <a:p>
            <a:pPr algn="just">
              <a:lnSpc>
                <a:spcPct val="150000"/>
              </a:lnSpc>
            </a:pPr>
            <a:r>
              <a:rPr lang="en-GB" sz="1700" dirty="0">
                <a:latin typeface="-apple-system"/>
              </a:rPr>
              <a:t>The dataset lacks critical information for identifying important patterns in the project management process, such as project completion time and ticket, as well as the percentage of what has been accomplished from the project in each week, the ticket. We have severity for each ticket, but </a:t>
            </a:r>
            <a:r>
              <a:rPr lang="en-GB" sz="1700" dirty="0">
                <a:solidFill>
                  <a:schemeClr val="bg1"/>
                </a:solidFill>
                <a:highlight>
                  <a:srgbClr val="008000"/>
                </a:highlight>
                <a:latin typeface="-apple-system"/>
              </a:rPr>
              <a:t>priority</a:t>
            </a:r>
            <a:r>
              <a:rPr lang="en-GB" sz="1700" dirty="0">
                <a:latin typeface="-apple-system"/>
              </a:rPr>
              <a:t> is also critical for identifying fair SLA.</a:t>
            </a:r>
            <a:endParaRPr lang="en-US" sz="1700" dirty="0">
              <a:latin typeface="-apple-system"/>
            </a:endParaRPr>
          </a:p>
        </p:txBody>
      </p:sp>
      <p:sp>
        <p:nvSpPr>
          <p:cNvPr id="12" name="Text Placeholder 2">
            <a:extLst>
              <a:ext uri="{FF2B5EF4-FFF2-40B4-BE49-F238E27FC236}">
                <a16:creationId xmlns:a16="http://schemas.microsoft.com/office/drawing/2014/main" id="{9FCEE8FA-5515-4083-851C-ABA5A4DE614D}"/>
              </a:ext>
            </a:extLst>
          </p:cNvPr>
          <p:cNvSpPr txBox="1">
            <a:spLocks/>
          </p:cNvSpPr>
          <p:nvPr/>
        </p:nvSpPr>
        <p:spPr>
          <a:xfrm>
            <a:off x="88036" y="6445249"/>
            <a:ext cx="1500327" cy="32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600" dirty="0">
                <a:solidFill>
                  <a:schemeClr val="tx1"/>
                </a:solidFill>
              </a:rPr>
              <a:t>Marwan Diab</a:t>
            </a:r>
          </a:p>
        </p:txBody>
      </p:sp>
      <p:sp>
        <p:nvSpPr>
          <p:cNvPr id="13" name="Text Placeholder 4">
            <a:extLst>
              <a:ext uri="{FF2B5EF4-FFF2-40B4-BE49-F238E27FC236}">
                <a16:creationId xmlns:a16="http://schemas.microsoft.com/office/drawing/2014/main" id="{A2611E0F-ADD8-4635-B6DF-05760D30A151}"/>
              </a:ext>
            </a:extLst>
          </p:cNvPr>
          <p:cNvSpPr txBox="1">
            <a:spLocks/>
          </p:cNvSpPr>
          <p:nvPr/>
        </p:nvSpPr>
        <p:spPr>
          <a:xfrm>
            <a:off x="6096000" y="6496050"/>
            <a:ext cx="6095999" cy="276225"/>
          </a:xfrm>
          <a:prstGeom prst="rect">
            <a:avLst/>
          </a:prstGeom>
        </p:spPr>
        <p:txBody>
          <a:bodyPr wrap="square">
            <a:noAutofit/>
          </a:bodyPr>
          <a:lstStyle>
            <a:defPPr>
              <a:defRPr lang="ru-RU"/>
            </a:defPPr>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solidFill>
                  <a:schemeClr val="accent1"/>
                </a:solidFill>
              </a:defRPr>
            </a:lvl2pPr>
            <a:lvl3pPr marL="1143000" indent="-228600">
              <a:lnSpc>
                <a:spcPct val="90000"/>
              </a:lnSpc>
              <a:spcBef>
                <a:spcPts val="500"/>
              </a:spcBef>
              <a:buFont typeface="Arial" panose="020B0604020202020204" pitchFamily="34" charset="0"/>
              <a:buChar char="•"/>
              <a:defRPr sz="2000">
                <a:solidFill>
                  <a:schemeClr val="accent1"/>
                </a:solidFill>
              </a:defRPr>
            </a:lvl3pPr>
            <a:lvl4pPr marL="1600200" indent="-228600">
              <a:lnSpc>
                <a:spcPct val="90000"/>
              </a:lnSpc>
              <a:spcBef>
                <a:spcPts val="500"/>
              </a:spcBef>
              <a:buFont typeface="Arial" panose="020B0604020202020204" pitchFamily="34" charset="0"/>
              <a:buChar char="•"/>
              <a:defRPr>
                <a:solidFill>
                  <a:schemeClr val="accent1"/>
                </a:solidFill>
              </a:defRPr>
            </a:lvl4pPr>
            <a:lvl5pPr marL="2057400" indent="-228600">
              <a:lnSpc>
                <a:spcPct val="90000"/>
              </a:lnSpc>
              <a:spcBef>
                <a:spcPts val="500"/>
              </a:spcBef>
              <a:buFont typeface="Arial" panose="020B0604020202020204" pitchFamily="34" charset="0"/>
              <a:buChar char="•"/>
              <a:defRPr>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200" dirty="0">
                <a:hlinkClick r:id="rId2">
                  <a:extLst>
                    <a:ext uri="{A12FA001-AC4F-418D-AE19-62706E023703}">
                      <ahyp:hlinkClr xmlns:ahyp="http://schemas.microsoft.com/office/drawing/2018/hyperlinkcolor" val="tx"/>
                    </a:ext>
                  </a:extLst>
                </a:hlinkClick>
              </a:rPr>
              <a:t>Marawan. Diab</a:t>
            </a:r>
            <a:r>
              <a:rPr lang="en-GB" sz="1200" dirty="0">
                <a:hlinkClick r:id="rId2">
                  <a:extLst>
                    <a:ext uri="{A12FA001-AC4F-418D-AE19-62706E023703}">
                      <ahyp:hlinkClr xmlns:ahyp="http://schemas.microsoft.com/office/drawing/2018/hyperlinkcolor" val="tx"/>
                    </a:ext>
                  </a:extLst>
                </a:hlinkClick>
              </a:rPr>
              <a:t>@gmail.com</a:t>
            </a:r>
            <a:r>
              <a:rPr lang="en-GB" sz="1200" dirty="0"/>
              <a:t> | 01026252078 | </a:t>
            </a:r>
            <a:r>
              <a:rPr lang="en-US" sz="1200" dirty="0">
                <a:hlinkClick r:id="rId3">
                  <a:extLst>
                    <a:ext uri="{A12FA001-AC4F-418D-AE19-62706E023703}">
                      <ahyp:hlinkClr xmlns:ahyp="http://schemas.microsoft.com/office/drawing/2018/hyperlinkcolor" val="tx"/>
                    </a:ext>
                  </a:extLst>
                </a:hlinkClick>
              </a:rPr>
              <a:t>https://www.linkedin.com/in/marwan-xdiab</a:t>
            </a:r>
            <a:endParaRPr lang="ru-RU" sz="1200" dirty="0"/>
          </a:p>
          <a:p>
            <a:pPr algn="ctr"/>
            <a:r>
              <a:rPr lang="en-GB" sz="1200" dirty="0"/>
              <a:t> </a:t>
            </a:r>
            <a:endParaRPr lang="ru-RU" sz="1200" dirty="0"/>
          </a:p>
        </p:txBody>
      </p:sp>
      <p:pic>
        <p:nvPicPr>
          <p:cNvPr id="19" name="Picture 18">
            <a:extLst>
              <a:ext uri="{FF2B5EF4-FFF2-40B4-BE49-F238E27FC236}">
                <a16:creationId xmlns:a16="http://schemas.microsoft.com/office/drawing/2014/main" id="{A24D0389-070F-4D64-9863-F9B0C736D5D7}"/>
              </a:ext>
            </a:extLst>
          </p:cNvPr>
          <p:cNvPicPr>
            <a:picLocks noChangeAspect="1"/>
          </p:cNvPicPr>
          <p:nvPr/>
        </p:nvPicPr>
        <p:blipFill rotWithShape="1">
          <a:blip r:embed="rId4"/>
          <a:srcRect l="19056" t="40544" r="53962" b="43537"/>
          <a:stretch/>
        </p:blipFill>
        <p:spPr>
          <a:xfrm>
            <a:off x="1087540" y="1715133"/>
            <a:ext cx="4657009" cy="1501791"/>
          </a:xfrm>
          <a:prstGeom prst="rect">
            <a:avLst/>
          </a:prstGeom>
        </p:spPr>
      </p:pic>
    </p:spTree>
    <p:extLst>
      <p:ext uri="{BB962C8B-B14F-4D97-AF65-F5344CB8AC3E}">
        <p14:creationId xmlns:p14="http://schemas.microsoft.com/office/powerpoint/2010/main" val="2023535584"/>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3155</TotalTime>
  <Words>738</Words>
  <Application>Microsoft Office PowerPoint</Application>
  <PresentationFormat>Widescreen</PresentationFormat>
  <Paragraphs>81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Arial Unicode MS</vt:lpstr>
      <vt:lpstr>Calibri</vt:lpstr>
      <vt:lpstr>Cambria Math</vt:lpstr>
      <vt:lpstr>Century Gothic</vt:lpstr>
      <vt:lpstr>Helvetica Neue</vt:lpstr>
      <vt:lpstr>Office Theme</vt:lpstr>
      <vt:lpstr>Case Study on Tracking SW Tickets and Projects.</vt:lpstr>
      <vt:lpstr>PowerPoint Presentation</vt:lpstr>
      <vt:lpstr>PowerPoint Presentation</vt:lpstr>
      <vt:lpstr>Data Wrangling</vt:lpstr>
      <vt:lpstr>Exploratory data analysis</vt:lpstr>
      <vt:lpstr>Limitations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Boat Sales Analysis</dc:title>
  <dc:creator>marawan diab</dc:creator>
  <cp:lastModifiedBy>marawan diab</cp:lastModifiedBy>
  <cp:revision>158</cp:revision>
  <dcterms:created xsi:type="dcterms:W3CDTF">2022-07-24T12:18:52Z</dcterms:created>
  <dcterms:modified xsi:type="dcterms:W3CDTF">2023-04-14T11:48:06Z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