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350" r:id="rId5"/>
    <p:sldId id="257" r:id="rId6"/>
    <p:sldId id="352" r:id="rId7"/>
    <p:sldId id="361" r:id="rId8"/>
    <p:sldId id="384" r:id="rId9"/>
    <p:sldId id="366" r:id="rId10"/>
    <p:sldId id="375" r:id="rId11"/>
    <p:sldId id="365" r:id="rId12"/>
    <p:sldId id="369" r:id="rId13"/>
    <p:sldId id="380" r:id="rId14"/>
    <p:sldId id="373" r:id="rId15"/>
    <p:sldId id="383" r:id="rId16"/>
    <p:sldId id="376" r:id="rId17"/>
    <p:sldId id="377" r:id="rId18"/>
    <p:sldId id="378" r:id="rId19"/>
    <p:sldId id="374" r:id="rId20"/>
    <p:sldId id="34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D247"/>
    <a:srgbClr val="0F3041"/>
    <a:srgbClr val="4495A2"/>
    <a:srgbClr val="C6242F"/>
    <a:srgbClr val="42919E"/>
    <a:srgbClr val="F8D348"/>
    <a:srgbClr val="7CA655"/>
    <a:srgbClr val="373737"/>
    <a:srgbClr val="F9D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29,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4284-1238-499F-9DA8-424F3A3C0C5C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FEF4-D0B2-49AF-86B1-5A90A6A23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29,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June 29,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  <p:sldLayoutId id="2147483694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awan.Diab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370" y="2116182"/>
            <a:ext cx="5644256" cy="1514019"/>
          </a:xfrm>
        </p:spPr>
        <p:txBody>
          <a:bodyPr/>
          <a:lstStyle/>
          <a:p>
            <a:r>
              <a:rPr lang="en-GB" dirty="0"/>
              <a:t>Retail Data Analytics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6" y="4469655"/>
            <a:ext cx="5491570" cy="953337"/>
          </a:xfrm>
        </p:spPr>
        <p:txBody>
          <a:bodyPr/>
          <a:lstStyle/>
          <a:p>
            <a:r>
              <a:rPr lang="en-GB" dirty="0"/>
              <a:t>Marwan Diab</a:t>
            </a:r>
          </a:p>
          <a:p>
            <a:r>
              <a:rPr lang="en-US" dirty="0"/>
              <a:t>June </a:t>
            </a:r>
            <a:r>
              <a:rPr lang="en-GB" dirty="0"/>
              <a:t>26</a:t>
            </a:r>
            <a:r>
              <a:rPr lang="en-US" dirty="0"/>
              <a:t>, 2022 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F35B5-3A57-4C79-9E52-72529E53E181}"/>
              </a:ext>
            </a:extLst>
          </p:cNvPr>
          <p:cNvSpPr txBox="1"/>
          <p:nvPr/>
        </p:nvSpPr>
        <p:spPr>
          <a:xfrm>
            <a:off x="6917924" y="6435401"/>
            <a:ext cx="5211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4495A2"/>
                </a:solidFill>
                <a:hlinkClick r:id="rId2"/>
              </a:rPr>
              <a:t>Marawan.Diab</a:t>
            </a:r>
            <a:r>
              <a:rPr lang="ar-EG" dirty="0">
                <a:solidFill>
                  <a:srgbClr val="4495A2"/>
                </a:solidFill>
                <a:hlinkClick r:id="rId2"/>
              </a:rPr>
              <a:t>@</a:t>
            </a:r>
            <a:r>
              <a:rPr lang="en-GB" dirty="0">
                <a:solidFill>
                  <a:srgbClr val="4495A2"/>
                </a:solidFill>
                <a:hlinkClick r:id="rId2"/>
              </a:rPr>
              <a:t>gmail.com</a:t>
            </a:r>
            <a:r>
              <a:rPr lang="en-GB" dirty="0">
                <a:solidFill>
                  <a:schemeClr val="bg1"/>
                </a:solidFill>
              </a:rPr>
              <a:t>             01026252078</a:t>
            </a:r>
            <a:endParaRPr lang="ar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EC0E7426-2C25-4DDC-A4E3-B645C280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Questions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2B781-84DF-4E78-ACE0-01FA32AA4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204" y="2219790"/>
            <a:ext cx="4827178" cy="2955891"/>
          </a:xfrm>
        </p:spPr>
        <p:txBody>
          <a:bodyPr>
            <a:norm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What type of big</a:t>
            </a:r>
            <a:r>
              <a:rPr lang="ar-EG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and small size stores?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What type of store is the most selling?</a:t>
            </a:r>
            <a:endParaRPr lang="ar-EG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is store has most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selling?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What is departments has most selling?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Does Black Friday affect sales?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Does store size affect sales?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Does Christmas affect sales?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Does Markdown affect sales?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BBBA6-D315-4063-9193-DBC6EB88A46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73924" y="2132307"/>
            <a:ext cx="4764829" cy="3842365"/>
          </a:xfrm>
        </p:spPr>
        <p:txBody>
          <a:bodyPr>
            <a:norm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What is top 10 Weeks Sales ?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How many retailers?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What is the total amount of sales?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What is average CPI?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How many Departments?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Holiday sales?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How much did last week's sales differ from this week’s?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what is the last week sales by holiday ?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what is the weekly sales in holiday by Department ?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what is the weekly sales in holiday by Type ?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87EAA577-B20B-4D82-9FF4-AE0710B2A7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29, 2022</a:t>
            </a:fld>
            <a:endParaRPr lang="en-US" dirty="0">
              <a:latin typeface="+mn-lt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3CA57FF-FDDC-4D0F-8946-B30EA77DF2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EC07E33-80CF-491E-BCED-AE10441B9A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521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96773E-9899-49DF-B5DE-6C53286E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4" y="268200"/>
            <a:ext cx="9005601" cy="610863"/>
          </a:xfrm>
        </p:spPr>
        <p:txBody>
          <a:bodyPr>
            <a:normAutofit/>
          </a:bodyPr>
          <a:lstStyle/>
          <a:p>
            <a:r>
              <a:rPr lang="en-GB" dirty="0"/>
              <a:t>Dashboard</a:t>
            </a:r>
            <a:r>
              <a:rPr lang="ar-EG" dirty="0"/>
              <a:t> </a:t>
            </a:r>
            <a:r>
              <a:rPr lang="en-GB" dirty="0"/>
              <a:t>(Overview 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EAB49-7319-4FEC-BABF-E6189F51E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64" t="17864" r="16845" b="13786"/>
          <a:stretch/>
        </p:blipFill>
        <p:spPr>
          <a:xfrm>
            <a:off x="893685" y="902476"/>
            <a:ext cx="10404630" cy="5687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696C3A-340C-48A4-A332-30C6C88746DD}"/>
              </a:ext>
            </a:extLst>
          </p:cNvPr>
          <p:cNvSpPr txBox="1"/>
          <p:nvPr/>
        </p:nvSpPr>
        <p:spPr>
          <a:xfrm>
            <a:off x="5604029" y="633542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https://www.novypro.com/project/retail-sales-analysis</a:t>
            </a:r>
          </a:p>
        </p:txBody>
      </p:sp>
    </p:spTree>
    <p:extLst>
      <p:ext uri="{BB962C8B-B14F-4D97-AF65-F5344CB8AC3E}">
        <p14:creationId xmlns:p14="http://schemas.microsoft.com/office/powerpoint/2010/main" val="341846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96773E-9899-49DF-B5DE-6C53286E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4" y="268200"/>
            <a:ext cx="9005601" cy="610863"/>
          </a:xfrm>
        </p:spPr>
        <p:txBody>
          <a:bodyPr>
            <a:normAutofit/>
          </a:bodyPr>
          <a:lstStyle/>
          <a:p>
            <a:r>
              <a:rPr lang="en-GB" dirty="0"/>
              <a:t>Dashboard</a:t>
            </a:r>
            <a:r>
              <a:rPr lang="ar-EG" dirty="0"/>
              <a:t> </a:t>
            </a:r>
            <a:r>
              <a:rPr lang="en-GB" dirty="0"/>
              <a:t>(Overview 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2FF26-B5CD-4C5F-8F65-FF6EF07E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22" t="14498" r="12330" b="7314"/>
          <a:stretch/>
        </p:blipFill>
        <p:spPr>
          <a:xfrm>
            <a:off x="1284302" y="1001476"/>
            <a:ext cx="9623395" cy="5514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7057CC-CF2F-4CD3-A431-C70D0E9BC29F}"/>
              </a:ext>
            </a:extLst>
          </p:cNvPr>
          <p:cNvSpPr txBox="1"/>
          <p:nvPr/>
        </p:nvSpPr>
        <p:spPr>
          <a:xfrm>
            <a:off x="5604029" y="631766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https://www.novypro.com/project/retail-sales-analysis</a:t>
            </a:r>
          </a:p>
        </p:txBody>
      </p:sp>
    </p:spTree>
    <p:extLst>
      <p:ext uri="{BB962C8B-B14F-4D97-AF65-F5344CB8AC3E}">
        <p14:creationId xmlns:p14="http://schemas.microsoft.com/office/powerpoint/2010/main" val="284876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96773E-9899-49DF-B5DE-6C53286E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4" y="268200"/>
            <a:ext cx="9316319" cy="610863"/>
          </a:xfrm>
        </p:spPr>
        <p:txBody>
          <a:bodyPr/>
          <a:lstStyle/>
          <a:p>
            <a:r>
              <a:rPr lang="en-GB" dirty="0"/>
              <a:t>Dashboard</a:t>
            </a:r>
            <a:r>
              <a:rPr lang="ar-EG" dirty="0"/>
              <a:t> </a:t>
            </a:r>
            <a:r>
              <a:rPr lang="en-GB" dirty="0"/>
              <a:t>( Filter Tap)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0FF88-734E-4655-9494-22FE19FE8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59" t="13851" r="9781" b="8220"/>
          <a:stretch/>
        </p:blipFill>
        <p:spPr>
          <a:xfrm>
            <a:off x="745725" y="1029810"/>
            <a:ext cx="10750858" cy="5743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77985-1046-4B58-9DF1-72400A41CA55}"/>
              </a:ext>
            </a:extLst>
          </p:cNvPr>
          <p:cNvSpPr txBox="1"/>
          <p:nvPr/>
        </p:nvSpPr>
        <p:spPr>
          <a:xfrm>
            <a:off x="5604029" y="633542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https://www.novypro.com/project/retail-sales-analysis</a:t>
            </a:r>
          </a:p>
        </p:txBody>
      </p:sp>
    </p:spTree>
    <p:extLst>
      <p:ext uri="{BB962C8B-B14F-4D97-AF65-F5344CB8AC3E}">
        <p14:creationId xmlns:p14="http://schemas.microsoft.com/office/powerpoint/2010/main" val="422526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96773E-9899-49DF-B5DE-6C53286E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4" y="268200"/>
            <a:ext cx="6910471" cy="610863"/>
          </a:xfrm>
        </p:spPr>
        <p:txBody>
          <a:bodyPr>
            <a:normAutofit/>
          </a:bodyPr>
          <a:lstStyle/>
          <a:p>
            <a:r>
              <a:rPr lang="en-GB" dirty="0"/>
              <a:t>Dashboard</a:t>
            </a:r>
            <a:r>
              <a:rPr lang="ar-EG" dirty="0"/>
              <a:t> </a:t>
            </a:r>
            <a:r>
              <a:rPr lang="en-GB" dirty="0"/>
              <a:t>(Sales Tree)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0B395-4851-497A-88CB-7854C66BC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22" t="14886" r="13495" b="9773"/>
          <a:stretch/>
        </p:blipFill>
        <p:spPr>
          <a:xfrm>
            <a:off x="1109708" y="879063"/>
            <a:ext cx="10253709" cy="5749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B54E99-B6FE-4413-B77D-0C495578544B}"/>
              </a:ext>
            </a:extLst>
          </p:cNvPr>
          <p:cNvSpPr txBox="1"/>
          <p:nvPr/>
        </p:nvSpPr>
        <p:spPr>
          <a:xfrm>
            <a:off x="5604029" y="633542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https://www.novypro.com/project/retail-sales-analysis</a:t>
            </a:r>
          </a:p>
        </p:txBody>
      </p:sp>
    </p:spTree>
    <p:extLst>
      <p:ext uri="{BB962C8B-B14F-4D97-AF65-F5344CB8AC3E}">
        <p14:creationId xmlns:p14="http://schemas.microsoft.com/office/powerpoint/2010/main" val="7012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96773E-9899-49DF-B5DE-6C53286E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4" y="268200"/>
            <a:ext cx="6910471" cy="610863"/>
          </a:xfrm>
        </p:spPr>
        <p:txBody>
          <a:bodyPr>
            <a:normAutofit fontScale="90000"/>
          </a:bodyPr>
          <a:lstStyle/>
          <a:p>
            <a:r>
              <a:rPr lang="en-GB" dirty="0"/>
              <a:t>Dashboard</a:t>
            </a:r>
            <a:r>
              <a:rPr lang="ar-EG" dirty="0"/>
              <a:t> </a:t>
            </a:r>
            <a:r>
              <a:rPr lang="en-GB" dirty="0"/>
              <a:t>(Sales Analysis)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93EFF-82E2-4223-B5B0-D079202C4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5" r="13495" b="23495"/>
          <a:stretch/>
        </p:blipFill>
        <p:spPr>
          <a:xfrm>
            <a:off x="1132697" y="879063"/>
            <a:ext cx="10133065" cy="5641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BD39C4-EB5E-4D51-A89C-F990403F5A0F}"/>
              </a:ext>
            </a:extLst>
          </p:cNvPr>
          <p:cNvSpPr txBox="1"/>
          <p:nvPr/>
        </p:nvSpPr>
        <p:spPr>
          <a:xfrm>
            <a:off x="5604029" y="633542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https://www.novypro.com/project/retail-sales-analysis</a:t>
            </a:r>
          </a:p>
        </p:txBody>
      </p:sp>
    </p:spTree>
    <p:extLst>
      <p:ext uri="{BB962C8B-B14F-4D97-AF65-F5344CB8AC3E}">
        <p14:creationId xmlns:p14="http://schemas.microsoft.com/office/powerpoint/2010/main" val="1485629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2647BE8A-2696-494A-BDB3-610A2FF0E1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8" r="25468"/>
          <a:stretch>
            <a:fillRect/>
          </a:stretch>
        </p:blipFill>
        <p:spPr/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EC0E7426-2C25-4DDC-A4E3-B645C280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97" y="926778"/>
            <a:ext cx="4941477" cy="610863"/>
          </a:xfrm>
        </p:spPr>
        <p:txBody>
          <a:bodyPr>
            <a:normAutofit/>
          </a:bodyPr>
          <a:lstStyle/>
          <a:p>
            <a:r>
              <a:rPr lang="en-GB" dirty="0"/>
              <a:t>Recommendations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87EAA577-B20B-4D82-9FF4-AE0710B2A7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29, 2022</a:t>
            </a:fld>
            <a:endParaRPr lang="en-US" dirty="0">
              <a:latin typeface="+mn-lt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3CA57FF-FDDC-4D0F-8946-B30EA77DF2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EC07E33-80CF-491E-BCED-AE10441B9A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C3FC3-D0EF-4C79-9AB0-59E180A2B9F9}"/>
              </a:ext>
            </a:extLst>
          </p:cNvPr>
          <p:cNvSpPr txBox="1"/>
          <p:nvPr/>
        </p:nvSpPr>
        <p:spPr>
          <a:xfrm>
            <a:off x="378097" y="2192784"/>
            <a:ext cx="5051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On Christmas and Black Friday, sales every year increase suddenly, so we can display some products that sell less, and prepare the big stores for this crowd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34D5E-75F5-41B0-BFEB-ED617B0E64C3}"/>
              </a:ext>
            </a:extLst>
          </p:cNvPr>
          <p:cNvSpPr txBox="1"/>
          <p:nvPr/>
        </p:nvSpPr>
        <p:spPr>
          <a:xfrm>
            <a:off x="378097" y="2935379"/>
            <a:ext cx="505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6/4/2012 There is a noticeable increase in sales this week, we have to find out the reason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ADD77-1BA6-43D6-9E39-8A8B6490D323}"/>
              </a:ext>
            </a:extLst>
          </p:cNvPr>
          <p:cNvSpPr txBox="1"/>
          <p:nvPr/>
        </p:nvSpPr>
        <p:spPr>
          <a:xfrm>
            <a:off x="378097" y="3458599"/>
            <a:ext cx="5051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At the beginning of the new year, sales are at the lowest level in all stores. This date can be used to arrange and reorganize stores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E7959-16C3-47D6-B468-C6360F63F44C}"/>
              </a:ext>
            </a:extLst>
          </p:cNvPr>
          <p:cNvSpPr txBox="1"/>
          <p:nvPr/>
        </p:nvSpPr>
        <p:spPr>
          <a:xfrm>
            <a:off x="378097" y="4197263"/>
            <a:ext cx="505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Since there aren't many C-type stores, we can open a lot of them as their sales grow over time.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25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496CE44-7FD9-48FF-89D1-E8B659079234}"/>
              </a:ext>
            </a:extLst>
          </p:cNvPr>
          <p:cNvSpPr/>
          <p:nvPr/>
        </p:nvSpPr>
        <p:spPr>
          <a:xfrm>
            <a:off x="8223233" y="0"/>
            <a:ext cx="12182331" cy="6858000"/>
          </a:xfrm>
          <a:prstGeom prst="roundRect">
            <a:avLst>
              <a:gd name="adj" fmla="val 1015"/>
            </a:avLst>
          </a:prstGeom>
          <a:solidFill>
            <a:srgbClr val="7CA655"/>
          </a:solidFill>
          <a:ln>
            <a:noFill/>
          </a:ln>
          <a:effectLst>
            <a:outerShdw blurRad="127000" dist="762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65773-9CB0-4F27-B751-4A37DE4B151B}"/>
              </a:ext>
            </a:extLst>
          </p:cNvPr>
          <p:cNvSpPr/>
          <p:nvPr/>
        </p:nvSpPr>
        <p:spPr>
          <a:xfrm>
            <a:off x="5481386" y="7192654"/>
            <a:ext cx="333594" cy="286604"/>
          </a:xfrm>
          <a:prstGeom prst="rect">
            <a:avLst/>
          </a:prstGeom>
          <a:solidFill>
            <a:srgbClr val="B27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2C4A4-95C8-4BF8-AAB0-95B3118D994D}"/>
              </a:ext>
            </a:extLst>
          </p:cNvPr>
          <p:cNvSpPr/>
          <p:nvPr/>
        </p:nvSpPr>
        <p:spPr>
          <a:xfrm>
            <a:off x="4955547" y="7192654"/>
            <a:ext cx="333594" cy="286604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B57BC-A4ED-4A42-8824-367ADB0DF803}"/>
              </a:ext>
            </a:extLst>
          </p:cNvPr>
          <p:cNvSpPr/>
          <p:nvPr/>
        </p:nvSpPr>
        <p:spPr>
          <a:xfrm>
            <a:off x="6699861" y="7192654"/>
            <a:ext cx="333594" cy="286604"/>
          </a:xfrm>
          <a:prstGeom prst="rect">
            <a:avLst/>
          </a:prstGeom>
          <a:solidFill>
            <a:srgbClr val="0F3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E30460-38B3-475A-A2B7-B0914C420235}"/>
              </a:ext>
            </a:extLst>
          </p:cNvPr>
          <p:cNvSpPr/>
          <p:nvPr/>
        </p:nvSpPr>
        <p:spPr>
          <a:xfrm>
            <a:off x="6007225" y="7192654"/>
            <a:ext cx="333594" cy="286604"/>
          </a:xfrm>
          <a:prstGeom prst="rect">
            <a:avLst/>
          </a:prstGeom>
          <a:solidFill>
            <a:srgbClr val="C82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D5E41-A6BE-4845-90C2-A7FC659F12B5}"/>
              </a:ext>
            </a:extLst>
          </p:cNvPr>
          <p:cNvSpPr/>
          <p:nvPr/>
        </p:nvSpPr>
        <p:spPr>
          <a:xfrm>
            <a:off x="7260349" y="7192654"/>
            <a:ext cx="333594" cy="286604"/>
          </a:xfrm>
          <a:prstGeom prst="rect">
            <a:avLst/>
          </a:prstGeom>
          <a:solidFill>
            <a:srgbClr val="F2E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E26FAFE-F05E-4B64-AD03-0290DF9A20B8}"/>
              </a:ext>
            </a:extLst>
          </p:cNvPr>
          <p:cNvSpPr/>
          <p:nvPr/>
        </p:nvSpPr>
        <p:spPr>
          <a:xfrm>
            <a:off x="8968616" y="0"/>
            <a:ext cx="12182330" cy="6858000"/>
          </a:xfrm>
          <a:prstGeom prst="roundRect">
            <a:avLst>
              <a:gd name="adj" fmla="val 1401"/>
            </a:avLst>
          </a:prstGeom>
          <a:solidFill>
            <a:srgbClr val="F9D448"/>
          </a:solidFill>
          <a:ln>
            <a:noFill/>
          </a:ln>
          <a:effectLst>
            <a:outerShdw blurRad="127000" dist="762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1EA363D-BF3D-4981-BF93-2C7755BC7668}"/>
              </a:ext>
            </a:extLst>
          </p:cNvPr>
          <p:cNvSpPr/>
          <p:nvPr/>
        </p:nvSpPr>
        <p:spPr>
          <a:xfrm>
            <a:off x="9595693" y="0"/>
            <a:ext cx="12182331" cy="6858000"/>
          </a:xfrm>
          <a:prstGeom prst="roundRect">
            <a:avLst>
              <a:gd name="adj" fmla="val 1401"/>
            </a:avLst>
          </a:prstGeom>
          <a:solidFill>
            <a:srgbClr val="4495A2"/>
          </a:solidFill>
          <a:ln>
            <a:noFill/>
          </a:ln>
          <a:effectLst>
            <a:outerShdw blurRad="127000" dist="762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68A4F18-CB86-4BDC-8E76-D3601D94C91D}"/>
              </a:ext>
            </a:extLst>
          </p:cNvPr>
          <p:cNvSpPr/>
          <p:nvPr/>
        </p:nvSpPr>
        <p:spPr>
          <a:xfrm>
            <a:off x="10250266" y="0"/>
            <a:ext cx="12182330" cy="6858000"/>
          </a:xfrm>
          <a:prstGeom prst="roundRect">
            <a:avLst>
              <a:gd name="adj" fmla="val 1788"/>
            </a:avLst>
          </a:prstGeom>
          <a:solidFill>
            <a:srgbClr val="0F3041"/>
          </a:solidFill>
          <a:ln>
            <a:noFill/>
          </a:ln>
          <a:effectLst>
            <a:outerShdw blurRad="127000" dist="762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98" name="Graphic 97" descr="Presentation with pie chart">
            <a:extLst>
              <a:ext uri="{FF2B5EF4-FFF2-40B4-BE49-F238E27FC236}">
                <a16:creationId xmlns:a16="http://schemas.microsoft.com/office/drawing/2014/main" id="{DEC24B35-08EC-4D29-AB9E-02E688BAA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6186" y="5071552"/>
            <a:ext cx="1680685" cy="1680685"/>
          </a:xfrm>
          <a:prstGeom prst="rect">
            <a:avLst/>
          </a:prstGeom>
        </p:spPr>
      </p:pic>
      <p:pic>
        <p:nvPicPr>
          <p:cNvPr id="104" name="Graphic 103" descr="Bar graph with upward trend">
            <a:extLst>
              <a:ext uri="{FF2B5EF4-FFF2-40B4-BE49-F238E27FC236}">
                <a16:creationId xmlns:a16="http://schemas.microsoft.com/office/drawing/2014/main" id="{FC377AFE-F335-4424-9554-AAE34A134A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3233" y="6018633"/>
            <a:ext cx="540000" cy="540000"/>
          </a:xfrm>
          <a:prstGeom prst="rect">
            <a:avLst/>
          </a:prstGeom>
        </p:spPr>
      </p:pic>
      <p:pic>
        <p:nvPicPr>
          <p:cNvPr id="106" name="Graphic 105" descr="Statistics">
            <a:extLst>
              <a:ext uri="{FF2B5EF4-FFF2-40B4-BE49-F238E27FC236}">
                <a16:creationId xmlns:a16="http://schemas.microsoft.com/office/drawing/2014/main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4455" y="6018633"/>
            <a:ext cx="540000" cy="540000"/>
          </a:xfrm>
          <a:prstGeom prst="rect">
            <a:avLst/>
          </a:prstGeom>
        </p:spPr>
      </p:pic>
      <p:pic>
        <p:nvPicPr>
          <p:cNvPr id="108" name="Graphic 107" descr="Table">
            <a:extLst>
              <a:ext uri="{FF2B5EF4-FFF2-40B4-BE49-F238E27FC236}">
                <a16:creationId xmlns:a16="http://schemas.microsoft.com/office/drawing/2014/main" id="{560374C7-A563-46B4-A49E-825ED13A71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4907" y="6018633"/>
            <a:ext cx="540000" cy="54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9310" y="1606480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F3041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2344175" y="4262257"/>
            <a:ext cx="3402294" cy="486979"/>
            <a:chOff x="4679586" y="878988"/>
            <a:chExt cx="1434489" cy="20532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7CA6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0F30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429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F7D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5610222" y="893810"/>
              <a:ext cx="190500" cy="190500"/>
            </a:xfrm>
            <a:prstGeom prst="ellipse">
              <a:avLst/>
            </a:prstGeom>
            <a:solidFill>
              <a:srgbClr val="0F30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481" y="6047929"/>
            <a:ext cx="457200" cy="5107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81" y="6008566"/>
            <a:ext cx="494378" cy="49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6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>
            <a:noAutofit/>
          </a:bodyPr>
          <a:lstStyle/>
          <a:p>
            <a:r>
              <a:rPr lang="en-US" sz="4800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3133818" cy="302581"/>
          </a:xfrm>
        </p:spPr>
        <p:txBody>
          <a:bodyPr/>
          <a:lstStyle/>
          <a:p>
            <a:r>
              <a:rPr lang="en-US" dirty="0"/>
              <a:t>02. (EDA &amp; Data  Manipulation)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Measures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Dashboard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3" y="4522803"/>
            <a:ext cx="2634903" cy="302581"/>
          </a:xfrm>
        </p:spPr>
        <p:txBody>
          <a:bodyPr/>
          <a:lstStyle/>
          <a:p>
            <a:r>
              <a:rPr lang="en-US" dirty="0"/>
              <a:t>05.Q &amp; Recommendations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29,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86" y="1054687"/>
            <a:ext cx="4941477" cy="610863"/>
          </a:xfrm>
        </p:spPr>
        <p:txBody>
          <a:bodyPr>
            <a:no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9598" y="2106427"/>
            <a:ext cx="6178859" cy="2678636"/>
          </a:xfrm>
        </p:spPr>
        <p:txBody>
          <a:bodyPr/>
          <a:lstStyle/>
          <a:p>
            <a:r>
              <a:rPr lang="en-GB" dirty="0"/>
              <a:t>You are provided with historical sales data for 45 stores located in different regions - each store contains a number of departments.</a:t>
            </a:r>
          </a:p>
          <a:p>
            <a:r>
              <a:rPr lang="en-GB" dirty="0"/>
              <a:t>The company also runs several promotional markdown events throughout the year. These markdowns precede prominent holidays,</a:t>
            </a:r>
          </a:p>
          <a:p>
            <a:r>
              <a:rPr lang="en-GB" dirty="0"/>
              <a:t>the four largest of which are the Super Bowl, </a:t>
            </a:r>
            <a:r>
              <a:rPr lang="en-GB" dirty="0" err="1"/>
              <a:t>Labor</a:t>
            </a:r>
            <a:r>
              <a:rPr lang="en-GB" dirty="0"/>
              <a:t> Day, Thanksgiving, and Christmas. The weeks including these holidays are</a:t>
            </a:r>
          </a:p>
          <a:p>
            <a:r>
              <a:rPr lang="en-GB" dirty="0"/>
              <a:t>weighted five times higher in the evaluation than non-holiday weeks.</a:t>
            </a:r>
          </a:p>
          <a:p>
            <a:r>
              <a:rPr lang="en-GB" dirty="0"/>
              <a:t>Within the Excel Sheet, there are 3 Tabs – Stores, Features and Sales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29, 2022</a:t>
            </a:fld>
            <a:endParaRPr lang="en-US" dirty="0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58252" y="-22543"/>
            <a:ext cx="5533748" cy="6903086"/>
          </a:xfr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81" y="278129"/>
            <a:ext cx="4941477" cy="610863"/>
          </a:xfrm>
        </p:spPr>
        <p:txBody>
          <a:bodyPr>
            <a:noAutofit/>
          </a:bodyPr>
          <a:lstStyle/>
          <a:p>
            <a:r>
              <a:rPr lang="en-US" sz="4800" dirty="0"/>
              <a:t>Data Sources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29,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CF0D31-58CF-4B1F-9ECD-A2B13A083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" t="30291" r="47208" b="29968"/>
          <a:stretch/>
        </p:blipFill>
        <p:spPr>
          <a:xfrm>
            <a:off x="521378" y="2800693"/>
            <a:ext cx="6467881" cy="28366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6762DD-E9F4-490C-969D-0A46FA320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5" t="30162" r="74879" b="33204"/>
          <a:stretch/>
        </p:blipFill>
        <p:spPr>
          <a:xfrm>
            <a:off x="9028215" y="778869"/>
            <a:ext cx="2858611" cy="25123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5D3BE2-E486-460D-9F0B-E5C01E5A6A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9" t="30220" r="85184" b="27177"/>
          <a:stretch/>
        </p:blipFill>
        <p:spPr>
          <a:xfrm>
            <a:off x="7249696" y="2115104"/>
            <a:ext cx="1615736" cy="2929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A5294E-B4CB-4F56-9255-31E6DC1D8E4D}"/>
              </a:ext>
            </a:extLst>
          </p:cNvPr>
          <p:cNvSpPr txBox="1"/>
          <p:nvPr/>
        </p:nvSpPr>
        <p:spPr>
          <a:xfrm>
            <a:off x="7175345" y="1698872"/>
            <a:ext cx="1764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stores data-set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E172A3-B062-4D1A-A2C9-FEF240A58990}"/>
              </a:ext>
            </a:extLst>
          </p:cNvPr>
          <p:cNvSpPr txBox="1"/>
          <p:nvPr/>
        </p:nvSpPr>
        <p:spPr>
          <a:xfrm>
            <a:off x="350951" y="2268578"/>
            <a:ext cx="2791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 data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CA023-568D-45BC-9369-23BD56C20911}"/>
              </a:ext>
            </a:extLst>
          </p:cNvPr>
          <p:cNvSpPr txBox="1"/>
          <p:nvPr/>
        </p:nvSpPr>
        <p:spPr>
          <a:xfrm>
            <a:off x="9105813" y="398894"/>
            <a:ext cx="1764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sales data-set</a:t>
            </a:r>
          </a:p>
        </p:txBody>
      </p:sp>
    </p:spTree>
    <p:extLst>
      <p:ext uri="{BB962C8B-B14F-4D97-AF65-F5344CB8AC3E}">
        <p14:creationId xmlns:p14="http://schemas.microsoft.com/office/powerpoint/2010/main" val="417278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8110255-9E75-4E50-AE52-0F0CD079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Manipulation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9A63720-D7FA-4675-9160-D6EEDFFD59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2498" y="2176875"/>
            <a:ext cx="4838700" cy="346839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Chane Date format from US TO UK</a:t>
            </a:r>
          </a:p>
          <a:p>
            <a:pPr marL="285750" indent="-285750">
              <a:buFontTx/>
              <a:buChar char="-"/>
            </a:pPr>
            <a:r>
              <a:rPr lang="en-GB" dirty="0"/>
              <a:t>Replace “NA” to Null Values</a:t>
            </a:r>
            <a:r>
              <a:rPr lang="ar-EG" dirty="0"/>
              <a:t> </a:t>
            </a:r>
          </a:p>
          <a:p>
            <a:pPr marL="285750" indent="-285750">
              <a:buFontTx/>
              <a:buChar char="-"/>
            </a:pPr>
            <a:r>
              <a:rPr lang="en-GB" dirty="0"/>
              <a:t>Replace “NA” to Null</a:t>
            </a:r>
            <a:r>
              <a:rPr lang="ar-EG" dirty="0"/>
              <a:t> </a:t>
            </a:r>
            <a:r>
              <a:rPr lang="en-GB" dirty="0"/>
              <a:t> in CPI</a:t>
            </a:r>
          </a:p>
          <a:p>
            <a:pPr marL="285750" indent="-285750">
              <a:buFontTx/>
              <a:buChar char="-"/>
            </a:pPr>
            <a:r>
              <a:rPr lang="en-GB" dirty="0"/>
              <a:t>Fill Null With down after sort by date in CPI</a:t>
            </a:r>
          </a:p>
          <a:p>
            <a:pPr marL="285750" indent="-285750">
              <a:buFontTx/>
              <a:buChar char="-"/>
            </a:pPr>
            <a:r>
              <a:rPr lang="en-GB" dirty="0"/>
              <a:t>Select datatype for some columns such as CPI  from Text To Decimal </a:t>
            </a:r>
          </a:p>
          <a:p>
            <a:pPr marL="285750" indent="-285750">
              <a:buFontTx/>
              <a:buChar char="-"/>
            </a:pPr>
            <a:r>
              <a:rPr lang="en-GB" dirty="0"/>
              <a:t>Create New Dimension “</a:t>
            </a:r>
            <a:r>
              <a:rPr lang="en-GB" dirty="0" err="1"/>
              <a:t>Dim_Date</a:t>
            </a:r>
            <a:r>
              <a:rPr lang="en-GB" dirty="0"/>
              <a:t>” for date by Dax 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C9BA6-4BA0-4555-BFB4-975D222161B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29,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15DF4-0F6F-455B-8B59-3C5905354B48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CD3A3-D551-4623-BDA2-F1AB76A2F12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CD20B59-4D1B-4582-B1C7-3CF6EBF2A58B}"/>
              </a:ext>
            </a:extLst>
          </p:cNvPr>
          <p:cNvSpPr txBox="1">
            <a:spLocks/>
          </p:cNvSpPr>
          <p:nvPr/>
        </p:nvSpPr>
        <p:spPr>
          <a:xfrm>
            <a:off x="6400802" y="3841846"/>
            <a:ext cx="4838700" cy="636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F1E3BF1-3C26-4D28-8A00-5A50B4AA2F6B}"/>
              </a:ext>
            </a:extLst>
          </p:cNvPr>
          <p:cNvSpPr txBox="1">
            <a:spLocks/>
          </p:cNvSpPr>
          <p:nvPr/>
        </p:nvSpPr>
        <p:spPr>
          <a:xfrm>
            <a:off x="6400802" y="3470942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AD49F77C-8C7F-40CE-9DD6-444F8191E60A}"/>
              </a:ext>
            </a:extLst>
          </p:cNvPr>
          <p:cNvSpPr txBox="1">
            <a:spLocks/>
          </p:cNvSpPr>
          <p:nvPr/>
        </p:nvSpPr>
        <p:spPr>
          <a:xfrm>
            <a:off x="6399647" y="5017901"/>
            <a:ext cx="4838700" cy="90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F075D46-86CC-4AB8-A93D-175DBD50A8C9}"/>
              </a:ext>
            </a:extLst>
          </p:cNvPr>
          <p:cNvSpPr txBox="1">
            <a:spLocks/>
          </p:cNvSpPr>
          <p:nvPr/>
        </p:nvSpPr>
        <p:spPr>
          <a:xfrm>
            <a:off x="6399647" y="4646997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9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1C20155-CFA9-447F-AFE8-18F8019A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24" y="278129"/>
            <a:ext cx="4941477" cy="610863"/>
          </a:xfrm>
        </p:spPr>
        <p:txBody>
          <a:bodyPr/>
          <a:lstStyle/>
          <a:p>
            <a:r>
              <a:rPr lang="en-GB" dirty="0"/>
              <a:t>Data Modelling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0A09093-8082-4AB4-AAEA-069EBE385A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29, 2022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59C3FB8-5E44-4B54-A6DF-C16097714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05A065-4599-4C94-B8B1-C5A6BC102A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F3F56-019F-49E9-81E4-8032F6B2B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0" t="17217" r="19976" b="11785"/>
          <a:stretch/>
        </p:blipFill>
        <p:spPr>
          <a:xfrm>
            <a:off x="1494790" y="957663"/>
            <a:ext cx="8754209" cy="56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0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8110255-9E75-4E50-AE52-0F0CD079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the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24950E9-C6C1-4513-ADBD-B622E92B4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Frame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4B6BF6DD-F96F-4217-9963-59572D389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Sales from </a:t>
            </a:r>
            <a:r>
              <a:rPr lang="en-US" b="0" i="0" dirty="0">
                <a:effectLst/>
                <a:latin typeface="Inter"/>
              </a:rPr>
              <a:t> 2010-02-05 to   2012-11-01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Features from </a:t>
            </a:r>
            <a:r>
              <a:rPr lang="en-US" b="0" i="0" dirty="0">
                <a:effectLst/>
                <a:latin typeface="Inter"/>
              </a:rPr>
              <a:t>2010-02-05 to 2013-7-26</a:t>
            </a:r>
          </a:p>
          <a:p>
            <a:r>
              <a:rPr lang="en-GB" b="0" i="0" dirty="0">
                <a:effectLst/>
                <a:latin typeface="Inter"/>
              </a:rPr>
              <a:t>Markdowns data is only available after Nov 2011,</a:t>
            </a:r>
            <a:endParaRPr lang="en-US" b="0" i="0" dirty="0">
              <a:effectLst/>
              <a:latin typeface="Inter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288FE79-1D3C-4887-8555-0FEF9504289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79636" y="2300156"/>
            <a:ext cx="3126213" cy="404216"/>
          </a:xfrm>
        </p:spPr>
        <p:txBody>
          <a:bodyPr>
            <a:normAutofit/>
          </a:bodyPr>
          <a:lstStyle/>
          <a:p>
            <a:r>
              <a:rPr lang="en-GB" dirty="0"/>
              <a:t>Outliers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F45C49E-BB76-4E02-8E94-2916671FE07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The temperature column has some outliers as there are temperatures of 80</a:t>
            </a:r>
            <a:r>
              <a:rPr lang="ar-EG" dirty="0"/>
              <a:t> </a:t>
            </a:r>
            <a:r>
              <a:rPr lang="en-GB" dirty="0"/>
              <a:t> and &gt; 40</a:t>
            </a:r>
            <a:endParaRPr lang="ar-EG" dirty="0"/>
          </a:p>
          <a:p>
            <a:pPr marL="285750" indent="-285750">
              <a:buFontTx/>
              <a:buChar char="-"/>
            </a:pPr>
            <a:r>
              <a:rPr lang="en-GB" dirty="0"/>
              <a:t>But  no temperature in Fahrenheit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08B441A-FBA7-4E9A-A53C-EE5C4ED08C7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en-GB" dirty="0"/>
              <a:t>Has Nulls Values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66577B7-232A-48B5-9164-DBCEEB39E46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GB" dirty="0"/>
              <a:t>Markdown from 1 to 5</a:t>
            </a:r>
          </a:p>
          <a:p>
            <a:r>
              <a:rPr lang="en-GB" dirty="0"/>
              <a:t> CPI</a:t>
            </a:r>
          </a:p>
          <a:p>
            <a:r>
              <a:rPr lang="en-GB" dirty="0"/>
              <a:t> Unemployment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C9BA6-4BA0-4555-BFB4-975D222161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29,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15DF4-0F6F-455B-8B59-3C5905354B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CD3A3-D551-4623-BDA2-F1AB76A2F1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271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67DAF3-4C8F-432E-8462-04C5880C4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229" y="2656904"/>
            <a:ext cx="4838700" cy="57431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Year = 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Dim_Date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[Date]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[Date]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Dim_Date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CALENDARAUTO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Quarter = </a:t>
            </a:r>
            <a:r>
              <a:rPr lang="fr-F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QUARTER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Dim_Date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[Date]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WEEKDAY = 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Dim_Date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[Date]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Month_Name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Dim_Date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[Date]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[Date]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"MMM"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WeekNum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WEEKNUM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Dim_Date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[Date]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[Date]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 = 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Dim_Date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[Date]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[Date]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"mm"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BD36D0-BBFA-4EDE-BCEE-6B09757C48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229" y="2286000"/>
            <a:ext cx="4838700" cy="315915"/>
          </a:xfrm>
        </p:spPr>
        <p:txBody>
          <a:bodyPr/>
          <a:lstStyle/>
          <a:p>
            <a:r>
              <a:rPr lang="en-GB" sz="1800" dirty="0" err="1"/>
              <a:t>Dim_Date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24448C9-53AA-4C2E-9FC5-F2C79A655C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229" y="5463515"/>
            <a:ext cx="5447146" cy="908340"/>
          </a:xfrm>
        </p:spPr>
        <p:txBody>
          <a:bodyPr/>
          <a:lstStyle/>
          <a:p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Stores_Dis_Count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DISTINCTCOUNT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Dim_Stores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'[Store]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FC95F6-3CBC-4E6B-B786-D5767055EC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229" y="5090882"/>
            <a:ext cx="4838700" cy="315915"/>
          </a:xfrm>
        </p:spPr>
        <p:txBody>
          <a:bodyPr/>
          <a:lstStyle/>
          <a:p>
            <a:r>
              <a:rPr lang="en-GB" sz="1800" dirty="0" err="1"/>
              <a:t>Dim_Stores</a:t>
            </a:r>
            <a:endParaRPr lang="en-US" sz="1800" dirty="0"/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ACADAE-20A8-470B-8CB5-E8605CB154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05491" y="809710"/>
            <a:ext cx="5984202" cy="40374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Dept_Dis_Count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Fact_Sales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'[Dept]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Total_Weekly_Sales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Fact_Sales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Weekly_Sales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CROSSFILTER_Total_Weekly_Sales = 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RELATEDTABLE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Fact_Features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,</a:t>
            </a:r>
            <a:r>
              <a:rPr lang="en-GB" sz="14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Total_Weekly_Sales</a:t>
            </a:r>
            <a:r>
              <a:rPr lang="en-GB" sz="14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Avg_Weekly_Sales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Fact_Sales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Weekly_Sales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GB" sz="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Last_Week_Sales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Fact_Sales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Week_Num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Fact_Sales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Weekly_Sales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Fact_Sales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Week_Num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previous_Week_Sales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Fact_Sales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Week_Num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lang="en-GB" sz="14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Fact_Sales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Weekly_Sales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Fact_Sales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Week_Num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CW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4EC7387-E39A-4D56-ADC7-FE270BAF99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00257" y="369213"/>
            <a:ext cx="4838700" cy="315915"/>
          </a:xfrm>
        </p:spPr>
        <p:txBody>
          <a:bodyPr/>
          <a:lstStyle/>
          <a:p>
            <a:r>
              <a:rPr lang="en-GB" sz="1800" dirty="0" err="1"/>
              <a:t>Fact_Sales</a:t>
            </a:r>
            <a:endParaRPr lang="en-US" sz="1800" dirty="0"/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EE18F6B-73AB-4DA4-A833-A94C60750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0257" y="5463515"/>
            <a:ext cx="5869294" cy="9083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Avg_CPI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Fact_Features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'[CPI]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Avg_Unemployment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Fact_Features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'[Unemployment]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E36EC0C-9890-4D9F-8687-29AA2B9878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0257" y="5090882"/>
            <a:ext cx="4838700" cy="315915"/>
          </a:xfrm>
        </p:spPr>
        <p:txBody>
          <a:bodyPr/>
          <a:lstStyle/>
          <a:p>
            <a:r>
              <a:rPr lang="en-GB" sz="1800" dirty="0" err="1"/>
              <a:t>Fact_Features</a:t>
            </a:r>
            <a:endParaRPr lang="en-US" sz="1800" dirty="0"/>
          </a:p>
          <a:p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6F3484D-1FF9-4E0D-A8A3-637F838D8D2A}"/>
              </a:ext>
            </a:extLst>
          </p:cNvPr>
          <p:cNvSpPr txBox="1">
            <a:spLocks/>
          </p:cNvSpPr>
          <p:nvPr/>
        </p:nvSpPr>
        <p:spPr>
          <a:xfrm>
            <a:off x="600038" y="3326570"/>
            <a:ext cx="4941477" cy="337179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6FC3EE7-F7BD-4D43-BD06-1F6822A76022}"/>
              </a:ext>
            </a:extLst>
          </p:cNvPr>
          <p:cNvSpPr txBox="1">
            <a:spLocks/>
          </p:cNvSpPr>
          <p:nvPr/>
        </p:nvSpPr>
        <p:spPr>
          <a:xfrm>
            <a:off x="6097480" y="816919"/>
            <a:ext cx="4941477" cy="337179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88973B4F-EDC7-4CBC-BF2E-6F0562689B32}"/>
              </a:ext>
            </a:extLst>
          </p:cNvPr>
          <p:cNvSpPr txBox="1">
            <a:spLocks/>
          </p:cNvSpPr>
          <p:nvPr/>
        </p:nvSpPr>
        <p:spPr>
          <a:xfrm>
            <a:off x="6301666" y="4645495"/>
            <a:ext cx="4941477" cy="337179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40" name="Title 17">
            <a:extLst>
              <a:ext uri="{FF2B5EF4-FFF2-40B4-BE49-F238E27FC236}">
                <a16:creationId xmlns:a16="http://schemas.microsoft.com/office/drawing/2014/main" id="{FD27DD11-89FF-47EE-B6B6-931248DE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86" y="1156154"/>
            <a:ext cx="4941477" cy="610863"/>
          </a:xfrm>
        </p:spPr>
        <p:txBody>
          <a:bodyPr>
            <a:noAutofit/>
          </a:bodyPr>
          <a:lstStyle/>
          <a:p>
            <a:r>
              <a:rPr lang="en-GB" dirty="0"/>
              <a:t>Measure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725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3893</TotalTime>
  <Words>893</Words>
  <Application>Microsoft Office PowerPoint</Application>
  <PresentationFormat>Widescreen</PresentationFormat>
  <Paragraphs>134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Franklin Gothic Book</vt:lpstr>
      <vt:lpstr>Franklin Gothic Demi</vt:lpstr>
      <vt:lpstr>Inter</vt:lpstr>
      <vt:lpstr>Tw Cen MT</vt:lpstr>
      <vt:lpstr>Wingdings</vt:lpstr>
      <vt:lpstr>Theme1</vt:lpstr>
      <vt:lpstr>Retail Data Analytics</vt:lpstr>
      <vt:lpstr>PowerPoint Presentation</vt:lpstr>
      <vt:lpstr>Agenda</vt:lpstr>
      <vt:lpstr>Introduction</vt:lpstr>
      <vt:lpstr>Data Sources</vt:lpstr>
      <vt:lpstr>Data Manipulation</vt:lpstr>
      <vt:lpstr>Data Modelling</vt:lpstr>
      <vt:lpstr>Explore the Data</vt:lpstr>
      <vt:lpstr>Measure </vt:lpstr>
      <vt:lpstr>Questions</vt:lpstr>
      <vt:lpstr>Dashboard (Overview )</vt:lpstr>
      <vt:lpstr>Dashboard (Overview )</vt:lpstr>
      <vt:lpstr>Dashboard ( Filter Tap)</vt:lpstr>
      <vt:lpstr>Dashboard (Sales Tree)</vt:lpstr>
      <vt:lpstr>Dashboard (Sales Analysis)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Center Efficiency</dc:title>
  <dc:creator>marawan diab</dc:creator>
  <cp:lastModifiedBy>marawan diab</cp:lastModifiedBy>
  <cp:revision>81</cp:revision>
  <dcterms:created xsi:type="dcterms:W3CDTF">2022-06-14T09:39:00Z</dcterms:created>
  <dcterms:modified xsi:type="dcterms:W3CDTF">2022-06-29T13:04:56Z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