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71" r:id="rId8"/>
    <p:sldId id="266" r:id="rId9"/>
    <p:sldId id="269" r:id="rId10"/>
    <p:sldId id="267" r:id="rId11"/>
    <p:sldId id="262" r:id="rId12"/>
    <p:sldId id="263" r:id="rId13"/>
    <p:sldId id="270" r:id="rId14"/>
    <p:sldId id="264" r:id="rId15"/>
    <p:sldId id="265" r:id="rId16"/>
    <p:sldId id="268"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191" autoAdjust="0"/>
    <p:restoredTop sz="94660"/>
  </p:normalViewPr>
  <p:slideViewPr>
    <p:cSldViewPr snapToGrid="0" snapToObjects="1">
      <p:cViewPr varScale="1">
        <p:scale>
          <a:sx n="69" d="100"/>
          <a:sy n="69" d="100"/>
        </p:scale>
        <p:origin x="1674"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3564D7-864B-4AA3-A633-86580BE48CAB}" type="doc">
      <dgm:prSet loTypeId="urn:microsoft.com/office/officeart/2005/8/layout/pyramid2" loCatId="pyramid" qsTypeId="urn:microsoft.com/office/officeart/2005/8/quickstyle/3d2" qsCatId="3D" csTypeId="urn:microsoft.com/office/officeart/2005/8/colors/colorful1" csCatId="colorful" phldr="1"/>
      <dgm:spPr/>
    </dgm:pt>
    <dgm:pt modelId="{02ED213C-B74A-40AF-8951-B5BA46A11C4E}">
      <dgm:prSet phldrT="[Text]" custT="1"/>
      <dgm:spPr/>
      <dgm:t>
        <a:bodyPr/>
        <a:lstStyle/>
        <a:p>
          <a:r>
            <a:rPr lang="en-US" sz="1400" dirty="0" err="1" smtClean="0"/>
            <a:t>Marawan</a:t>
          </a:r>
          <a:r>
            <a:rPr lang="en-US" sz="1400" dirty="0" smtClean="0"/>
            <a:t>: </a:t>
          </a:r>
        </a:p>
        <a:p>
          <a:r>
            <a:rPr lang="en-US" sz="1400" dirty="0" smtClean="0"/>
            <a:t>ACs , OSPF , Static routing</a:t>
          </a:r>
          <a:endParaRPr lang="en-US" sz="1400" dirty="0"/>
        </a:p>
      </dgm:t>
    </dgm:pt>
    <dgm:pt modelId="{B9ED1CCB-A5F3-44A9-B069-CFCA5FBD476C}" type="parTrans" cxnId="{3392B605-EF69-4D23-A632-4DC9BFECB965}">
      <dgm:prSet/>
      <dgm:spPr/>
      <dgm:t>
        <a:bodyPr/>
        <a:lstStyle/>
        <a:p>
          <a:endParaRPr lang="en-US"/>
        </a:p>
      </dgm:t>
    </dgm:pt>
    <dgm:pt modelId="{B05BA2FD-D114-4653-A623-95CB41D11C6A}" type="sibTrans" cxnId="{3392B605-EF69-4D23-A632-4DC9BFECB965}">
      <dgm:prSet/>
      <dgm:spPr/>
      <dgm:t>
        <a:bodyPr/>
        <a:lstStyle/>
        <a:p>
          <a:endParaRPr lang="en-US"/>
        </a:p>
      </dgm:t>
    </dgm:pt>
    <dgm:pt modelId="{25442985-8E40-4518-BB5A-FEFF00479EE7}">
      <dgm:prSet phldrT="[Text]" custT="1"/>
      <dgm:spPr/>
      <dgm:t>
        <a:bodyPr/>
        <a:lstStyle/>
        <a:p>
          <a:r>
            <a:rPr lang="en-GB" sz="1400" dirty="0" smtClean="0"/>
            <a:t>Mohamed:</a:t>
          </a:r>
          <a:endParaRPr lang="en-US" sz="1400" dirty="0" smtClean="0"/>
        </a:p>
        <a:p>
          <a:r>
            <a:rPr lang="en-US" sz="1400" dirty="0" smtClean="0"/>
            <a:t>PPP , DHCP ,NAT</a:t>
          </a:r>
          <a:endParaRPr lang="en-US" sz="1400" dirty="0"/>
        </a:p>
      </dgm:t>
    </dgm:pt>
    <dgm:pt modelId="{2D6F5DCE-79C4-48AF-9ADB-5743343E85AC}" type="parTrans" cxnId="{25B31C00-DB63-439C-B719-68BC32DA4068}">
      <dgm:prSet/>
      <dgm:spPr/>
      <dgm:t>
        <a:bodyPr/>
        <a:lstStyle/>
        <a:p>
          <a:endParaRPr lang="en-US"/>
        </a:p>
      </dgm:t>
    </dgm:pt>
    <dgm:pt modelId="{91744541-780B-4C32-B374-D55680C486C1}" type="sibTrans" cxnId="{25B31C00-DB63-439C-B719-68BC32DA4068}">
      <dgm:prSet/>
      <dgm:spPr/>
      <dgm:t>
        <a:bodyPr/>
        <a:lstStyle/>
        <a:p>
          <a:endParaRPr lang="en-US"/>
        </a:p>
      </dgm:t>
    </dgm:pt>
    <dgm:pt modelId="{C2C7E3E2-954B-4322-894F-0059C69CBAAC}">
      <dgm:prSet phldrT="[Text]" custT="1"/>
      <dgm:spPr/>
      <dgm:t>
        <a:bodyPr/>
        <a:lstStyle/>
        <a:p>
          <a:r>
            <a:rPr lang="en-US" sz="1400" dirty="0" err="1" smtClean="0"/>
            <a:t>Roba</a:t>
          </a:r>
          <a:r>
            <a:rPr lang="en-US" sz="1400" dirty="0" smtClean="0"/>
            <a:t>:</a:t>
          </a:r>
        </a:p>
        <a:p>
          <a:r>
            <a:rPr lang="en-US" sz="1400" dirty="0" smtClean="0"/>
            <a:t>VLANs , STP</a:t>
          </a:r>
        </a:p>
      </dgm:t>
    </dgm:pt>
    <dgm:pt modelId="{F2432B33-A746-494F-ACD8-C66E79395E7A}" type="parTrans" cxnId="{C3674A4E-AE4F-435D-AABD-957EF59CF1CC}">
      <dgm:prSet/>
      <dgm:spPr/>
      <dgm:t>
        <a:bodyPr/>
        <a:lstStyle/>
        <a:p>
          <a:endParaRPr lang="en-US"/>
        </a:p>
      </dgm:t>
    </dgm:pt>
    <dgm:pt modelId="{076C1D8C-354C-48D3-87F8-BA7D38F0A67D}" type="sibTrans" cxnId="{C3674A4E-AE4F-435D-AABD-957EF59CF1CC}">
      <dgm:prSet/>
      <dgm:spPr/>
      <dgm:t>
        <a:bodyPr/>
        <a:lstStyle/>
        <a:p>
          <a:endParaRPr lang="en-US"/>
        </a:p>
      </dgm:t>
    </dgm:pt>
    <dgm:pt modelId="{E77B7E0A-CB42-43D7-80B9-5A79C7B63843}">
      <dgm:prSet/>
      <dgm:spPr/>
      <dgm:t>
        <a:bodyPr/>
        <a:lstStyle/>
        <a:p>
          <a:r>
            <a:rPr lang="en-US" dirty="0" err="1" smtClean="0"/>
            <a:t>Zeinab</a:t>
          </a:r>
          <a:r>
            <a:rPr lang="en-US" dirty="0" smtClean="0"/>
            <a:t>:</a:t>
          </a:r>
        </a:p>
        <a:p>
          <a:r>
            <a:rPr lang="en-US" dirty="0" smtClean="0"/>
            <a:t>AAA ,ACL ,Link Aggregation</a:t>
          </a:r>
        </a:p>
      </dgm:t>
    </dgm:pt>
    <dgm:pt modelId="{46400DCE-F0FF-4DC7-90CD-F0425A281BEB}" type="parTrans" cxnId="{EE3E45B6-A2D9-4574-B569-6E5FBF639395}">
      <dgm:prSet/>
      <dgm:spPr/>
      <dgm:t>
        <a:bodyPr/>
        <a:lstStyle/>
        <a:p>
          <a:endParaRPr lang="en-US"/>
        </a:p>
      </dgm:t>
    </dgm:pt>
    <dgm:pt modelId="{7F4BBA58-DA57-4A6D-8826-6FCC1910086E}" type="sibTrans" cxnId="{EE3E45B6-A2D9-4574-B569-6E5FBF639395}">
      <dgm:prSet/>
      <dgm:spPr/>
      <dgm:t>
        <a:bodyPr/>
        <a:lstStyle/>
        <a:p>
          <a:endParaRPr lang="en-US"/>
        </a:p>
      </dgm:t>
    </dgm:pt>
    <dgm:pt modelId="{D6A03453-A928-4DB2-B1CD-A4AC5736416F}" type="pres">
      <dgm:prSet presAssocID="{DF3564D7-864B-4AA3-A633-86580BE48CAB}" presName="compositeShape" presStyleCnt="0">
        <dgm:presLayoutVars>
          <dgm:dir/>
          <dgm:resizeHandles/>
        </dgm:presLayoutVars>
      </dgm:prSet>
      <dgm:spPr/>
    </dgm:pt>
    <dgm:pt modelId="{6D1C9D7E-B1E6-4EEC-A054-9694ECF94E27}" type="pres">
      <dgm:prSet presAssocID="{DF3564D7-864B-4AA3-A633-86580BE48CAB}" presName="pyramid" presStyleLbl="node1" presStyleIdx="0" presStyleCnt="1"/>
      <dgm:spPr/>
    </dgm:pt>
    <dgm:pt modelId="{952CED79-72C6-4B6A-99BA-DC828913CF93}" type="pres">
      <dgm:prSet presAssocID="{DF3564D7-864B-4AA3-A633-86580BE48CAB}" presName="theList" presStyleCnt="0"/>
      <dgm:spPr/>
    </dgm:pt>
    <dgm:pt modelId="{0618E7A7-0DB7-47B1-960B-64131FFB67EE}" type="pres">
      <dgm:prSet presAssocID="{02ED213C-B74A-40AF-8951-B5BA46A11C4E}" presName="aNode" presStyleLbl="fgAcc1" presStyleIdx="0" presStyleCnt="4">
        <dgm:presLayoutVars>
          <dgm:bulletEnabled val="1"/>
        </dgm:presLayoutVars>
      </dgm:prSet>
      <dgm:spPr/>
      <dgm:t>
        <a:bodyPr/>
        <a:lstStyle/>
        <a:p>
          <a:endParaRPr lang="en-US"/>
        </a:p>
      </dgm:t>
    </dgm:pt>
    <dgm:pt modelId="{87E88B27-B282-4800-A4AF-9779D721C1CC}" type="pres">
      <dgm:prSet presAssocID="{02ED213C-B74A-40AF-8951-B5BA46A11C4E}" presName="aSpace" presStyleCnt="0"/>
      <dgm:spPr/>
    </dgm:pt>
    <dgm:pt modelId="{1E4419DE-62DF-4621-AC1F-F567FB63EFDC}" type="pres">
      <dgm:prSet presAssocID="{25442985-8E40-4518-BB5A-FEFF00479EE7}" presName="aNode" presStyleLbl="fgAcc1" presStyleIdx="1" presStyleCnt="4">
        <dgm:presLayoutVars>
          <dgm:bulletEnabled val="1"/>
        </dgm:presLayoutVars>
      </dgm:prSet>
      <dgm:spPr/>
      <dgm:t>
        <a:bodyPr/>
        <a:lstStyle/>
        <a:p>
          <a:endParaRPr lang="en-US"/>
        </a:p>
      </dgm:t>
    </dgm:pt>
    <dgm:pt modelId="{6D61E96F-919E-4C03-989D-6191F271F2DB}" type="pres">
      <dgm:prSet presAssocID="{25442985-8E40-4518-BB5A-FEFF00479EE7}" presName="aSpace" presStyleCnt="0"/>
      <dgm:spPr/>
    </dgm:pt>
    <dgm:pt modelId="{4EE41A13-637C-4DC5-9ACC-297A7AF28702}" type="pres">
      <dgm:prSet presAssocID="{C2C7E3E2-954B-4322-894F-0059C69CBAAC}" presName="aNode" presStyleLbl="fgAcc1" presStyleIdx="2" presStyleCnt="4" custLinFactNeighborX="720" custLinFactNeighborY="10533">
        <dgm:presLayoutVars>
          <dgm:bulletEnabled val="1"/>
        </dgm:presLayoutVars>
      </dgm:prSet>
      <dgm:spPr/>
      <dgm:t>
        <a:bodyPr/>
        <a:lstStyle/>
        <a:p>
          <a:endParaRPr lang="en-US"/>
        </a:p>
      </dgm:t>
    </dgm:pt>
    <dgm:pt modelId="{D0AFAA27-A292-424D-AB9D-E5A8FA1E482F}" type="pres">
      <dgm:prSet presAssocID="{C2C7E3E2-954B-4322-894F-0059C69CBAAC}" presName="aSpace" presStyleCnt="0"/>
      <dgm:spPr/>
    </dgm:pt>
    <dgm:pt modelId="{533526AA-9911-4061-AFCC-9D908002337D}" type="pres">
      <dgm:prSet presAssocID="{E77B7E0A-CB42-43D7-80B9-5A79C7B63843}" presName="aNode" presStyleLbl="fgAcc1" presStyleIdx="3" presStyleCnt="4">
        <dgm:presLayoutVars>
          <dgm:bulletEnabled val="1"/>
        </dgm:presLayoutVars>
      </dgm:prSet>
      <dgm:spPr/>
      <dgm:t>
        <a:bodyPr/>
        <a:lstStyle/>
        <a:p>
          <a:endParaRPr lang="en-US"/>
        </a:p>
      </dgm:t>
    </dgm:pt>
    <dgm:pt modelId="{BEB77D43-9F47-490F-8171-B7E08C85E2B8}" type="pres">
      <dgm:prSet presAssocID="{E77B7E0A-CB42-43D7-80B9-5A79C7B63843}" presName="aSpace" presStyleCnt="0"/>
      <dgm:spPr/>
    </dgm:pt>
  </dgm:ptLst>
  <dgm:cxnLst>
    <dgm:cxn modelId="{B7C408E9-0E3A-4450-80F4-FCBF343F9C13}" type="presOf" srcId="{C2C7E3E2-954B-4322-894F-0059C69CBAAC}" destId="{4EE41A13-637C-4DC5-9ACC-297A7AF28702}" srcOrd="0" destOrd="0" presId="urn:microsoft.com/office/officeart/2005/8/layout/pyramid2"/>
    <dgm:cxn modelId="{25B31C00-DB63-439C-B719-68BC32DA4068}" srcId="{DF3564D7-864B-4AA3-A633-86580BE48CAB}" destId="{25442985-8E40-4518-BB5A-FEFF00479EE7}" srcOrd="1" destOrd="0" parTransId="{2D6F5DCE-79C4-48AF-9ADB-5743343E85AC}" sibTransId="{91744541-780B-4C32-B374-D55680C486C1}"/>
    <dgm:cxn modelId="{91E25715-0B94-4FE7-BB43-F756598564D6}" type="presOf" srcId="{02ED213C-B74A-40AF-8951-B5BA46A11C4E}" destId="{0618E7A7-0DB7-47B1-960B-64131FFB67EE}" srcOrd="0" destOrd="0" presId="urn:microsoft.com/office/officeart/2005/8/layout/pyramid2"/>
    <dgm:cxn modelId="{EE3E45B6-A2D9-4574-B569-6E5FBF639395}" srcId="{DF3564D7-864B-4AA3-A633-86580BE48CAB}" destId="{E77B7E0A-CB42-43D7-80B9-5A79C7B63843}" srcOrd="3" destOrd="0" parTransId="{46400DCE-F0FF-4DC7-90CD-F0425A281BEB}" sibTransId="{7F4BBA58-DA57-4A6D-8826-6FCC1910086E}"/>
    <dgm:cxn modelId="{8BB81308-82B8-4CF9-8E65-A77E285BF474}" type="presOf" srcId="{DF3564D7-864B-4AA3-A633-86580BE48CAB}" destId="{D6A03453-A928-4DB2-B1CD-A4AC5736416F}" srcOrd="0" destOrd="0" presId="urn:microsoft.com/office/officeart/2005/8/layout/pyramid2"/>
    <dgm:cxn modelId="{C3674A4E-AE4F-435D-AABD-957EF59CF1CC}" srcId="{DF3564D7-864B-4AA3-A633-86580BE48CAB}" destId="{C2C7E3E2-954B-4322-894F-0059C69CBAAC}" srcOrd="2" destOrd="0" parTransId="{F2432B33-A746-494F-ACD8-C66E79395E7A}" sibTransId="{076C1D8C-354C-48D3-87F8-BA7D38F0A67D}"/>
    <dgm:cxn modelId="{0ABAE427-780E-4476-ABD0-AC8D46ABBF50}" type="presOf" srcId="{25442985-8E40-4518-BB5A-FEFF00479EE7}" destId="{1E4419DE-62DF-4621-AC1F-F567FB63EFDC}" srcOrd="0" destOrd="0" presId="urn:microsoft.com/office/officeart/2005/8/layout/pyramid2"/>
    <dgm:cxn modelId="{3392B605-EF69-4D23-A632-4DC9BFECB965}" srcId="{DF3564D7-864B-4AA3-A633-86580BE48CAB}" destId="{02ED213C-B74A-40AF-8951-B5BA46A11C4E}" srcOrd="0" destOrd="0" parTransId="{B9ED1CCB-A5F3-44A9-B069-CFCA5FBD476C}" sibTransId="{B05BA2FD-D114-4653-A623-95CB41D11C6A}"/>
    <dgm:cxn modelId="{0F269502-BDA3-40AA-980D-AB094643B1F7}" type="presOf" srcId="{E77B7E0A-CB42-43D7-80B9-5A79C7B63843}" destId="{533526AA-9911-4061-AFCC-9D908002337D}" srcOrd="0" destOrd="0" presId="urn:microsoft.com/office/officeart/2005/8/layout/pyramid2"/>
    <dgm:cxn modelId="{D79252BA-4628-4B5E-9950-C21EFBE2D540}" type="presParOf" srcId="{D6A03453-A928-4DB2-B1CD-A4AC5736416F}" destId="{6D1C9D7E-B1E6-4EEC-A054-9694ECF94E27}" srcOrd="0" destOrd="0" presId="urn:microsoft.com/office/officeart/2005/8/layout/pyramid2"/>
    <dgm:cxn modelId="{8CF762B3-FB04-4708-8FC2-16EF315BAEF9}" type="presParOf" srcId="{D6A03453-A928-4DB2-B1CD-A4AC5736416F}" destId="{952CED79-72C6-4B6A-99BA-DC828913CF93}" srcOrd="1" destOrd="0" presId="urn:microsoft.com/office/officeart/2005/8/layout/pyramid2"/>
    <dgm:cxn modelId="{45B00818-6252-46C5-A2B7-3035C685199F}" type="presParOf" srcId="{952CED79-72C6-4B6A-99BA-DC828913CF93}" destId="{0618E7A7-0DB7-47B1-960B-64131FFB67EE}" srcOrd="0" destOrd="0" presId="urn:microsoft.com/office/officeart/2005/8/layout/pyramid2"/>
    <dgm:cxn modelId="{4891EFBB-2B7C-4BD6-BCF7-308F24F6C00E}" type="presParOf" srcId="{952CED79-72C6-4B6A-99BA-DC828913CF93}" destId="{87E88B27-B282-4800-A4AF-9779D721C1CC}" srcOrd="1" destOrd="0" presId="urn:microsoft.com/office/officeart/2005/8/layout/pyramid2"/>
    <dgm:cxn modelId="{27ABD112-DEE3-4E84-8615-5A8D44813E92}" type="presParOf" srcId="{952CED79-72C6-4B6A-99BA-DC828913CF93}" destId="{1E4419DE-62DF-4621-AC1F-F567FB63EFDC}" srcOrd="2" destOrd="0" presId="urn:microsoft.com/office/officeart/2005/8/layout/pyramid2"/>
    <dgm:cxn modelId="{8000A270-EC27-48A0-9B6D-5BF8183B62A4}" type="presParOf" srcId="{952CED79-72C6-4B6A-99BA-DC828913CF93}" destId="{6D61E96F-919E-4C03-989D-6191F271F2DB}" srcOrd="3" destOrd="0" presId="urn:microsoft.com/office/officeart/2005/8/layout/pyramid2"/>
    <dgm:cxn modelId="{B3BE1E2E-0D6E-4434-A22A-B6F21AE3C9F2}" type="presParOf" srcId="{952CED79-72C6-4B6A-99BA-DC828913CF93}" destId="{4EE41A13-637C-4DC5-9ACC-297A7AF28702}" srcOrd="4" destOrd="0" presId="urn:microsoft.com/office/officeart/2005/8/layout/pyramid2"/>
    <dgm:cxn modelId="{CDBE61B4-47F6-4B13-9BBA-BA683DE0074E}" type="presParOf" srcId="{952CED79-72C6-4B6A-99BA-DC828913CF93}" destId="{D0AFAA27-A292-424D-AB9D-E5A8FA1E482F}" srcOrd="5" destOrd="0" presId="urn:microsoft.com/office/officeart/2005/8/layout/pyramid2"/>
    <dgm:cxn modelId="{4F713146-6216-42D8-8A14-030A534A195E}" type="presParOf" srcId="{952CED79-72C6-4B6A-99BA-DC828913CF93}" destId="{533526AA-9911-4061-AFCC-9D908002337D}" srcOrd="6" destOrd="0" presId="urn:microsoft.com/office/officeart/2005/8/layout/pyramid2"/>
    <dgm:cxn modelId="{CA77374E-EAB6-486A-AEE8-A835197A2D25}" type="presParOf" srcId="{952CED79-72C6-4B6A-99BA-DC828913CF93}" destId="{BEB77D43-9F47-490F-8171-B7E08C85E2B8}"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1C9D7E-B1E6-4EEC-A054-9694ECF94E27}">
      <dsp:nvSpPr>
        <dsp:cNvPr id="0" name=""/>
        <dsp:cNvSpPr/>
      </dsp:nvSpPr>
      <dsp:spPr>
        <a:xfrm>
          <a:off x="1637823" y="0"/>
          <a:ext cx="4070350" cy="4070350"/>
        </a:xfrm>
        <a:prstGeom prst="triangl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sp>
    <dsp:sp modelId="{0618E7A7-0DB7-47B1-960B-64131FFB67EE}">
      <dsp:nvSpPr>
        <dsp:cNvPr id="0" name=""/>
        <dsp:cNvSpPr/>
      </dsp:nvSpPr>
      <dsp:spPr>
        <a:xfrm>
          <a:off x="3672998" y="407432"/>
          <a:ext cx="2645727" cy="723441"/>
        </a:xfrm>
        <a:prstGeom prst="roundRect">
          <a:avLst/>
        </a:prstGeom>
        <a:solidFill>
          <a:schemeClr val="lt1">
            <a:alpha val="90000"/>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Marawan</a:t>
          </a:r>
          <a:r>
            <a:rPr lang="en-US" sz="1400" kern="1200" dirty="0" smtClean="0"/>
            <a:t>: </a:t>
          </a:r>
        </a:p>
        <a:p>
          <a:pPr lvl="0" algn="ctr" defTabSz="622300">
            <a:lnSpc>
              <a:spcPct val="90000"/>
            </a:lnSpc>
            <a:spcBef>
              <a:spcPct val="0"/>
            </a:spcBef>
            <a:spcAft>
              <a:spcPct val="35000"/>
            </a:spcAft>
          </a:pPr>
          <a:r>
            <a:rPr lang="en-US" sz="1400" kern="1200" dirty="0" smtClean="0"/>
            <a:t>ACs , OSPF , Static routing</a:t>
          </a:r>
          <a:endParaRPr lang="en-US" sz="1400" kern="1200" dirty="0"/>
        </a:p>
      </dsp:txBody>
      <dsp:txXfrm>
        <a:off x="3708313" y="442747"/>
        <a:ext cx="2575097" cy="652811"/>
      </dsp:txXfrm>
    </dsp:sp>
    <dsp:sp modelId="{1E4419DE-62DF-4621-AC1F-F567FB63EFDC}">
      <dsp:nvSpPr>
        <dsp:cNvPr id="0" name=""/>
        <dsp:cNvSpPr/>
      </dsp:nvSpPr>
      <dsp:spPr>
        <a:xfrm>
          <a:off x="3672998" y="1221303"/>
          <a:ext cx="2645727" cy="723441"/>
        </a:xfrm>
        <a:prstGeom prst="roundRect">
          <a:avLst/>
        </a:prstGeom>
        <a:solidFill>
          <a:schemeClr val="lt1">
            <a:alpha val="90000"/>
            <a:hueOff val="0"/>
            <a:satOff val="0"/>
            <a:lumOff val="0"/>
            <a:alphaOff val="0"/>
          </a:schemeClr>
        </a:soli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GB" sz="1400" kern="1200" dirty="0" smtClean="0"/>
            <a:t>Mohamed:</a:t>
          </a:r>
          <a:endParaRPr lang="en-US" sz="1400" kern="1200" dirty="0" smtClean="0"/>
        </a:p>
        <a:p>
          <a:pPr lvl="0" algn="ctr" defTabSz="622300">
            <a:lnSpc>
              <a:spcPct val="90000"/>
            </a:lnSpc>
            <a:spcBef>
              <a:spcPct val="0"/>
            </a:spcBef>
            <a:spcAft>
              <a:spcPct val="35000"/>
            </a:spcAft>
          </a:pPr>
          <a:r>
            <a:rPr lang="en-US" sz="1400" kern="1200" dirty="0" smtClean="0"/>
            <a:t>PPP , DHCP ,NAT</a:t>
          </a:r>
          <a:endParaRPr lang="en-US" sz="1400" kern="1200" dirty="0"/>
        </a:p>
      </dsp:txBody>
      <dsp:txXfrm>
        <a:off x="3708313" y="1256618"/>
        <a:ext cx="2575097" cy="652811"/>
      </dsp:txXfrm>
    </dsp:sp>
    <dsp:sp modelId="{4EE41A13-637C-4DC5-9ACC-297A7AF28702}">
      <dsp:nvSpPr>
        <dsp:cNvPr id="0" name=""/>
        <dsp:cNvSpPr/>
      </dsp:nvSpPr>
      <dsp:spPr>
        <a:xfrm>
          <a:off x="3692047" y="2044700"/>
          <a:ext cx="2645727" cy="723441"/>
        </a:xfrm>
        <a:prstGeom prst="roundRect">
          <a:avLst/>
        </a:prstGeom>
        <a:solidFill>
          <a:schemeClr val="lt1">
            <a:alpha val="90000"/>
            <a:hueOff val="0"/>
            <a:satOff val="0"/>
            <a:lumOff val="0"/>
            <a:alphaOff val="0"/>
          </a:schemeClr>
        </a:soli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Roba</a:t>
          </a:r>
          <a:r>
            <a:rPr lang="en-US" sz="1400" kern="1200" dirty="0" smtClean="0"/>
            <a:t>:</a:t>
          </a:r>
        </a:p>
        <a:p>
          <a:pPr lvl="0" algn="ctr" defTabSz="622300">
            <a:lnSpc>
              <a:spcPct val="90000"/>
            </a:lnSpc>
            <a:spcBef>
              <a:spcPct val="0"/>
            </a:spcBef>
            <a:spcAft>
              <a:spcPct val="35000"/>
            </a:spcAft>
          </a:pPr>
          <a:r>
            <a:rPr lang="en-US" sz="1400" kern="1200" dirty="0" smtClean="0"/>
            <a:t>VLANs , STP</a:t>
          </a:r>
        </a:p>
      </dsp:txBody>
      <dsp:txXfrm>
        <a:off x="3727362" y="2080015"/>
        <a:ext cx="2575097" cy="652811"/>
      </dsp:txXfrm>
    </dsp:sp>
    <dsp:sp modelId="{533526AA-9911-4061-AFCC-9D908002337D}">
      <dsp:nvSpPr>
        <dsp:cNvPr id="0" name=""/>
        <dsp:cNvSpPr/>
      </dsp:nvSpPr>
      <dsp:spPr>
        <a:xfrm>
          <a:off x="3672998" y="2849046"/>
          <a:ext cx="2645727" cy="723441"/>
        </a:xfrm>
        <a:prstGeom prst="roundRect">
          <a:avLst/>
        </a:prstGeom>
        <a:solidFill>
          <a:schemeClr val="lt1">
            <a:alpha val="90000"/>
            <a:hueOff val="0"/>
            <a:satOff val="0"/>
            <a:lumOff val="0"/>
            <a:alphaOff val="0"/>
          </a:schemeClr>
        </a:soli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35400" h="163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err="1" smtClean="0"/>
            <a:t>Zeinab</a:t>
          </a:r>
          <a:r>
            <a:rPr lang="en-US" sz="1400" kern="1200" dirty="0" smtClean="0"/>
            <a:t>:</a:t>
          </a:r>
        </a:p>
        <a:p>
          <a:pPr lvl="0" algn="ctr" defTabSz="622300">
            <a:lnSpc>
              <a:spcPct val="90000"/>
            </a:lnSpc>
            <a:spcBef>
              <a:spcPct val="0"/>
            </a:spcBef>
            <a:spcAft>
              <a:spcPct val="35000"/>
            </a:spcAft>
          </a:pPr>
          <a:r>
            <a:rPr lang="en-US" sz="1400" kern="1200" dirty="0" smtClean="0"/>
            <a:t>AAA ,ACL ,Link Aggregation</a:t>
          </a:r>
        </a:p>
      </dsp:txBody>
      <dsp:txXfrm>
        <a:off x="3708313" y="2884361"/>
        <a:ext cx="2575097" cy="652811"/>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ctrTitle"/>
          </p:nvPr>
        </p:nvSpPr>
        <p:spPr>
          <a:xfrm>
            <a:off x="914400" y="1803405"/>
            <a:ext cx="73152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914400" y="3632201"/>
            <a:ext cx="73152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932170" y="4323845"/>
            <a:ext cx="2297429" cy="365125"/>
          </a:xfrm>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a:xfrm>
            <a:off x="914400" y="4323846"/>
            <a:ext cx="4880610" cy="365125"/>
          </a:xfrm>
        </p:spPr>
        <p:txBody>
          <a:bodyPr/>
          <a:lstStyle/>
          <a:p>
            <a:endParaRPr lang="en-US"/>
          </a:p>
        </p:txBody>
      </p:sp>
      <p:sp>
        <p:nvSpPr>
          <p:cNvPr id="6" name="Slide Number Placeholder 5"/>
          <p:cNvSpPr>
            <a:spLocks noGrp="1"/>
          </p:cNvSpPr>
          <p:nvPr>
            <p:ph type="sldNum" sz="quarter" idx="12"/>
          </p:nvPr>
        </p:nvSpPr>
        <p:spPr>
          <a:xfrm>
            <a:off x="6057900" y="1430867"/>
            <a:ext cx="2171700"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27089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55" y="4697361"/>
            <a:ext cx="7956482"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94355" y="977035"/>
            <a:ext cx="7950260" cy="340697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5516716"/>
            <a:ext cx="7955280" cy="746924"/>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9170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3"/>
            <a:ext cx="795528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800" y="3649134"/>
            <a:ext cx="7772400" cy="1330852"/>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a:xfrm>
            <a:off x="594360" y="381001"/>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07014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768351" y="753534"/>
            <a:ext cx="7613650" cy="2756234"/>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977899" y="3509768"/>
            <a:ext cx="7194552"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800" y="4174597"/>
            <a:ext cx="7778752" cy="821265"/>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a:xfrm>
            <a:off x="594360" y="379438"/>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
        <p:nvSpPr>
          <p:cNvPr id="13" name="TextBox 12"/>
          <p:cNvSpPr txBox="1"/>
          <p:nvPr/>
        </p:nvSpPr>
        <p:spPr>
          <a:xfrm>
            <a:off x="231458" y="80772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8146733" y="3021330"/>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90213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685800" y="1124702"/>
            <a:ext cx="7774782"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792" y="3648316"/>
            <a:ext cx="7773608"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5562176" y="378884"/>
            <a:ext cx="2183130" cy="365125"/>
          </a:xfrm>
        </p:spPr>
        <p:txBody>
          <a:bodyPr/>
          <a:lstStyle>
            <a:lvl1pPr algn="r">
              <a:defRPr/>
            </a:lvl1p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a:xfrm>
            <a:off x="594360" y="378884"/>
            <a:ext cx="4830656" cy="365125"/>
          </a:xfrm>
        </p:spPr>
        <p:txBody>
          <a:bodyPr/>
          <a:lstStyle/>
          <a:p>
            <a:endParaRPr lang="en-US"/>
          </a:p>
        </p:txBody>
      </p:sp>
      <p:sp>
        <p:nvSpPr>
          <p:cNvPr id="7" name="Slide Number Placeholder 6"/>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57540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171701" y="762000"/>
            <a:ext cx="637793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594361" y="2202080"/>
            <a:ext cx="2560320"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59436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02237" y="2201333"/>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00781" y="2904068"/>
            <a:ext cx="2560320" cy="335957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89319" y="2192866"/>
            <a:ext cx="2560320"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9320" y="2904564"/>
            <a:ext cx="2560320" cy="335907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5112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171702" y="762000"/>
            <a:ext cx="6381984"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594360"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594360" y="2331720"/>
            <a:ext cx="2560320" cy="15073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594360" y="4796103"/>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291873"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291872" y="2331720"/>
            <a:ext cx="2560320" cy="1509862"/>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290858" y="4796102"/>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93365" y="4113340"/>
            <a:ext cx="2560320"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5993364" y="2331721"/>
            <a:ext cx="2560320" cy="1508919"/>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93272" y="4796100"/>
            <a:ext cx="2560320" cy="146753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91785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2194560"/>
            <a:ext cx="7955280" cy="406908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0114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Vertical Title 1"/>
          <p:cNvSpPr>
            <a:spLocks noGrp="1"/>
          </p:cNvSpPr>
          <p:nvPr>
            <p:ph type="title" orient="vert"/>
          </p:nvPr>
        </p:nvSpPr>
        <p:spPr>
          <a:xfrm>
            <a:off x="7006590" y="747183"/>
            <a:ext cx="1543050" cy="42486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94360" y="746126"/>
            <a:ext cx="6278035" cy="424973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4"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623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008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995862"/>
            <a:ext cx="9144000" cy="1862138"/>
          </a:xfrm>
          <a:prstGeom prst="rect">
            <a:avLst/>
          </a:prstGeom>
        </p:spPr>
      </p:pic>
      <p:sp>
        <p:nvSpPr>
          <p:cNvPr id="2" name="Title 1"/>
          <p:cNvSpPr>
            <a:spLocks noGrp="1"/>
          </p:cNvSpPr>
          <p:nvPr>
            <p:ph type="title"/>
          </p:nvPr>
        </p:nvSpPr>
        <p:spPr>
          <a:xfrm>
            <a:off x="594360" y="753534"/>
            <a:ext cx="7955280"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594360" y="3641726"/>
            <a:ext cx="7955281" cy="1354134"/>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562176" y="381001"/>
            <a:ext cx="2183130" cy="365125"/>
          </a:xfrm>
        </p:spPr>
        <p:txBody>
          <a:bodyPr/>
          <a:lstStyle>
            <a:lvl1pPr algn="r">
              <a:defRPr/>
            </a:lvl1pPr>
          </a:lstStyle>
          <a:p>
            <a:fld id="{5BCAD085-E8A6-8845-BD4E-CB4CCA059FC4}" type="datetimeFigureOut">
              <a:rPr lang="en-US" smtClean="0"/>
              <a:t>9/19/2025</a:t>
            </a:fld>
            <a:endParaRPr lang="en-US"/>
          </a:p>
        </p:txBody>
      </p:sp>
      <p:sp>
        <p:nvSpPr>
          <p:cNvPr id="5" name="Footer Placeholder 4"/>
          <p:cNvSpPr>
            <a:spLocks noGrp="1"/>
          </p:cNvSpPr>
          <p:nvPr>
            <p:ph type="ftr" sz="quarter" idx="11"/>
          </p:nvPr>
        </p:nvSpPr>
        <p:spPr>
          <a:xfrm>
            <a:off x="594360" y="381001"/>
            <a:ext cx="4830656" cy="365125"/>
          </a:xfrm>
        </p:spPr>
        <p:txBody>
          <a:bodyPr/>
          <a:lstStyle/>
          <a:p>
            <a:endParaRPr lang="en-US"/>
          </a:p>
        </p:txBody>
      </p:sp>
      <p:sp>
        <p:nvSpPr>
          <p:cNvPr id="6" name="Slide Number Placeholder 5"/>
          <p:cNvSpPr>
            <a:spLocks noGrp="1"/>
          </p:cNvSpPr>
          <p:nvPr>
            <p:ph type="sldNum" sz="quarter" idx="12"/>
          </p:nvPr>
        </p:nvSpPr>
        <p:spPr>
          <a:xfrm>
            <a:off x="7882466" y="381001"/>
            <a:ext cx="66717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5879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94360" y="2194560"/>
            <a:ext cx="3910579"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2099" y="2194560"/>
            <a:ext cx="3907540" cy="406908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5995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71700" y="762000"/>
            <a:ext cx="637794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1279" y="2183802"/>
            <a:ext cx="3683659"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94359" y="3132667"/>
            <a:ext cx="3910579"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69018" y="2183802"/>
            <a:ext cx="368062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2098" y="3132667"/>
            <a:ext cx="3907541" cy="31309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5417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6076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79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30861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3886200" y="746760"/>
            <a:ext cx="4663440" cy="551688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4360" y="3124200"/>
            <a:ext cx="308610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8699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1524000"/>
            <a:ext cx="407573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77524" y="751242"/>
            <a:ext cx="3674234" cy="551239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594360" y="3124200"/>
            <a:ext cx="4075730" cy="31394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7111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1081088"/>
          </a:xfrm>
          <a:prstGeom prst="rect">
            <a:avLst/>
          </a:prstGeom>
        </p:spPr>
      </p:pic>
      <p:sp>
        <p:nvSpPr>
          <p:cNvPr id="2" name="Title Placeholder 1"/>
          <p:cNvSpPr>
            <a:spLocks noGrp="1"/>
          </p:cNvSpPr>
          <p:nvPr>
            <p:ph type="title"/>
          </p:nvPr>
        </p:nvSpPr>
        <p:spPr>
          <a:xfrm>
            <a:off x="2171700" y="764373"/>
            <a:ext cx="637794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94360" y="2194560"/>
            <a:ext cx="7955280" cy="406908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12230" y="6356351"/>
            <a:ext cx="213741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9/19/2025</a:t>
            </a:fld>
            <a:endParaRPr lang="en-US"/>
          </a:p>
        </p:txBody>
      </p:sp>
      <p:sp>
        <p:nvSpPr>
          <p:cNvPr id="5" name="Footer Placeholder 4"/>
          <p:cNvSpPr>
            <a:spLocks noGrp="1"/>
          </p:cNvSpPr>
          <p:nvPr>
            <p:ph type="ftr" sz="quarter" idx="3"/>
          </p:nvPr>
        </p:nvSpPr>
        <p:spPr>
          <a:xfrm>
            <a:off x="594360" y="6355846"/>
            <a:ext cx="568071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72250" y="381001"/>
            <a:ext cx="19773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21954932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48146" y="-21691"/>
            <a:ext cx="7315200" cy="1825096"/>
          </a:xfrm>
        </p:spPr>
        <p:txBody>
          <a:bodyPr>
            <a:noAutofit/>
          </a:bodyPr>
          <a:lstStyle/>
          <a:p>
            <a:pPr algn="ctr"/>
            <a:r>
              <a:rPr sz="3200" dirty="0">
                <a:latin typeface="Andalus" panose="02020603050405020304" pitchFamily="18" charset="-78"/>
                <a:cs typeface="Andalus" panose="02020603050405020304" pitchFamily="18" charset="-78"/>
              </a:rPr>
              <a:t>Project Proposal</a:t>
            </a:r>
            <a:r>
              <a:rPr sz="3200" dirty="0" smtClean="0">
                <a:latin typeface="Andalus" panose="02020603050405020304" pitchFamily="18" charset="-78"/>
                <a:cs typeface="Andalus" panose="02020603050405020304" pitchFamily="18" charset="-78"/>
              </a:rPr>
              <a:t>:</a:t>
            </a:r>
            <a:r>
              <a:rPr lang="en-US" sz="3200" dirty="0" smtClean="0">
                <a:latin typeface="Andalus" panose="02020603050405020304" pitchFamily="18" charset="-78"/>
                <a:cs typeface="Andalus" panose="02020603050405020304" pitchFamily="18" charset="-78"/>
              </a:rPr>
              <a:t> </a:t>
            </a:r>
            <a:br>
              <a:rPr lang="en-US" sz="3200" dirty="0" smtClean="0">
                <a:latin typeface="Andalus" panose="02020603050405020304" pitchFamily="18" charset="-78"/>
                <a:cs typeface="Andalus" panose="02020603050405020304" pitchFamily="18" charset="-78"/>
              </a:rPr>
            </a:br>
            <a:r>
              <a:rPr lang="en-US" sz="3200" dirty="0" smtClean="0">
                <a:latin typeface="Andalus" panose="02020603050405020304" pitchFamily="18" charset="-78"/>
                <a:cs typeface="Andalus" panose="02020603050405020304" pitchFamily="18" charset="-78"/>
              </a:rPr>
              <a:t>NET FUSION</a:t>
            </a:r>
            <a:endParaRPr sz="3200" dirty="0">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a:xfrm>
            <a:off x="748146" y="2117438"/>
            <a:ext cx="7315200" cy="685800"/>
          </a:xfrm>
        </p:spPr>
        <p:txBody>
          <a:bodyPr>
            <a:noAutofit/>
          </a:bodyPr>
          <a:lstStyle/>
          <a:p>
            <a:pPr algn="ctr"/>
            <a:r>
              <a:rPr sz="1800" dirty="0"/>
              <a:t>Team Members:</a:t>
            </a:r>
            <a:endParaRPr lang="en-US" sz="1800" dirty="0"/>
          </a:p>
          <a:p>
            <a:pPr algn="ctr"/>
            <a:r>
              <a:rPr lang="en-US" sz="1800" dirty="0"/>
              <a:t> </a:t>
            </a:r>
            <a:r>
              <a:rPr lang="es-ES" sz="1800" dirty="0" err="1"/>
              <a:t>Marwan</a:t>
            </a:r>
            <a:r>
              <a:rPr lang="es-ES" sz="1800" dirty="0"/>
              <a:t> El-</a:t>
            </a:r>
            <a:r>
              <a:rPr lang="es-ES" sz="1800" dirty="0" err="1"/>
              <a:t>Khatib</a:t>
            </a:r>
            <a:r>
              <a:rPr lang="es-ES" sz="1800" dirty="0"/>
              <a:t> </a:t>
            </a:r>
            <a:r>
              <a:rPr lang="es-ES" sz="1800" dirty="0" err="1"/>
              <a:t>Abd</a:t>
            </a:r>
            <a:r>
              <a:rPr lang="es-ES" sz="1800" dirty="0"/>
              <a:t> El-</a:t>
            </a:r>
            <a:r>
              <a:rPr lang="es-ES" sz="1800" dirty="0" err="1"/>
              <a:t>Wares</a:t>
            </a:r>
            <a:r>
              <a:rPr lang="es-ES" sz="1800" dirty="0"/>
              <a:t>        21067890</a:t>
            </a:r>
            <a:endParaRPr lang="en-US" sz="1800" dirty="0"/>
          </a:p>
          <a:p>
            <a:pPr algn="ctr"/>
            <a:r>
              <a:rPr lang="sv-SE" sz="1800" dirty="0"/>
              <a:t>Muhammad Hussam Abd Elazim       21067772</a:t>
            </a:r>
            <a:endParaRPr lang="en-US" sz="1800" dirty="0"/>
          </a:p>
          <a:p>
            <a:pPr algn="ctr"/>
            <a:r>
              <a:rPr lang="es-ES" sz="1800" dirty="0"/>
              <a:t> Roba </a:t>
            </a:r>
            <a:r>
              <a:rPr lang="es-ES" sz="1800" dirty="0" err="1"/>
              <a:t>Walaa</a:t>
            </a:r>
            <a:r>
              <a:rPr lang="es-ES" sz="1800" dirty="0"/>
              <a:t> El-</a:t>
            </a:r>
            <a:r>
              <a:rPr lang="es-ES" sz="1800" dirty="0" err="1"/>
              <a:t>din</a:t>
            </a:r>
            <a:r>
              <a:rPr lang="es-ES" sz="1800" dirty="0"/>
              <a:t> Ahmed                21035417</a:t>
            </a:r>
            <a:endParaRPr lang="en-US" sz="1800" dirty="0"/>
          </a:p>
          <a:p>
            <a:pPr algn="ctr"/>
            <a:r>
              <a:rPr lang="en-US" sz="1800" dirty="0"/>
              <a:t> </a:t>
            </a:r>
            <a:r>
              <a:rPr lang="en-US" sz="1800" dirty="0" err="1"/>
              <a:t>Zeinab</a:t>
            </a:r>
            <a:r>
              <a:rPr lang="en-US" sz="1800" dirty="0"/>
              <a:t> </a:t>
            </a:r>
            <a:r>
              <a:rPr lang="en-US" sz="1800" dirty="0" err="1"/>
              <a:t>khamis</a:t>
            </a:r>
            <a:r>
              <a:rPr lang="en-US" sz="1800" dirty="0"/>
              <a:t> </a:t>
            </a:r>
            <a:r>
              <a:rPr lang="en-US" sz="1800" dirty="0" err="1"/>
              <a:t>Elfewal</a:t>
            </a:r>
            <a:r>
              <a:rPr lang="en-US" sz="1800" dirty="0"/>
              <a:t>                        21016735</a:t>
            </a:r>
          </a:p>
          <a:p>
            <a:pPr algn="ctr"/>
            <a:endParaRPr sz="1800" dirty="0"/>
          </a:p>
          <a:p>
            <a:pPr algn="ctr"/>
            <a:r>
              <a:rPr sz="1800" dirty="0"/>
              <a:t>Supervisor: </a:t>
            </a:r>
            <a:r>
              <a:rPr lang="en-US" sz="1800" dirty="0"/>
              <a:t>Eng. </a:t>
            </a:r>
            <a:r>
              <a:rPr lang="en-US" sz="1800" dirty="0" err="1"/>
              <a:t>Samah</a:t>
            </a:r>
            <a:r>
              <a:rPr lang="en-US" sz="1800" dirty="0"/>
              <a:t> </a:t>
            </a:r>
            <a:r>
              <a:rPr lang="en-US" sz="1800" dirty="0" err="1"/>
              <a:t>Eisa</a:t>
            </a:r>
            <a:endParaRPr lang="en-US" sz="1800" dirty="0"/>
          </a:p>
          <a:p>
            <a:pPr algn="ctr"/>
            <a:endParaRPr sz="18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GB" dirty="0" smtClean="0">
                <a:latin typeface="Andalus" panose="02020603050405020304" pitchFamily="18" charset="-78"/>
                <a:cs typeface="Andalus" panose="02020603050405020304" pitchFamily="18" charset="-78"/>
              </a:rPr>
              <a:t>Project ROLES</a:t>
            </a:r>
            <a:endParaRPr lang="en-US" dirty="0">
              <a:latin typeface="Andalus" panose="02020603050405020304" pitchFamily="18" charset="-78"/>
              <a:cs typeface="Andalus" panose="02020603050405020304" pitchFamily="18" charset="-78"/>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28224725"/>
              </p:ext>
            </p:extLst>
          </p:nvPr>
        </p:nvGraphicFramePr>
        <p:xfrm>
          <a:off x="593725" y="2193925"/>
          <a:ext cx="7956550" cy="40703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05972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latin typeface="Andalus" panose="02020603050405020304" pitchFamily="18" charset="-78"/>
                <a:cs typeface="Andalus" panose="02020603050405020304" pitchFamily="18" charset="-78"/>
              </a:rPr>
              <a:t>Expected Outcomes</a:t>
            </a:r>
          </a:p>
        </p:txBody>
      </p:sp>
      <p:sp>
        <p:nvSpPr>
          <p:cNvPr id="3" name="Content Placeholder 2"/>
          <p:cNvSpPr>
            <a:spLocks noGrp="1"/>
          </p:cNvSpPr>
          <p:nvPr>
            <p:ph idx="1"/>
          </p:nvPr>
        </p:nvSpPr>
        <p:spPr/>
        <p:txBody>
          <a:bodyPr/>
          <a:lstStyle/>
          <a:p>
            <a:r>
              <a:rPr dirty="0"/>
              <a:t>Fully functioning enterprise-level network using Huawei Datacom</a:t>
            </a:r>
            <a:endParaRPr lang="en-US" dirty="0"/>
          </a:p>
          <a:p>
            <a:endParaRPr dirty="0"/>
          </a:p>
          <a:p>
            <a:r>
              <a:rPr dirty="0"/>
              <a:t>Enhanced understanding of network planning and implementation</a:t>
            </a:r>
            <a:endParaRPr lang="en-US" dirty="0"/>
          </a:p>
          <a:p>
            <a:endParaRPr dirty="0"/>
          </a:p>
          <a:p>
            <a:r>
              <a:rPr dirty="0"/>
              <a:t>Practical experience with security, routing, and switching</a:t>
            </a:r>
            <a:endParaRPr lang="en-US" dirty="0"/>
          </a:p>
          <a:p>
            <a:endParaRPr dirty="0"/>
          </a:p>
          <a:p>
            <a:r>
              <a:rPr dirty="0"/>
              <a:t>Scalable design that supports future technologies</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6587" y="594360"/>
            <a:ext cx="2790825" cy="1293028"/>
          </a:xfrm>
        </p:spPr>
        <p:txBody>
          <a:bodyPr/>
          <a:lstStyle/>
          <a:p>
            <a:pPr algn="l"/>
            <a:r>
              <a:rPr dirty="0">
                <a:latin typeface="Andalus" panose="02020603050405020304" pitchFamily="18" charset="-78"/>
                <a:cs typeface="Andalus" panose="02020603050405020304" pitchFamily="18" charset="-78"/>
              </a:rPr>
              <a:t>Timeline</a:t>
            </a:r>
          </a:p>
        </p:txBody>
      </p:sp>
      <p:sp>
        <p:nvSpPr>
          <p:cNvPr id="3" name="Content Placeholder 2"/>
          <p:cNvSpPr>
            <a:spLocks noGrp="1"/>
          </p:cNvSpPr>
          <p:nvPr>
            <p:ph idx="1"/>
          </p:nvPr>
        </p:nvSpPr>
        <p:spPr/>
        <p:txBody>
          <a:bodyPr/>
          <a:lstStyle/>
          <a:p>
            <a:r>
              <a:rPr dirty="0"/>
              <a:t>Planning &amp; Design: Week 1 → Network diagrams</a:t>
            </a:r>
            <a:r>
              <a:rPr lang="en-US" dirty="0"/>
              <a:t> and Topologies</a:t>
            </a:r>
            <a:r>
              <a:rPr dirty="0"/>
              <a:t>, requirements</a:t>
            </a:r>
            <a:endParaRPr lang="en-US" dirty="0"/>
          </a:p>
          <a:p>
            <a:endParaRPr dirty="0"/>
          </a:p>
          <a:p>
            <a:r>
              <a:rPr dirty="0"/>
              <a:t>Implementation: Week </a:t>
            </a:r>
            <a:r>
              <a:rPr lang="en-US" dirty="0"/>
              <a:t>2</a:t>
            </a:r>
            <a:r>
              <a:rPr dirty="0"/>
              <a:t> → Configured network devices</a:t>
            </a:r>
            <a:endParaRPr lang="en-US" dirty="0"/>
          </a:p>
          <a:p>
            <a:endParaRPr dirty="0"/>
          </a:p>
          <a:p>
            <a:r>
              <a:rPr dirty="0"/>
              <a:t>Testing: Week </a:t>
            </a:r>
            <a:r>
              <a:rPr lang="en-US" dirty="0"/>
              <a:t>3</a:t>
            </a:r>
            <a:r>
              <a:rPr dirty="0"/>
              <a:t> → Validation reports</a:t>
            </a:r>
            <a:endParaRPr lang="en-US" dirty="0"/>
          </a:p>
          <a:p>
            <a:endParaRPr dirty="0"/>
          </a:p>
          <a:p>
            <a:r>
              <a:rPr dirty="0"/>
              <a:t>Documentation: Week </a:t>
            </a:r>
            <a:r>
              <a:rPr lang="en-US" dirty="0"/>
              <a:t>4</a:t>
            </a:r>
            <a:r>
              <a:rPr dirty="0"/>
              <a:t> → Final project report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Algerian" panose="04020705040A02060702" pitchFamily="82" charset="0"/>
              </a:rPr>
              <a:t>n</a:t>
            </a:r>
            <a:r>
              <a:rPr lang="en-US" dirty="0" smtClean="0">
                <a:latin typeface="Algerian" panose="04020705040A02060702" pitchFamily="82" charset="0"/>
              </a:rPr>
              <a:t>ext steps</a:t>
            </a:r>
            <a:endParaRPr lang="en-US" dirty="0">
              <a:latin typeface="Algerian" panose="04020705040A02060702" pitchFamily="82" charset="0"/>
            </a:endParaRPr>
          </a:p>
        </p:txBody>
      </p:sp>
      <p:sp>
        <p:nvSpPr>
          <p:cNvPr id="4" name="Rectangle 1"/>
          <p:cNvSpPr>
            <a:spLocks noGrp="1" noChangeArrowheads="1"/>
          </p:cNvSpPr>
          <p:nvPr>
            <p:ph idx="1"/>
          </p:nvPr>
        </p:nvSpPr>
        <p:spPr bwMode="auto">
          <a:xfrm>
            <a:off x="845127" y="2116772"/>
            <a:ext cx="7356764"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kumimoji="0" lang="en-US" altLang="en-US" sz="2000" b="1" i="0" u="none" strike="noStrike" cap="none" normalizeH="0" baseline="0" dirty="0" smtClean="0">
                <a:ln>
                  <a:noFill/>
                </a:ln>
                <a:solidFill>
                  <a:schemeClr val="tx1"/>
                </a:solidFill>
                <a:effectLst/>
              </a:rPr>
              <a:t>Network Redundancy:</a:t>
            </a:r>
            <a:r>
              <a:rPr kumimoji="0" lang="en-US" altLang="en-US" sz="2000" b="0" i="0" u="none" strike="noStrike" cap="none" normalizeH="0" baseline="0" dirty="0" smtClean="0">
                <a:ln>
                  <a:noFill/>
                </a:ln>
                <a:solidFill>
                  <a:schemeClr val="tx1"/>
                </a:solidFill>
                <a:effectLst/>
              </a:rPr>
              <a:t> Our next step is to enhance the network's resilience by implementing backup switches.</a:t>
            </a:r>
          </a:p>
          <a:p>
            <a:pPr eaLnBrk="0" fontAlgn="base" hangingPunct="0">
              <a:lnSpc>
                <a:spcPct val="100000"/>
              </a:lnSpc>
              <a:spcBef>
                <a:spcPct val="0"/>
              </a:spcBef>
              <a:spcAft>
                <a:spcPct val="0"/>
              </a:spcAft>
              <a:buFont typeface="Wingdings" panose="05000000000000000000" pitchFamily="2" charset="2"/>
              <a:buChar char="Ø"/>
            </a:pPr>
            <a:endParaRPr kumimoji="0" lang="en-US" altLang="en-US" sz="2000" b="0" i="0" u="none" strike="noStrike" cap="none" normalizeH="0" baseline="0" dirty="0" smtClean="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smtClean="0">
                <a:ln>
                  <a:noFill/>
                </a:ln>
                <a:solidFill>
                  <a:schemeClr val="tx1"/>
                </a:solidFill>
                <a:effectLst/>
              </a:rPr>
              <a:t>Purpose:</a:t>
            </a:r>
            <a:r>
              <a:rPr kumimoji="0" lang="en-US" altLang="en-US" sz="2000" b="0" i="0" u="none" strike="noStrike" cap="none" normalizeH="0" baseline="0" dirty="0" smtClean="0">
                <a:ln>
                  <a:noFill/>
                </a:ln>
                <a:solidFill>
                  <a:schemeClr val="tx1"/>
                </a:solidFill>
                <a:effectLst/>
              </a:rPr>
              <a:t> These switches will serve as temporary replacements for the main switches, ensuring continuous network operation and minimizing downtime in case of a device failure.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smtClean="0">
              <a:ln>
                <a:noFill/>
              </a:ln>
              <a:solidFill>
                <a:schemeClr val="tx1"/>
              </a:solidFill>
              <a:effectLst/>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smtClean="0">
                <a:ln>
                  <a:noFill/>
                </a:ln>
                <a:solidFill>
                  <a:schemeClr val="tx1"/>
                </a:solidFill>
                <a:effectLst/>
              </a:rPr>
              <a:t>Goal:</a:t>
            </a:r>
            <a:r>
              <a:rPr kumimoji="0" lang="en-US" altLang="en-US" sz="2000" b="0" i="0" u="none" strike="noStrike" cap="none" normalizeH="0" baseline="0" dirty="0" smtClean="0">
                <a:ln>
                  <a:noFill/>
                </a:ln>
                <a:solidFill>
                  <a:schemeClr val="tx1"/>
                </a:solidFill>
                <a:effectLst/>
              </a:rPr>
              <a:t> This will make the network more robust, supporting our objective of building a scalable and reliable enterprise-level network</a:t>
            </a:r>
          </a:p>
        </p:txBody>
      </p:sp>
    </p:spTree>
    <p:extLst>
      <p:ext uri="{BB962C8B-B14F-4D97-AF65-F5344CB8AC3E}">
        <p14:creationId xmlns:p14="http://schemas.microsoft.com/office/powerpoint/2010/main" val="186111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latin typeface="Andalus" panose="02020603050405020304" pitchFamily="18" charset="-78"/>
                <a:cs typeface="Andalus" panose="02020603050405020304" pitchFamily="18" charset="-78"/>
              </a:rPr>
              <a:t>Resources Required</a:t>
            </a:r>
          </a:p>
        </p:txBody>
      </p:sp>
      <p:sp>
        <p:nvSpPr>
          <p:cNvPr id="3" name="Content Placeholder 2"/>
          <p:cNvSpPr>
            <a:spLocks noGrp="1"/>
          </p:cNvSpPr>
          <p:nvPr>
            <p:ph idx="1"/>
          </p:nvPr>
        </p:nvSpPr>
        <p:spPr/>
        <p:txBody>
          <a:bodyPr/>
          <a:lstStyle/>
          <a:p>
            <a:r>
              <a:rPr dirty="0"/>
              <a:t>Huawei Datacom devices</a:t>
            </a:r>
            <a:r>
              <a:rPr lang="en-US" dirty="0"/>
              <a:t> and tools</a:t>
            </a:r>
            <a:r>
              <a:rPr dirty="0"/>
              <a:t> (</a:t>
            </a:r>
            <a:r>
              <a:rPr lang="en-US" dirty="0"/>
              <a:t>S</a:t>
            </a:r>
            <a:r>
              <a:rPr dirty="0"/>
              <a:t>witches, </a:t>
            </a:r>
            <a:r>
              <a:rPr lang="en-US" dirty="0"/>
              <a:t>R</a:t>
            </a:r>
            <a:r>
              <a:rPr dirty="0"/>
              <a:t>outers</a:t>
            </a:r>
            <a:r>
              <a:rPr lang="en-US" dirty="0"/>
              <a:t>, PCs, ACs and Cables </a:t>
            </a:r>
            <a:r>
              <a:rPr dirty="0"/>
              <a:t>)</a:t>
            </a:r>
          </a:p>
          <a:p>
            <a:r>
              <a:rPr dirty="0"/>
              <a:t>Network simulation tools (</a:t>
            </a:r>
            <a:r>
              <a:rPr lang="en-US" dirty="0"/>
              <a:t> </a:t>
            </a:r>
            <a:r>
              <a:rPr dirty="0" err="1"/>
              <a:t>eNSP</a:t>
            </a:r>
            <a:r>
              <a:rPr lang="en-US" dirty="0"/>
              <a:t> </a:t>
            </a:r>
            <a:r>
              <a:rPr dirty="0"/>
              <a:t>)</a:t>
            </a:r>
          </a:p>
          <a:p>
            <a:r>
              <a:rPr dirty="0"/>
              <a:t>Documentation software (Word, PowerPoint)</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latin typeface="Andalus" panose="02020603050405020304" pitchFamily="18" charset="-78"/>
                <a:cs typeface="Andalus" panose="02020603050405020304" pitchFamily="18" charset="-78"/>
              </a:rPr>
              <a:t>Conclusion</a:t>
            </a:r>
          </a:p>
        </p:txBody>
      </p:sp>
      <p:sp>
        <p:nvSpPr>
          <p:cNvPr id="3" name="Content Placeholder 2"/>
          <p:cNvSpPr>
            <a:spLocks noGrp="1"/>
          </p:cNvSpPr>
          <p:nvPr>
            <p:ph idx="1"/>
          </p:nvPr>
        </p:nvSpPr>
        <p:spPr/>
        <p:txBody>
          <a:bodyPr/>
          <a:lstStyle/>
          <a:p>
            <a:r>
              <a:rPr dirty="0"/>
              <a:t>This project will provide hands-on experience in enterprise networking with Huawei Datacom, equipping the team with practical knowledge in planning, implementation, and security while ensuring scalability for future growth.</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932"/>
            <a:ext cx="9144000" cy="6962931"/>
          </a:xfrm>
          <a:prstGeom prst="rect">
            <a:avLst/>
          </a:prstGeom>
        </p:spPr>
      </p:pic>
    </p:spTree>
    <p:extLst>
      <p:ext uri="{BB962C8B-B14F-4D97-AF65-F5344CB8AC3E}">
        <p14:creationId xmlns:p14="http://schemas.microsoft.com/office/powerpoint/2010/main" val="3502887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latin typeface="Andalus" panose="02020603050405020304" pitchFamily="18" charset="-78"/>
                <a:cs typeface="Andalus" panose="02020603050405020304" pitchFamily="18" charset="-78"/>
              </a:rPr>
              <a:t>Introduction</a:t>
            </a:r>
          </a:p>
        </p:txBody>
      </p:sp>
      <p:sp>
        <p:nvSpPr>
          <p:cNvPr id="3" name="Content Placeholder 2"/>
          <p:cNvSpPr>
            <a:spLocks noGrp="1"/>
          </p:cNvSpPr>
          <p:nvPr>
            <p:ph idx="1"/>
          </p:nvPr>
        </p:nvSpPr>
        <p:spPr/>
        <p:txBody>
          <a:bodyPr/>
          <a:lstStyle/>
          <a:p>
            <a:r>
              <a:rPr lang="en-US" dirty="0"/>
              <a:t>This project aims to design and implement an integrated, scalable, and flexible enterprise network using Huawei Datacom technologies. The proposal outlines the project's motivation, objectives, methodology, and expected outcomes.</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latin typeface="Andalus" panose="02020603050405020304" pitchFamily="18" charset="-78"/>
                <a:cs typeface="Andalus" panose="02020603050405020304" pitchFamily="18" charset="-78"/>
              </a:rPr>
              <a:t>Problem Statement</a:t>
            </a:r>
          </a:p>
        </p:txBody>
      </p:sp>
      <p:sp>
        <p:nvSpPr>
          <p:cNvPr id="3" name="Content Placeholder 2"/>
          <p:cNvSpPr>
            <a:spLocks noGrp="1"/>
          </p:cNvSpPr>
          <p:nvPr>
            <p:ph idx="1"/>
          </p:nvPr>
        </p:nvSpPr>
        <p:spPr/>
        <p:txBody>
          <a:bodyPr/>
          <a:lstStyle/>
          <a:p>
            <a:r>
              <a:rPr lang="en-US" dirty="0"/>
              <a:t>Modern organizations require robust, scalable, and secure network infrastructures that support daily operations, security, and future expansion. Many networks fail due to poor planning, limited scalability, lack of documentation, faulty of devices and cables, and poor security.</a:t>
            </a: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9915" y="518160"/>
            <a:ext cx="2884170" cy="1293028"/>
          </a:xfrm>
        </p:spPr>
        <p:txBody>
          <a:bodyPr/>
          <a:lstStyle/>
          <a:p>
            <a:pPr algn="l"/>
            <a:r>
              <a:rPr dirty="0">
                <a:latin typeface="Andalus" panose="02020603050405020304" pitchFamily="18" charset="-78"/>
                <a:cs typeface="Andalus" panose="02020603050405020304" pitchFamily="18" charset="-78"/>
              </a:rPr>
              <a:t>Objectives</a:t>
            </a:r>
          </a:p>
        </p:txBody>
      </p:sp>
      <p:sp>
        <p:nvSpPr>
          <p:cNvPr id="3" name="Content Placeholder 2"/>
          <p:cNvSpPr>
            <a:spLocks noGrp="1"/>
          </p:cNvSpPr>
          <p:nvPr>
            <p:ph idx="1"/>
          </p:nvPr>
        </p:nvSpPr>
        <p:spPr/>
        <p:txBody>
          <a:bodyPr/>
          <a:lstStyle/>
          <a:p>
            <a:pPr>
              <a:buFont typeface="Wingdings" panose="05000000000000000000" pitchFamily="2" charset="2"/>
              <a:buChar char="Ø"/>
            </a:pPr>
            <a:r>
              <a:rPr dirty="0"/>
              <a:t>Gain comprehensive practical experience</a:t>
            </a:r>
          </a:p>
          <a:p>
            <a:pPr>
              <a:buFont typeface="Wingdings" panose="05000000000000000000" pitchFamily="2" charset="2"/>
              <a:buChar char="Ø"/>
            </a:pPr>
            <a:r>
              <a:rPr dirty="0"/>
              <a:t>Build a complete, organized, and scalable network</a:t>
            </a:r>
          </a:p>
          <a:p>
            <a:pPr>
              <a:buFont typeface="Wingdings" panose="05000000000000000000" pitchFamily="2" charset="2"/>
              <a:buChar char="Ø"/>
            </a:pPr>
            <a:r>
              <a:rPr dirty="0"/>
              <a:t>Understand corporate network structure (Access, Aggregation, Core layers)</a:t>
            </a:r>
          </a:p>
          <a:p>
            <a:pPr>
              <a:buFont typeface="Wingdings" panose="05000000000000000000" pitchFamily="2" charset="2"/>
              <a:buChar char="Ø"/>
            </a:pPr>
            <a:r>
              <a:rPr dirty="0"/>
              <a:t>Enable integration of new technologies after deployment</a:t>
            </a:r>
          </a:p>
          <a:p>
            <a:pPr>
              <a:buFont typeface="Wingdings" panose="05000000000000000000" pitchFamily="2" charset="2"/>
              <a:buChar char="Ø"/>
            </a:pPr>
            <a:r>
              <a:rPr dirty="0"/>
              <a:t>Develop planning, documentation, and security skills</a:t>
            </a:r>
          </a:p>
          <a:p>
            <a:pPr>
              <a:buFont typeface="Wingdings" panose="05000000000000000000" pitchFamily="2" charset="2"/>
              <a:buChar char="Ø"/>
            </a:pPr>
            <a:r>
              <a:rPr dirty="0"/>
              <a:t>Implement enterprise-grade services (DHCP</a:t>
            </a:r>
            <a:r>
              <a:rPr lang="en-US" dirty="0"/>
              <a:t> and Telnet</a:t>
            </a:r>
            <a:r>
              <a:rPr dirty="0"/>
              <a:t>)</a:t>
            </a:r>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dirty="0">
                <a:latin typeface="Andalus" panose="02020603050405020304" pitchFamily="18" charset="-78"/>
                <a:cs typeface="Andalus" panose="02020603050405020304" pitchFamily="18" charset="-78"/>
              </a:rPr>
              <a:t>Scope of Work</a:t>
            </a:r>
          </a:p>
        </p:txBody>
      </p:sp>
      <p:sp>
        <p:nvSpPr>
          <p:cNvPr id="3" name="Content Placeholder 2"/>
          <p:cNvSpPr>
            <a:spLocks noGrp="1"/>
          </p:cNvSpPr>
          <p:nvPr>
            <p:ph idx="1"/>
          </p:nvPr>
        </p:nvSpPr>
        <p:spPr>
          <a:xfrm>
            <a:off x="594360" y="2194559"/>
            <a:ext cx="7955280" cy="4577715"/>
          </a:xfrm>
        </p:spPr>
        <p:txBody>
          <a:bodyPr/>
          <a:lstStyle/>
          <a:p>
            <a:r>
              <a:rPr dirty="0"/>
              <a:t>Layer 2: Switching (Core, Aggregation</a:t>
            </a:r>
            <a:r>
              <a:rPr lang="en-US" dirty="0"/>
              <a:t> and </a:t>
            </a:r>
            <a:r>
              <a:rPr dirty="0"/>
              <a:t>Access</a:t>
            </a:r>
            <a:r>
              <a:rPr lang="en-US" dirty="0"/>
              <a:t> switches</a:t>
            </a:r>
            <a:r>
              <a:rPr dirty="0"/>
              <a:t>, STP protocol</a:t>
            </a:r>
            <a:r>
              <a:rPr lang="en-US" dirty="0"/>
              <a:t>, Link Aggregation, VLAN, INTER-VLAN)</a:t>
            </a:r>
          </a:p>
          <a:p>
            <a:endParaRPr dirty="0"/>
          </a:p>
          <a:p>
            <a:r>
              <a:rPr dirty="0"/>
              <a:t>Layer 3: Routing (Routers, OSPF</a:t>
            </a:r>
            <a:r>
              <a:rPr lang="en-US" dirty="0"/>
              <a:t>, NAT</a:t>
            </a:r>
            <a:r>
              <a:rPr dirty="0"/>
              <a:t>)</a:t>
            </a:r>
            <a:endParaRPr lang="en-US" dirty="0"/>
          </a:p>
          <a:p>
            <a:endParaRPr lang="en-US" dirty="0"/>
          </a:p>
          <a:p>
            <a:r>
              <a:rPr lang="en-US" dirty="0"/>
              <a:t>security techniques: ACLs, AAA</a:t>
            </a:r>
          </a:p>
          <a:p>
            <a:endParaRPr dirty="0"/>
          </a:p>
          <a:p>
            <a:r>
              <a:rPr dirty="0"/>
              <a:t>Network Services: DHCP, </a:t>
            </a:r>
            <a:r>
              <a:rPr lang="en-US" dirty="0"/>
              <a:t>Telnet</a:t>
            </a:r>
          </a:p>
          <a:p>
            <a:endParaRPr lang="en-US" dirty="0"/>
          </a:p>
          <a:p>
            <a:r>
              <a:rPr lang="en-US" dirty="0"/>
              <a:t>LAN, </a:t>
            </a:r>
            <a:r>
              <a:rPr dirty="0"/>
              <a:t>WAN &amp; </a:t>
            </a:r>
            <a:r>
              <a:rPr lang="en-US" dirty="0"/>
              <a:t>W</a:t>
            </a:r>
            <a:r>
              <a:rPr dirty="0"/>
              <a:t>LAN implementation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391285"/>
            <a:ext cx="4171950" cy="1293028"/>
          </a:xfrm>
        </p:spPr>
        <p:txBody>
          <a:bodyPr/>
          <a:lstStyle/>
          <a:p>
            <a:pPr algn="l"/>
            <a:r>
              <a:rPr dirty="0">
                <a:latin typeface="Andalus" panose="02020603050405020304" pitchFamily="18" charset="-78"/>
                <a:cs typeface="Andalus" panose="02020603050405020304" pitchFamily="18" charset="-78"/>
              </a:rPr>
              <a:t>Methodology</a:t>
            </a:r>
          </a:p>
        </p:txBody>
      </p:sp>
      <p:sp>
        <p:nvSpPr>
          <p:cNvPr id="3" name="Content Placeholder 2"/>
          <p:cNvSpPr>
            <a:spLocks noGrp="1"/>
          </p:cNvSpPr>
          <p:nvPr>
            <p:ph idx="1"/>
          </p:nvPr>
        </p:nvSpPr>
        <p:spPr>
          <a:xfrm>
            <a:off x="594360" y="1684313"/>
            <a:ext cx="7955280" cy="4558665"/>
          </a:xfrm>
        </p:spPr>
        <p:txBody>
          <a:bodyPr>
            <a:noAutofit/>
          </a:bodyPr>
          <a:lstStyle/>
          <a:p>
            <a:r>
              <a:rPr sz="2000" dirty="0" smtClean="0"/>
              <a:t>Planning &amp; Design:</a:t>
            </a:r>
            <a:r>
              <a:rPr lang="en-US" sz="2000" dirty="0" smtClean="0"/>
              <a:t> </a:t>
            </a:r>
            <a:r>
              <a:rPr sz="2000" dirty="0" smtClean="0"/>
              <a:t>Topologies, Device</a:t>
            </a:r>
            <a:r>
              <a:rPr lang="en-US" sz="2000" dirty="0" smtClean="0"/>
              <a:t>s</a:t>
            </a:r>
            <a:r>
              <a:rPr sz="2000" dirty="0" smtClean="0"/>
              <a:t> selection</a:t>
            </a:r>
            <a:endParaRPr lang="en-US" sz="2000" dirty="0" smtClean="0"/>
          </a:p>
          <a:p>
            <a:endParaRPr sz="2000" dirty="0"/>
          </a:p>
          <a:p>
            <a:pPr eaLnBrk="0" fontAlgn="base" hangingPunct="0">
              <a:lnSpc>
                <a:spcPct val="100000"/>
              </a:lnSpc>
              <a:spcBef>
                <a:spcPct val="0"/>
              </a:spcBef>
              <a:spcAft>
                <a:spcPct val="0"/>
              </a:spcAft>
            </a:pPr>
            <a:r>
              <a:rPr sz="2000" dirty="0" smtClean="0"/>
              <a:t>Implementation:</a:t>
            </a:r>
            <a:r>
              <a:rPr lang="en-US" sz="2000" dirty="0" smtClean="0"/>
              <a:t> </a:t>
            </a:r>
            <a:r>
              <a:rPr lang="en-US" sz="1800" dirty="0" smtClean="0"/>
              <a:t>Configured switches and routers, and implemented necessary protocols, including </a:t>
            </a:r>
            <a:r>
              <a:rPr lang="en-US" sz="1800" b="1" dirty="0" smtClean="0"/>
              <a:t>VLANs, WLAN, OSPF, </a:t>
            </a:r>
            <a:r>
              <a:rPr lang="en-US" sz="1800" b="1" dirty="0" err="1" smtClean="0"/>
              <a:t>Subnetting</a:t>
            </a:r>
            <a:r>
              <a:rPr lang="en-US" sz="1800" b="1" dirty="0" smtClean="0"/>
              <a:t> , AAA, Telnet, Spanning Tree Protocol (STP),</a:t>
            </a:r>
            <a:r>
              <a:rPr lang="en-US" sz="1800" dirty="0" smtClean="0"/>
              <a:t> and </a:t>
            </a:r>
            <a:r>
              <a:rPr lang="en-US" sz="1800" b="1" dirty="0" smtClean="0"/>
              <a:t>Link Aggregation</a:t>
            </a:r>
            <a:r>
              <a:rPr lang="en-US" sz="1800" dirty="0" smtClean="0"/>
              <a:t> (Eth-Trunk).</a:t>
            </a:r>
          </a:p>
          <a:p>
            <a:pPr eaLnBrk="0" fontAlgn="base" hangingPunct="0">
              <a:lnSpc>
                <a:spcPct val="100000"/>
              </a:lnSpc>
              <a:spcBef>
                <a:spcPct val="0"/>
              </a:spcBef>
              <a:spcAft>
                <a:spcPct val="0"/>
              </a:spcAft>
            </a:pPr>
            <a:endParaRPr lang="en-US" altLang="en-US" sz="1800" dirty="0"/>
          </a:p>
          <a:p>
            <a:r>
              <a:rPr sz="2000" dirty="0" smtClean="0"/>
              <a:t>Testing </a:t>
            </a:r>
            <a:r>
              <a:rPr sz="2000" dirty="0"/>
              <a:t>&amp; Verification: Connectivity, redundancy, security, </a:t>
            </a:r>
            <a:r>
              <a:rPr sz="2000" dirty="0" smtClean="0"/>
              <a:t>performance</a:t>
            </a:r>
            <a:endParaRPr lang="en-US" sz="2000" dirty="0" smtClean="0"/>
          </a:p>
          <a:p>
            <a:endParaRPr sz="2000" dirty="0"/>
          </a:p>
          <a:p>
            <a:r>
              <a:rPr sz="2000" dirty="0"/>
              <a:t>Documentation: Configurations, </a:t>
            </a:r>
            <a:r>
              <a:rPr lang="en-US" sz="2000" dirty="0"/>
              <a:t>T</a:t>
            </a:r>
            <a:r>
              <a:rPr sz="2000" dirty="0"/>
              <a:t>opologies, guidelines</a:t>
            </a:r>
            <a:endParaRPr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400" dirty="0" smtClean="0">
                <a:latin typeface="Algerian" panose="04020705040A02060702" pitchFamily="82" charset="0"/>
              </a:rPr>
              <a:t> Completed Work</a:t>
            </a:r>
            <a:endParaRPr lang="en-US" sz="4400" dirty="0">
              <a:latin typeface="Algerian" panose="04020705040A02060702" pitchFamily="82" charset="0"/>
            </a:endParaRPr>
          </a:p>
        </p:txBody>
      </p:sp>
      <p:sp>
        <p:nvSpPr>
          <p:cNvPr id="4" name="Rectangle 1"/>
          <p:cNvSpPr>
            <a:spLocks noGrp="1" noChangeArrowheads="1"/>
          </p:cNvSpPr>
          <p:nvPr>
            <p:ph idx="1"/>
          </p:nvPr>
        </p:nvSpPr>
        <p:spPr bwMode="auto">
          <a:xfrm>
            <a:off x="594360" y="2254635"/>
            <a:ext cx="773222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smtClean="0">
                <a:ln>
                  <a:noFill/>
                </a:ln>
                <a:solidFill>
                  <a:schemeClr val="tx1"/>
                </a:solidFill>
                <a:effectLst/>
              </a:rPr>
              <a:t>Layer 2:</a:t>
            </a:r>
            <a:r>
              <a:rPr kumimoji="0" lang="en-US" altLang="en-US" sz="2000" b="0" i="0" u="none" strike="noStrike" cap="none" normalizeH="0" baseline="0" dirty="0" smtClean="0">
                <a:ln>
                  <a:noFill/>
                </a:ln>
                <a:solidFill>
                  <a:schemeClr val="tx1"/>
                </a:solidFill>
                <a:effectLst/>
              </a:rPr>
              <a:t> Implemented VLANs for network segmentation, and configured Link Aggregation (Eth-Trunk) and Spanning Tree Protocol (STP) for redundancy and increased bandwidth.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smtClean="0">
                <a:ln>
                  <a:noFill/>
                </a:ln>
                <a:solidFill>
                  <a:schemeClr val="tx1"/>
                </a:solidFill>
                <a:effectLst/>
              </a:rPr>
              <a:t>Layer 3:</a:t>
            </a:r>
            <a:r>
              <a:rPr kumimoji="0" lang="en-US" altLang="en-US" sz="2000" b="0" i="0" u="none" strike="noStrike" cap="none" normalizeH="0" baseline="0" dirty="0" smtClean="0">
                <a:ln>
                  <a:noFill/>
                </a:ln>
                <a:solidFill>
                  <a:schemeClr val="tx1"/>
                </a:solidFill>
                <a:effectLst/>
              </a:rPr>
              <a:t> Set up OSPF for dynamic routing.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smtClean="0">
                <a:ln>
                  <a:noFill/>
                </a:ln>
                <a:solidFill>
                  <a:schemeClr val="tx1"/>
                </a:solidFill>
                <a:effectLst/>
              </a:rPr>
              <a:t>Security:</a:t>
            </a:r>
            <a:r>
              <a:rPr kumimoji="0" lang="en-US" altLang="en-US" sz="2000" b="0" i="0" u="none" strike="noStrike" cap="none" normalizeH="0" baseline="0" dirty="0" smtClean="0">
                <a:ln>
                  <a:noFill/>
                </a:ln>
                <a:solidFill>
                  <a:schemeClr val="tx1"/>
                </a:solidFill>
                <a:effectLst/>
              </a:rPr>
              <a:t> Configured AAA and Telnet for enhanced network security and remote management.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2000" b="0" i="0" u="none" strike="noStrike" cap="none" normalizeH="0" baseline="0" dirty="0" smtClean="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smtClean="0">
                <a:ln>
                  <a:noFill/>
                </a:ln>
                <a:solidFill>
                  <a:schemeClr val="tx1"/>
                </a:solidFill>
                <a:effectLst/>
              </a:rPr>
              <a:t>Services:</a:t>
            </a:r>
            <a:r>
              <a:rPr kumimoji="0" lang="en-US" altLang="en-US" sz="2000" b="0" i="0" u="none" strike="noStrike" cap="none" normalizeH="0" baseline="0" dirty="0" smtClean="0">
                <a:ln>
                  <a:noFill/>
                </a:ln>
                <a:solidFill>
                  <a:schemeClr val="tx1"/>
                </a:solidFill>
                <a:effectLst/>
              </a:rPr>
              <a:t> Successfully implemented  IP address assignment.</a:t>
            </a:r>
          </a:p>
        </p:txBody>
      </p:sp>
    </p:spTree>
    <p:extLst>
      <p:ext uri="{BB962C8B-B14F-4D97-AF65-F5344CB8AC3E}">
        <p14:creationId xmlns:p14="http://schemas.microsoft.com/office/powerpoint/2010/main" val="2508777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4D42-029C-4E6B-8FB2-76075D34CBD9}"/>
              </a:ext>
            </a:extLst>
          </p:cNvPr>
          <p:cNvSpPr>
            <a:spLocks noGrp="1"/>
          </p:cNvSpPr>
          <p:nvPr>
            <p:ph type="title"/>
          </p:nvPr>
        </p:nvSpPr>
        <p:spPr>
          <a:xfrm>
            <a:off x="967220" y="234142"/>
            <a:ext cx="6377940" cy="1293028"/>
          </a:xfrm>
        </p:spPr>
        <p:txBody>
          <a:bodyPr/>
          <a:lstStyle/>
          <a:p>
            <a:r>
              <a:rPr lang="en-US" dirty="0" smtClean="0">
                <a:latin typeface="Algerian" panose="04020705040A02060702" pitchFamily="82" charset="0"/>
              </a:rPr>
              <a:t>First trial Topology</a:t>
            </a:r>
            <a:endParaRPr lang="en-US" dirty="0">
              <a:latin typeface="Algerian" panose="04020705040A02060702" pitchFamily="82" charset="0"/>
            </a:endParaRPr>
          </a:p>
        </p:txBody>
      </p:sp>
      <p:pic>
        <p:nvPicPr>
          <p:cNvPr id="5" name="Content Placeholder 4">
            <a:extLst>
              <a:ext uri="{FF2B5EF4-FFF2-40B4-BE49-F238E27FC236}">
                <a16:creationId xmlns:a16="http://schemas.microsoft.com/office/drawing/2014/main" id="{921FCA5E-F2EA-4006-A47A-3A717F6E2CDB}"/>
              </a:ext>
            </a:extLst>
          </p:cNvPr>
          <p:cNvPicPr>
            <a:picLocks noGrp="1" noChangeAspect="1"/>
          </p:cNvPicPr>
          <p:nvPr>
            <p:ph idx="1"/>
          </p:nvPr>
        </p:nvPicPr>
        <p:blipFill>
          <a:blip r:embed="rId2"/>
          <a:stretch>
            <a:fillRect/>
          </a:stretch>
        </p:blipFill>
        <p:spPr>
          <a:xfrm>
            <a:off x="471055" y="1399310"/>
            <a:ext cx="8423563" cy="5195454"/>
          </a:xfrm>
          <a:prstGeom prst="rect">
            <a:avLst/>
          </a:prstGeom>
          <a:ln>
            <a:noFill/>
          </a:ln>
          <a:effectLst>
            <a:softEdge rad="112500"/>
          </a:effectLst>
        </p:spPr>
      </p:pic>
    </p:spTree>
    <p:extLst>
      <p:ext uri="{BB962C8B-B14F-4D97-AF65-F5344CB8AC3E}">
        <p14:creationId xmlns:p14="http://schemas.microsoft.com/office/powerpoint/2010/main" val="11436786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smtClean="0">
                <a:latin typeface="Algerian" panose="04020705040A02060702" pitchFamily="82" charset="0"/>
              </a:rPr>
              <a:t>Updated topology </a:t>
            </a:r>
            <a:endParaRPr lang="en-US" b="1" dirty="0">
              <a:latin typeface="Algerian" panose="04020705040A02060702" pitchFamily="82"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418" y="1801091"/>
            <a:ext cx="9033164" cy="4844185"/>
          </a:xfrm>
          <a:prstGeom prst="rect">
            <a:avLst/>
          </a:prstGeom>
          <a:ln>
            <a:noFill/>
          </a:ln>
          <a:effectLst>
            <a:softEdge rad="112500"/>
          </a:effectLst>
        </p:spPr>
      </p:pic>
    </p:spTree>
    <p:extLst>
      <p:ext uri="{BB962C8B-B14F-4D97-AF65-F5344CB8AC3E}">
        <p14:creationId xmlns:p14="http://schemas.microsoft.com/office/powerpoint/2010/main" val="394977107"/>
      </p:ext>
    </p:extLst>
  </p:cSld>
  <p:clrMapOvr>
    <a:masterClrMapping/>
  </p:clrMapOvr>
</p:sld>
</file>

<file path=ppt/theme/theme1.xml><?xml version="1.0" encoding="utf-8"?>
<a:theme xmlns:a="http://schemas.openxmlformats.org/drawingml/2006/main" name="Vapor Trail">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
  <TotalTime>141</TotalTime>
  <Words>595</Words>
  <Application>Microsoft Office PowerPoint</Application>
  <PresentationFormat>On-screen Show (4:3)</PresentationFormat>
  <Paragraphs>84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Algerian</vt:lpstr>
      <vt:lpstr>Andalus</vt:lpstr>
      <vt:lpstr>Arial</vt:lpstr>
      <vt:lpstr>Century Gothic</vt:lpstr>
      <vt:lpstr>Wingdings</vt:lpstr>
      <vt:lpstr>Vapor Trail</vt:lpstr>
      <vt:lpstr>Project Proposal:  NET FUSION</vt:lpstr>
      <vt:lpstr>Introduction</vt:lpstr>
      <vt:lpstr>Problem Statement</vt:lpstr>
      <vt:lpstr>Objectives</vt:lpstr>
      <vt:lpstr>Scope of Work</vt:lpstr>
      <vt:lpstr>Methodology</vt:lpstr>
      <vt:lpstr> Completed Work</vt:lpstr>
      <vt:lpstr>First trial Topology</vt:lpstr>
      <vt:lpstr>Updated topology </vt:lpstr>
      <vt:lpstr>Project ROLES</vt:lpstr>
      <vt:lpstr>Expected Outcomes</vt:lpstr>
      <vt:lpstr>Timeline</vt:lpstr>
      <vt:lpstr>next steps</vt:lpstr>
      <vt:lpstr>Resources Required</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Enterprise Network Design and Implementation Using Huawei Datacom</dc:title>
  <dc:subject/>
  <dc:creator>Roba Walaa El-din Ahmed</dc:creator>
  <cp:keywords/>
  <dc:description>generated using python-pptx</dc:description>
  <cp:lastModifiedBy>i       10</cp:lastModifiedBy>
  <cp:revision>21</cp:revision>
  <dcterms:created xsi:type="dcterms:W3CDTF">2013-01-27T09:14:16Z</dcterms:created>
  <dcterms:modified xsi:type="dcterms:W3CDTF">2025-09-19T00:14:04Z</dcterms:modified>
  <cp:category/>
</cp:coreProperties>
</file>