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86" r:id="rId6"/>
    <p:sldId id="276" r:id="rId7"/>
    <p:sldId id="289" r:id="rId8"/>
    <p:sldId id="294" r:id="rId9"/>
    <p:sldId id="299" r:id="rId10"/>
    <p:sldId id="288"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52" autoAdjust="0"/>
  </p:normalViewPr>
  <p:slideViewPr>
    <p:cSldViewPr snapToGrid="0" showGuides="1">
      <p:cViewPr varScale="1">
        <p:scale>
          <a:sx n="72" d="100"/>
          <a:sy n="72" d="100"/>
        </p:scale>
        <p:origin x="72"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5/3/2023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5/3/2023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852720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019418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923059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999651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878094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5/3/2023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5/3/2023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5/3/2023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5/3/2023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5/3/2023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5/3/2023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5/3/2023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5/3/2023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5/3/2023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5/3/2023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5/3/2023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5/3/2023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bin"/><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161623"/>
            <a:ext cx="9144000" cy="1938992"/>
          </a:xfrm>
        </p:spPr>
        <p:txBody>
          <a:bodyPr lIns="0" tIns="0" rIns="0" bIns="0" anchor="t">
            <a:spAutoFit/>
          </a:bodyPr>
          <a:lstStyle/>
          <a:p>
            <a:r>
              <a:rPr lang="en-US" b="1" dirty="0">
                <a:solidFill>
                  <a:schemeClr val="bg1"/>
                </a:solidFill>
              </a:rPr>
              <a:t>Selected topics in AI 2</a:t>
            </a:r>
            <a:br>
              <a:rPr lang="en-US" dirty="0">
                <a:solidFill>
                  <a:schemeClr val="bg1"/>
                </a:solidFill>
              </a:rPr>
            </a:br>
            <a:r>
              <a:rPr lang="en-US" sz="4000" b="1" dirty="0">
                <a:solidFill>
                  <a:schemeClr val="accent4"/>
                </a:solidFill>
              </a:rPr>
              <a:t>Active Learning</a:t>
            </a:r>
            <a:br>
              <a:rPr lang="en-US" sz="4000" dirty="0">
                <a:solidFill>
                  <a:schemeClr val="accent4"/>
                </a:solidFill>
              </a:rPr>
            </a:br>
            <a:r>
              <a:rPr lang="en-US" sz="4000" dirty="0">
                <a:solidFill>
                  <a:schemeClr val="bg1"/>
                </a:solidFill>
              </a:rPr>
              <a:t>Task 2</a:t>
            </a:r>
            <a:endParaRPr lang="en-US" dirty="0">
              <a:solidFill>
                <a:schemeClr val="bg1"/>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510555"/>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14223" y="303655"/>
            <a:ext cx="11734800"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Project data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DB9D2A5-6DFB-AF3F-CF31-3484B00977C0}"/>
              </a:ext>
            </a:extLst>
          </p:cNvPr>
          <p:cNvPicPr>
            <a:picLocks noChangeAspect="1"/>
          </p:cNvPicPr>
          <p:nvPr/>
        </p:nvPicPr>
        <p:blipFill>
          <a:blip r:embed="rId3"/>
          <a:stretch>
            <a:fillRect/>
          </a:stretch>
        </p:blipFill>
        <p:spPr>
          <a:xfrm rot="16200000">
            <a:off x="1386157" y="4081838"/>
            <a:ext cx="5400136" cy="91803"/>
          </a:xfrm>
          <a:prstGeom prst="rect">
            <a:avLst/>
          </a:prstGeom>
        </p:spPr>
      </p:pic>
      <p:pic>
        <p:nvPicPr>
          <p:cNvPr id="5" name="Picture 4">
            <a:extLst>
              <a:ext uri="{FF2B5EF4-FFF2-40B4-BE49-F238E27FC236}">
                <a16:creationId xmlns:a16="http://schemas.microsoft.com/office/drawing/2014/main" id="{1C298C85-9C37-946D-5FC6-5BC90B2A76FA}"/>
              </a:ext>
            </a:extLst>
          </p:cNvPr>
          <p:cNvPicPr>
            <a:picLocks noChangeAspect="1"/>
          </p:cNvPicPr>
          <p:nvPr/>
        </p:nvPicPr>
        <p:blipFill>
          <a:blip r:embed="rId4"/>
          <a:stretch>
            <a:fillRect/>
          </a:stretch>
        </p:blipFill>
        <p:spPr>
          <a:xfrm>
            <a:off x="8000057" y="1456476"/>
            <a:ext cx="91448" cy="5401524"/>
          </a:xfrm>
          <a:prstGeom prst="rect">
            <a:avLst/>
          </a:prstGeom>
        </p:spPr>
      </p:pic>
      <p:sp>
        <p:nvSpPr>
          <p:cNvPr id="43" name="TextBox 42">
            <a:extLst>
              <a:ext uri="{FF2B5EF4-FFF2-40B4-BE49-F238E27FC236}">
                <a16:creationId xmlns:a16="http://schemas.microsoft.com/office/drawing/2014/main" id="{412D1CA2-B677-707D-4407-2F69709D2013}"/>
              </a:ext>
            </a:extLst>
          </p:cNvPr>
          <p:cNvSpPr txBox="1"/>
          <p:nvPr/>
        </p:nvSpPr>
        <p:spPr>
          <a:xfrm>
            <a:off x="1357310" y="1243005"/>
            <a:ext cx="1836463" cy="369332"/>
          </a:xfrm>
          <a:prstGeom prst="rect">
            <a:avLst/>
          </a:prstGeom>
          <a:noFill/>
        </p:spPr>
        <p:txBody>
          <a:bodyPr wrap="square">
            <a:spAutoFit/>
          </a:bodyPr>
          <a:lstStyle/>
          <a:p>
            <a:r>
              <a:rPr lang="en-US" b="1" dirty="0">
                <a:latin typeface="Century Gothic" panose="020B0502020202020204" pitchFamily="34" charset="0"/>
              </a:rPr>
              <a:t>MNIST dataset</a:t>
            </a:r>
          </a:p>
        </p:txBody>
      </p:sp>
      <p:sp>
        <p:nvSpPr>
          <p:cNvPr id="44" name="TextBox 43">
            <a:extLst>
              <a:ext uri="{FF2B5EF4-FFF2-40B4-BE49-F238E27FC236}">
                <a16:creationId xmlns:a16="http://schemas.microsoft.com/office/drawing/2014/main" id="{75BE4EA6-EF9E-015C-9E3C-0B6A7C78576D}"/>
              </a:ext>
            </a:extLst>
          </p:cNvPr>
          <p:cNvSpPr txBox="1"/>
          <p:nvPr/>
        </p:nvSpPr>
        <p:spPr>
          <a:xfrm>
            <a:off x="4873926" y="1271810"/>
            <a:ext cx="2415395" cy="369332"/>
          </a:xfrm>
          <a:prstGeom prst="rect">
            <a:avLst/>
          </a:prstGeom>
          <a:noFill/>
        </p:spPr>
        <p:txBody>
          <a:bodyPr wrap="square">
            <a:spAutoFit/>
          </a:bodyPr>
          <a:lstStyle/>
          <a:p>
            <a:r>
              <a:rPr lang="en-US" b="1" dirty="0">
                <a:latin typeface="Century Gothic (Headings)"/>
              </a:rPr>
              <a:t> CIFAR datasets</a:t>
            </a:r>
          </a:p>
        </p:txBody>
      </p:sp>
      <p:sp>
        <p:nvSpPr>
          <p:cNvPr id="45" name="TextBox 44">
            <a:extLst>
              <a:ext uri="{FF2B5EF4-FFF2-40B4-BE49-F238E27FC236}">
                <a16:creationId xmlns:a16="http://schemas.microsoft.com/office/drawing/2014/main" id="{F6F2747D-17C4-1654-26AF-B68A0F017F45}"/>
              </a:ext>
            </a:extLst>
          </p:cNvPr>
          <p:cNvSpPr txBox="1"/>
          <p:nvPr/>
        </p:nvSpPr>
        <p:spPr>
          <a:xfrm>
            <a:off x="8664559" y="1271810"/>
            <a:ext cx="2968656" cy="369332"/>
          </a:xfrm>
          <a:prstGeom prst="rect">
            <a:avLst/>
          </a:prstGeom>
          <a:noFill/>
        </p:spPr>
        <p:txBody>
          <a:bodyPr wrap="square">
            <a:spAutoFit/>
          </a:bodyPr>
          <a:lstStyle/>
          <a:p>
            <a:pPr algn="ctr"/>
            <a:r>
              <a:rPr lang="en-US" b="1" dirty="0">
                <a:latin typeface="+mj-lt"/>
              </a:rPr>
              <a:t>SVHN Dataset</a:t>
            </a:r>
          </a:p>
        </p:txBody>
      </p:sp>
      <p:sp>
        <p:nvSpPr>
          <p:cNvPr id="46" name="TextBox 45">
            <a:extLst>
              <a:ext uri="{FF2B5EF4-FFF2-40B4-BE49-F238E27FC236}">
                <a16:creationId xmlns:a16="http://schemas.microsoft.com/office/drawing/2014/main" id="{00863ACA-A070-15E9-CCD4-C4CB42B2616F}"/>
              </a:ext>
            </a:extLst>
          </p:cNvPr>
          <p:cNvSpPr txBox="1"/>
          <p:nvPr/>
        </p:nvSpPr>
        <p:spPr>
          <a:xfrm>
            <a:off x="508150" y="2329192"/>
            <a:ext cx="3069924" cy="2031325"/>
          </a:xfrm>
          <a:prstGeom prst="rect">
            <a:avLst/>
          </a:prstGeom>
          <a:noFill/>
        </p:spPr>
        <p:txBody>
          <a:bodyPr wrap="square">
            <a:spAutoFit/>
          </a:bodyPr>
          <a:lstStyle/>
          <a:p>
            <a:pPr algn="ctr"/>
            <a:r>
              <a:rPr lang="en-US" dirty="0"/>
              <a:t>It consists of a collection of 70,000 grayscale images of handwritten digits, each of size 28 x 28 pixels. The dataset is split into two parts: 60,000 images for training and 10,000 images for testing.</a:t>
            </a:r>
          </a:p>
        </p:txBody>
      </p:sp>
      <p:sp>
        <p:nvSpPr>
          <p:cNvPr id="47" name="TextBox 46">
            <a:extLst>
              <a:ext uri="{FF2B5EF4-FFF2-40B4-BE49-F238E27FC236}">
                <a16:creationId xmlns:a16="http://schemas.microsoft.com/office/drawing/2014/main" id="{4410AEBE-AD46-2DCD-8CF4-A848AA21A1F4}"/>
              </a:ext>
            </a:extLst>
          </p:cNvPr>
          <p:cNvSpPr txBox="1"/>
          <p:nvPr/>
        </p:nvSpPr>
        <p:spPr>
          <a:xfrm>
            <a:off x="4288810" y="1749495"/>
            <a:ext cx="3619445" cy="3416320"/>
          </a:xfrm>
          <a:prstGeom prst="rect">
            <a:avLst/>
          </a:prstGeom>
          <a:noFill/>
        </p:spPr>
        <p:txBody>
          <a:bodyPr wrap="square">
            <a:spAutoFit/>
          </a:bodyPr>
          <a:lstStyle/>
          <a:p>
            <a:pPr algn="just"/>
            <a:r>
              <a:rPr lang="en-US" dirty="0"/>
              <a:t>The dataset consists of 60,000 color images of size 32 x 32 pixels, divided into 10 classes with 6,000 images per class. The classes in the CIFAR dataset are: airplane, automobile, bird, cat, deer, dog, frog, horse, ship, and truck. Like the MNIST dataset, CIFAR is often used as a benchmark for evaluating the performance of machine learning algorithms on image classification tasks.</a:t>
            </a:r>
          </a:p>
        </p:txBody>
      </p:sp>
      <p:sp>
        <p:nvSpPr>
          <p:cNvPr id="48" name="TextBox 47">
            <a:extLst>
              <a:ext uri="{FF2B5EF4-FFF2-40B4-BE49-F238E27FC236}">
                <a16:creationId xmlns:a16="http://schemas.microsoft.com/office/drawing/2014/main" id="{93D76305-C926-980A-4547-C0950A2F2061}"/>
              </a:ext>
            </a:extLst>
          </p:cNvPr>
          <p:cNvSpPr txBox="1"/>
          <p:nvPr/>
        </p:nvSpPr>
        <p:spPr>
          <a:xfrm>
            <a:off x="8339990" y="2329192"/>
            <a:ext cx="3619445" cy="2862322"/>
          </a:xfrm>
          <a:prstGeom prst="rect">
            <a:avLst/>
          </a:prstGeom>
          <a:noFill/>
        </p:spPr>
        <p:txBody>
          <a:bodyPr wrap="square">
            <a:spAutoFit/>
          </a:bodyPr>
          <a:lstStyle/>
          <a:p>
            <a:pPr algn="ctr"/>
            <a:r>
              <a:rPr lang="en-US" dirty="0"/>
              <a:t>consists of over 600,000 images, each of size 32 x 32 pixels, and is divided into three sets: a training set of 73257 images, a test set of 26032 images, and an extra set of 531131 images. The digits in the images can appear in various sizes, colors, fonts, and orientations, and can be located anywhere within the image.</a:t>
            </a:r>
          </a:p>
        </p:txBody>
      </p:sp>
    </p:spTree>
    <p:extLst>
      <p:ext uri="{BB962C8B-B14F-4D97-AF65-F5344CB8AC3E}">
        <p14:creationId xmlns:p14="http://schemas.microsoft.com/office/powerpoint/2010/main" val="46073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ppt_x"/>
                                          </p:val>
                                        </p:tav>
                                        <p:tav tm="100000">
                                          <p:val>
                                            <p:strVal val="#ppt_x"/>
                                          </p:val>
                                        </p:tav>
                                      </p:tavLst>
                                    </p:anim>
                                    <p:anim calcmode="lin" valueType="num">
                                      <p:cBhvr additive="base">
                                        <p:cTn id="1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500" fill="hold"/>
                                        <p:tgtEl>
                                          <p:spTgt spid="44"/>
                                        </p:tgtEl>
                                        <p:attrNameLst>
                                          <p:attrName>ppt_x</p:attrName>
                                        </p:attrNameLst>
                                      </p:cBhvr>
                                      <p:tavLst>
                                        <p:tav tm="0">
                                          <p:val>
                                            <p:strVal val="#ppt_x"/>
                                          </p:val>
                                        </p:tav>
                                        <p:tav tm="100000">
                                          <p:val>
                                            <p:strVal val="#ppt_x"/>
                                          </p:val>
                                        </p:tav>
                                      </p:tavLst>
                                    </p:anim>
                                    <p:anim calcmode="lin" valueType="num">
                                      <p:cBhvr additive="base">
                                        <p:cTn id="18" dur="500" fill="hold"/>
                                        <p:tgtEl>
                                          <p:spTgt spid="4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ppt_x"/>
                                          </p:val>
                                        </p:tav>
                                        <p:tav tm="100000">
                                          <p:val>
                                            <p:strVal val="#ppt_x"/>
                                          </p:val>
                                        </p:tav>
                                      </p:tavLst>
                                    </p:anim>
                                    <p:anim calcmode="lin" valueType="num">
                                      <p:cBhvr additive="base">
                                        <p:cTn id="2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fill="hold"/>
                                        <p:tgtEl>
                                          <p:spTgt spid="45"/>
                                        </p:tgtEl>
                                        <p:attrNameLst>
                                          <p:attrName>ppt_x</p:attrName>
                                        </p:attrNameLst>
                                      </p:cBhvr>
                                      <p:tavLst>
                                        <p:tav tm="0">
                                          <p:val>
                                            <p:strVal val="#ppt_x"/>
                                          </p:val>
                                        </p:tav>
                                        <p:tav tm="100000">
                                          <p:val>
                                            <p:strVal val="#ppt_x"/>
                                          </p:val>
                                        </p:tav>
                                      </p:tavLst>
                                    </p:anim>
                                    <p:anim calcmode="lin" valueType="num">
                                      <p:cBhvr additive="base">
                                        <p:cTn id="28" dur="500" fill="hold"/>
                                        <p:tgtEl>
                                          <p:spTgt spid="4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500" fill="hold"/>
                                        <p:tgtEl>
                                          <p:spTgt spid="48"/>
                                        </p:tgtEl>
                                        <p:attrNameLst>
                                          <p:attrName>ppt_x</p:attrName>
                                        </p:attrNameLst>
                                      </p:cBhvr>
                                      <p:tavLst>
                                        <p:tav tm="0">
                                          <p:val>
                                            <p:strVal val="#ppt_x"/>
                                          </p:val>
                                        </p:tav>
                                        <p:tav tm="100000">
                                          <p:val>
                                            <p:strVal val="#ppt_x"/>
                                          </p:val>
                                        </p:tav>
                                      </p:tavLst>
                                    </p:anim>
                                    <p:anim calcmode="lin" valueType="num">
                                      <p:cBhvr additive="base">
                                        <p:cTn id="3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02439A7-1D90-74F6-C06A-920B300B4938}"/>
              </a:ext>
            </a:extLst>
          </p:cNvPr>
          <p:cNvSpPr txBox="1"/>
          <p:nvPr/>
        </p:nvSpPr>
        <p:spPr>
          <a:xfrm>
            <a:off x="4429125" y="230510"/>
            <a:ext cx="3562350" cy="584775"/>
          </a:xfrm>
          <a:prstGeom prst="rect">
            <a:avLst/>
          </a:prstGeom>
          <a:noFill/>
        </p:spPr>
        <p:txBody>
          <a:bodyPr wrap="square">
            <a:spAutoFit/>
          </a:bodyPr>
          <a:lstStyle/>
          <a:p>
            <a:r>
              <a:rPr lang="en-US" sz="3200" b="1" dirty="0">
                <a:solidFill>
                  <a:schemeClr val="tx1">
                    <a:lumMod val="75000"/>
                    <a:lumOff val="25000"/>
                  </a:schemeClr>
                </a:solidFill>
                <a:latin typeface="+mj-lt"/>
              </a:rPr>
              <a:t>Query strategies</a:t>
            </a:r>
          </a:p>
        </p:txBody>
      </p:sp>
      <p:sp>
        <p:nvSpPr>
          <p:cNvPr id="44" name="TextBox 43">
            <a:extLst>
              <a:ext uri="{FF2B5EF4-FFF2-40B4-BE49-F238E27FC236}">
                <a16:creationId xmlns:a16="http://schemas.microsoft.com/office/drawing/2014/main" id="{515297AA-22E3-B26C-ACA4-8E3C185ECDD8}"/>
              </a:ext>
            </a:extLst>
          </p:cNvPr>
          <p:cNvSpPr txBox="1"/>
          <p:nvPr/>
        </p:nvSpPr>
        <p:spPr>
          <a:xfrm>
            <a:off x="228600" y="1268302"/>
            <a:ext cx="11507598" cy="4016484"/>
          </a:xfrm>
          <a:prstGeom prst="rect">
            <a:avLst/>
          </a:prstGeom>
          <a:noFill/>
        </p:spPr>
        <p:txBody>
          <a:bodyPr wrap="square">
            <a:spAutoFit/>
          </a:bodyPr>
          <a:lstStyle/>
          <a:p>
            <a:r>
              <a:rPr lang="en-US" sz="4000" b="1" dirty="0"/>
              <a:t>We use 5 Query strategies in the project :</a:t>
            </a:r>
          </a:p>
          <a:p>
            <a:endParaRPr lang="en-US" sz="1100" b="1" dirty="0"/>
          </a:p>
          <a:p>
            <a:pPr marL="742950" indent="-742950">
              <a:buFont typeface="+mj-lt"/>
              <a:buAutoNum type="arabicPeriod"/>
            </a:pPr>
            <a:r>
              <a:rPr lang="en-US" sz="3600" dirty="0"/>
              <a:t>Uncertainty Sampling</a:t>
            </a:r>
          </a:p>
          <a:p>
            <a:pPr marL="228600" indent="-228600">
              <a:buFont typeface="+mj-lt"/>
              <a:buAutoNum type="arabicPeriod"/>
            </a:pPr>
            <a:endParaRPr lang="en-US" sz="800" dirty="0"/>
          </a:p>
          <a:p>
            <a:pPr marL="742950" indent="-742950">
              <a:buFont typeface="+mj-lt"/>
              <a:buAutoNum type="arabicPeriod"/>
            </a:pPr>
            <a:r>
              <a:rPr lang="en-US" sz="3600" dirty="0"/>
              <a:t>Entropy Sampling</a:t>
            </a:r>
          </a:p>
          <a:p>
            <a:pPr marL="228600" indent="-228600">
              <a:buFont typeface="+mj-lt"/>
              <a:buAutoNum type="arabicPeriod"/>
            </a:pPr>
            <a:endParaRPr lang="en-US" sz="800" dirty="0"/>
          </a:p>
          <a:p>
            <a:pPr marL="742950" indent="-742950">
              <a:buFont typeface="+mj-lt"/>
              <a:buAutoNum type="arabicPeriod"/>
            </a:pPr>
            <a:r>
              <a:rPr lang="en-US" sz="3600" dirty="0"/>
              <a:t>Random Sampling</a:t>
            </a:r>
          </a:p>
          <a:p>
            <a:pPr marL="228600" indent="-228600">
              <a:buFont typeface="+mj-lt"/>
              <a:buAutoNum type="arabicPeriod"/>
            </a:pPr>
            <a:endParaRPr lang="en-US" sz="800" dirty="0"/>
          </a:p>
          <a:p>
            <a:pPr marL="742950" indent="-742950">
              <a:buFont typeface="+mj-lt"/>
              <a:buAutoNum type="arabicPeriod"/>
            </a:pPr>
            <a:r>
              <a:rPr lang="en-US" sz="3600" dirty="0"/>
              <a:t>Margin Sampling</a:t>
            </a:r>
          </a:p>
          <a:p>
            <a:pPr marL="742950" indent="-742950">
              <a:buFont typeface="+mj-lt"/>
              <a:buAutoNum type="arabicPeriod"/>
            </a:pPr>
            <a:r>
              <a:rPr lang="en-US" sz="3600" dirty="0"/>
              <a:t>BALD-dropout sampling</a:t>
            </a:r>
          </a:p>
        </p:txBody>
      </p:sp>
      <p:pic>
        <p:nvPicPr>
          <p:cNvPr id="6" name="Picture 5">
            <a:extLst>
              <a:ext uri="{FF2B5EF4-FFF2-40B4-BE49-F238E27FC236}">
                <a16:creationId xmlns:a16="http://schemas.microsoft.com/office/drawing/2014/main" id="{884EA91A-8CC9-C56A-9345-A738D74385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205" y="2739043"/>
            <a:ext cx="6917302" cy="1916843"/>
          </a:xfrm>
          <a:prstGeom prst="rect">
            <a:avLst/>
          </a:prstGeom>
        </p:spPr>
      </p:pic>
    </p:spTree>
    <p:extLst>
      <p:ext uri="{BB962C8B-B14F-4D97-AF65-F5344CB8AC3E}">
        <p14:creationId xmlns:p14="http://schemas.microsoft.com/office/powerpoint/2010/main" val="329971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1000"/>
                                        <p:tgtEl>
                                          <p:spTgt spid="44">
                                            <p:txEl>
                                              <p:pRg st="0" end="0"/>
                                            </p:txEl>
                                          </p:spTgt>
                                        </p:tgtEl>
                                      </p:cBhvr>
                                    </p:animEffect>
                                    <p:anim calcmode="lin" valueType="num">
                                      <p:cBhvr>
                                        <p:cTn id="8"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4">
                                            <p:txEl>
                                              <p:pRg st="2" end="2"/>
                                            </p:txEl>
                                          </p:spTgt>
                                        </p:tgtEl>
                                        <p:attrNameLst>
                                          <p:attrName>style.visibility</p:attrName>
                                        </p:attrNameLst>
                                      </p:cBhvr>
                                      <p:to>
                                        <p:strVal val="visible"/>
                                      </p:to>
                                    </p:set>
                                    <p:animEffect transition="in" filter="fade">
                                      <p:cBhvr>
                                        <p:cTn id="14" dur="1000"/>
                                        <p:tgtEl>
                                          <p:spTgt spid="44">
                                            <p:txEl>
                                              <p:pRg st="2" end="2"/>
                                            </p:txEl>
                                          </p:spTgt>
                                        </p:tgtEl>
                                      </p:cBhvr>
                                    </p:animEffect>
                                    <p:anim calcmode="lin" valueType="num">
                                      <p:cBhvr>
                                        <p:cTn id="15" dur="1000" fill="hold"/>
                                        <p:tgtEl>
                                          <p:spTgt spid="4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4">
                                            <p:txEl>
                                              <p:pRg st="4" end="4"/>
                                            </p:txEl>
                                          </p:spTgt>
                                        </p:tgtEl>
                                        <p:attrNameLst>
                                          <p:attrName>style.visibility</p:attrName>
                                        </p:attrNameLst>
                                      </p:cBhvr>
                                      <p:to>
                                        <p:strVal val="visible"/>
                                      </p:to>
                                    </p:set>
                                    <p:animEffect transition="in" filter="fade">
                                      <p:cBhvr>
                                        <p:cTn id="21" dur="1000"/>
                                        <p:tgtEl>
                                          <p:spTgt spid="44">
                                            <p:txEl>
                                              <p:pRg st="4" end="4"/>
                                            </p:txEl>
                                          </p:spTgt>
                                        </p:tgtEl>
                                      </p:cBhvr>
                                    </p:animEffect>
                                    <p:anim calcmode="lin" valueType="num">
                                      <p:cBhvr>
                                        <p:cTn id="22" dur="1000" fill="hold"/>
                                        <p:tgtEl>
                                          <p:spTgt spid="4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4">
                                            <p:txEl>
                                              <p:pRg st="6" end="6"/>
                                            </p:txEl>
                                          </p:spTgt>
                                        </p:tgtEl>
                                        <p:attrNameLst>
                                          <p:attrName>style.visibility</p:attrName>
                                        </p:attrNameLst>
                                      </p:cBhvr>
                                      <p:to>
                                        <p:strVal val="visible"/>
                                      </p:to>
                                    </p:set>
                                    <p:animEffect transition="in" filter="fade">
                                      <p:cBhvr>
                                        <p:cTn id="28" dur="1000"/>
                                        <p:tgtEl>
                                          <p:spTgt spid="44">
                                            <p:txEl>
                                              <p:pRg st="6" end="6"/>
                                            </p:txEl>
                                          </p:spTgt>
                                        </p:tgtEl>
                                      </p:cBhvr>
                                    </p:animEffect>
                                    <p:anim calcmode="lin" valueType="num">
                                      <p:cBhvr>
                                        <p:cTn id="29" dur="1000" fill="hold"/>
                                        <p:tgtEl>
                                          <p:spTgt spid="4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4">
                                            <p:txEl>
                                              <p:pRg st="8" end="8"/>
                                            </p:txEl>
                                          </p:spTgt>
                                        </p:tgtEl>
                                        <p:attrNameLst>
                                          <p:attrName>style.visibility</p:attrName>
                                        </p:attrNameLst>
                                      </p:cBhvr>
                                      <p:to>
                                        <p:strVal val="visible"/>
                                      </p:to>
                                    </p:set>
                                    <p:animEffect transition="in" filter="fade">
                                      <p:cBhvr>
                                        <p:cTn id="35" dur="1000"/>
                                        <p:tgtEl>
                                          <p:spTgt spid="44">
                                            <p:txEl>
                                              <p:pRg st="8" end="8"/>
                                            </p:txEl>
                                          </p:spTgt>
                                        </p:tgtEl>
                                      </p:cBhvr>
                                    </p:animEffect>
                                    <p:anim calcmode="lin" valueType="num">
                                      <p:cBhvr>
                                        <p:cTn id="36" dur="1000" fill="hold"/>
                                        <p:tgtEl>
                                          <p:spTgt spid="44">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4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4">
                                            <p:txEl>
                                              <p:pRg st="9" end="9"/>
                                            </p:txEl>
                                          </p:spTgt>
                                        </p:tgtEl>
                                        <p:attrNameLst>
                                          <p:attrName>style.visibility</p:attrName>
                                        </p:attrNameLst>
                                      </p:cBhvr>
                                      <p:to>
                                        <p:strVal val="visible"/>
                                      </p:to>
                                    </p:set>
                                    <p:animEffect transition="in" filter="fade">
                                      <p:cBhvr>
                                        <p:cTn id="42" dur="1000"/>
                                        <p:tgtEl>
                                          <p:spTgt spid="44">
                                            <p:txEl>
                                              <p:pRg st="9" end="9"/>
                                            </p:txEl>
                                          </p:spTgt>
                                        </p:tgtEl>
                                      </p:cBhvr>
                                    </p:animEffect>
                                    <p:anim calcmode="lin" valueType="num">
                                      <p:cBhvr>
                                        <p:cTn id="43" dur="1000" fill="hold"/>
                                        <p:tgtEl>
                                          <p:spTgt spid="44">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4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1299"/>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MNIST dataset</a:t>
            </a:r>
            <a:endParaRPr lang="en-US" sz="32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A740C6A-35A0-E123-65EF-B2827D4E767C}"/>
              </a:ext>
            </a:extLst>
          </p:cNvPr>
          <p:cNvSpPr txBox="1"/>
          <p:nvPr/>
        </p:nvSpPr>
        <p:spPr>
          <a:xfrm>
            <a:off x="228600" y="1086185"/>
            <a:ext cx="7543800" cy="369332"/>
          </a:xfrm>
          <a:prstGeom prst="rect">
            <a:avLst/>
          </a:prstGeom>
          <a:noFill/>
        </p:spPr>
        <p:txBody>
          <a:bodyPr wrap="square">
            <a:spAutoFit/>
          </a:bodyPr>
          <a:lstStyle/>
          <a:p>
            <a:pPr marL="285750" indent="-285750">
              <a:buFont typeface="Arial" panose="020B0604020202020204" pitchFamily="34" charset="0"/>
              <a:buChar char="•"/>
            </a:pPr>
            <a:r>
              <a:rPr lang="en-US" b="1" dirty="0">
                <a:effectLst/>
                <a:latin typeface="+mj-lt"/>
              </a:rPr>
              <a:t>Applying </a:t>
            </a:r>
            <a:r>
              <a:rPr lang="en-US" b="1" dirty="0">
                <a:latin typeface="+mj-lt"/>
              </a:rPr>
              <a:t>DEEPAL </a:t>
            </a:r>
            <a:r>
              <a:rPr lang="en-US" b="1" dirty="0">
                <a:effectLst/>
                <a:latin typeface="+mj-lt"/>
              </a:rPr>
              <a:t>using sampling strategy:</a:t>
            </a:r>
            <a:endParaRPr lang="en-US" b="0" dirty="0">
              <a:effectLst/>
              <a:latin typeface="+mj-lt"/>
            </a:endParaRPr>
          </a:p>
        </p:txBody>
      </p:sp>
      <p:pic>
        <p:nvPicPr>
          <p:cNvPr id="3" name="Picture 2" descr="Graphical user interface, table&#10;&#10;Description automatically generated with medium confidence">
            <a:extLst>
              <a:ext uri="{FF2B5EF4-FFF2-40B4-BE49-F238E27FC236}">
                <a16:creationId xmlns:a16="http://schemas.microsoft.com/office/drawing/2014/main" id="{720DC6EE-98A9-A084-4138-4EC4A987D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03" y="4036369"/>
            <a:ext cx="4093194" cy="2889313"/>
          </a:xfrm>
          <a:prstGeom prst="rect">
            <a:avLst/>
          </a:prstGeom>
        </p:spPr>
      </p:pic>
      <p:pic>
        <p:nvPicPr>
          <p:cNvPr id="7" name="Picture 6" descr="Table&#10;&#10;Description automatically generated">
            <a:extLst>
              <a:ext uri="{FF2B5EF4-FFF2-40B4-BE49-F238E27FC236}">
                <a16:creationId xmlns:a16="http://schemas.microsoft.com/office/drawing/2014/main" id="{D06FF729-4BC6-476E-07BF-00786543B2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308" y="1455517"/>
            <a:ext cx="4135470" cy="2919155"/>
          </a:xfrm>
          <a:prstGeom prst="rect">
            <a:avLst/>
          </a:prstGeom>
        </p:spPr>
      </p:pic>
      <p:pic>
        <p:nvPicPr>
          <p:cNvPr id="15" name="Picture 14" descr="Graphical user interface, table&#10;&#10;Description automatically generated">
            <a:extLst>
              <a:ext uri="{FF2B5EF4-FFF2-40B4-BE49-F238E27FC236}">
                <a16:creationId xmlns:a16="http://schemas.microsoft.com/office/drawing/2014/main" id="{743B3D47-19A0-1BE8-0297-4612FDB0C0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80" y="1455517"/>
            <a:ext cx="3898028" cy="2751549"/>
          </a:xfrm>
          <a:prstGeom prst="rect">
            <a:avLst/>
          </a:prstGeom>
        </p:spPr>
      </p:pic>
      <p:pic>
        <p:nvPicPr>
          <p:cNvPr id="17" name="Picture 16" descr="Graphical user interface, table&#10;&#10;Description automatically generated">
            <a:extLst>
              <a:ext uri="{FF2B5EF4-FFF2-40B4-BE49-F238E27FC236}">
                <a16:creationId xmlns:a16="http://schemas.microsoft.com/office/drawing/2014/main" id="{CB66AC24-E882-A1D7-76C5-B181D28ED7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31249" y="1455516"/>
            <a:ext cx="4135471" cy="2919156"/>
          </a:xfrm>
          <a:prstGeom prst="rect">
            <a:avLst/>
          </a:prstGeom>
        </p:spPr>
      </p:pic>
    </p:spTree>
    <p:extLst>
      <p:ext uri="{BB962C8B-B14F-4D97-AF65-F5344CB8AC3E}">
        <p14:creationId xmlns:p14="http://schemas.microsoft.com/office/powerpoint/2010/main" val="313227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12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CIFAR dataset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A740C6A-35A0-E123-65EF-B2827D4E767C}"/>
              </a:ext>
            </a:extLst>
          </p:cNvPr>
          <p:cNvSpPr txBox="1"/>
          <p:nvPr/>
        </p:nvSpPr>
        <p:spPr>
          <a:xfrm>
            <a:off x="228600" y="1086185"/>
            <a:ext cx="7543800" cy="369332"/>
          </a:xfrm>
          <a:prstGeom prst="rect">
            <a:avLst/>
          </a:prstGeom>
          <a:noFill/>
        </p:spPr>
        <p:txBody>
          <a:bodyPr wrap="square">
            <a:spAutoFit/>
          </a:bodyPr>
          <a:lstStyle/>
          <a:p>
            <a:pPr marL="285750" indent="-285750">
              <a:buFont typeface="Arial" panose="020B0604020202020204" pitchFamily="34" charset="0"/>
              <a:buChar char="•"/>
            </a:pPr>
            <a:r>
              <a:rPr lang="en-US" b="1" dirty="0">
                <a:effectLst/>
                <a:latin typeface="+mj-lt"/>
              </a:rPr>
              <a:t>Applying </a:t>
            </a:r>
            <a:r>
              <a:rPr lang="en-US" b="1" dirty="0">
                <a:latin typeface="+mj-lt"/>
              </a:rPr>
              <a:t>DEEPAL</a:t>
            </a:r>
            <a:r>
              <a:rPr lang="en-US" b="1" dirty="0">
                <a:effectLst/>
                <a:latin typeface="+mj-lt"/>
              </a:rPr>
              <a:t> using sampling strategy:</a:t>
            </a:r>
            <a:endParaRPr lang="en-US" b="0" dirty="0">
              <a:effectLst/>
              <a:latin typeface="+mj-lt"/>
            </a:endParaRPr>
          </a:p>
        </p:txBody>
      </p:sp>
      <p:pic>
        <p:nvPicPr>
          <p:cNvPr id="5" name="Picture 4" descr="Chart, line chart&#10;&#10;Description automatically generated">
            <a:extLst>
              <a:ext uri="{FF2B5EF4-FFF2-40B4-BE49-F238E27FC236}">
                <a16:creationId xmlns:a16="http://schemas.microsoft.com/office/drawing/2014/main" id="{6A1B5330-19B0-66BE-44E1-93359A0AD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2973" y="1475339"/>
            <a:ext cx="3704051" cy="2614624"/>
          </a:xfrm>
          <a:prstGeom prst="rect">
            <a:avLst/>
          </a:prstGeom>
        </p:spPr>
      </p:pic>
      <p:pic>
        <p:nvPicPr>
          <p:cNvPr id="10" name="Picture 9" descr="Chart, line chart&#10;&#10;Description automatically generated">
            <a:extLst>
              <a:ext uri="{FF2B5EF4-FFF2-40B4-BE49-F238E27FC236}">
                <a16:creationId xmlns:a16="http://schemas.microsoft.com/office/drawing/2014/main" id="{33960D08-CDFD-C014-00FA-9C09B07122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872" y="4089963"/>
            <a:ext cx="3704051" cy="2614624"/>
          </a:xfrm>
          <a:prstGeom prst="rect">
            <a:avLst/>
          </a:prstGeom>
        </p:spPr>
      </p:pic>
      <p:pic>
        <p:nvPicPr>
          <p:cNvPr id="13" name="Picture 12" descr="Chart, line chart&#10;&#10;Description automatically generated">
            <a:extLst>
              <a:ext uri="{FF2B5EF4-FFF2-40B4-BE49-F238E27FC236}">
                <a16:creationId xmlns:a16="http://schemas.microsoft.com/office/drawing/2014/main" id="{178EB914-308C-4F37-BCCA-541C01728C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9956" y="1455517"/>
            <a:ext cx="3704051" cy="2614624"/>
          </a:xfrm>
          <a:prstGeom prst="rect">
            <a:avLst/>
          </a:prstGeom>
        </p:spPr>
      </p:pic>
      <p:pic>
        <p:nvPicPr>
          <p:cNvPr id="17" name="Picture 16" descr="Chart, line chart&#10;&#10;Description automatically generated">
            <a:extLst>
              <a:ext uri="{FF2B5EF4-FFF2-40B4-BE49-F238E27FC236}">
                <a16:creationId xmlns:a16="http://schemas.microsoft.com/office/drawing/2014/main" id="{ECC5F003-B70C-3504-BB00-D5AF8931D7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 y="1475339"/>
            <a:ext cx="3704051" cy="2614624"/>
          </a:xfrm>
          <a:prstGeom prst="rect">
            <a:avLst/>
          </a:prstGeom>
        </p:spPr>
      </p:pic>
    </p:spTree>
    <p:extLst>
      <p:ext uri="{BB962C8B-B14F-4D97-AF65-F5344CB8AC3E}">
        <p14:creationId xmlns:p14="http://schemas.microsoft.com/office/powerpoint/2010/main" val="236283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1299"/>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SVHN Dataset</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A740C6A-35A0-E123-65EF-B2827D4E767C}"/>
              </a:ext>
            </a:extLst>
          </p:cNvPr>
          <p:cNvSpPr txBox="1"/>
          <p:nvPr/>
        </p:nvSpPr>
        <p:spPr>
          <a:xfrm>
            <a:off x="228600" y="855297"/>
            <a:ext cx="7543800" cy="369332"/>
          </a:xfrm>
          <a:prstGeom prst="rect">
            <a:avLst/>
          </a:prstGeom>
          <a:noFill/>
        </p:spPr>
        <p:txBody>
          <a:bodyPr wrap="square">
            <a:spAutoFit/>
          </a:bodyPr>
          <a:lstStyle/>
          <a:p>
            <a:pPr marL="285750" indent="-285750">
              <a:buFont typeface="Arial" panose="020B0604020202020204" pitchFamily="34" charset="0"/>
              <a:buChar char="•"/>
            </a:pPr>
            <a:r>
              <a:rPr lang="en-US" b="1" dirty="0">
                <a:effectLst/>
                <a:latin typeface="+mj-lt"/>
              </a:rPr>
              <a:t>Applying Active learning using uncertainty sampling strategy:</a:t>
            </a:r>
            <a:endParaRPr lang="en-US" b="0" dirty="0">
              <a:effectLst/>
              <a:latin typeface="+mj-lt"/>
            </a:endParaRPr>
          </a:p>
        </p:txBody>
      </p:sp>
      <p:pic>
        <p:nvPicPr>
          <p:cNvPr id="12" name="Picture 11" descr="Table&#10;&#10;Description automatically generated with medium confidence">
            <a:extLst>
              <a:ext uri="{FF2B5EF4-FFF2-40B4-BE49-F238E27FC236}">
                <a16:creationId xmlns:a16="http://schemas.microsoft.com/office/drawing/2014/main" id="{149A4365-61DF-0998-92B9-233842ADF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46228"/>
            <a:ext cx="4000499" cy="2823881"/>
          </a:xfrm>
          <a:prstGeom prst="rect">
            <a:avLst/>
          </a:prstGeom>
        </p:spPr>
      </p:pic>
      <p:pic>
        <p:nvPicPr>
          <p:cNvPr id="16" name="Picture 15" descr="Chart, line chart&#10;&#10;Description automatically generated">
            <a:extLst>
              <a:ext uri="{FF2B5EF4-FFF2-40B4-BE49-F238E27FC236}">
                <a16:creationId xmlns:a16="http://schemas.microsoft.com/office/drawing/2014/main" id="{29989D9E-6F8B-D4FB-AF2A-2B908F723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2992" y="1395280"/>
            <a:ext cx="4178070" cy="2949226"/>
          </a:xfrm>
          <a:prstGeom prst="rect">
            <a:avLst/>
          </a:prstGeom>
        </p:spPr>
      </p:pic>
      <p:pic>
        <p:nvPicPr>
          <p:cNvPr id="18" name="Picture 17" descr="Line chart&#10;&#10;Description automatically generated">
            <a:extLst>
              <a:ext uri="{FF2B5EF4-FFF2-40B4-BE49-F238E27FC236}">
                <a16:creationId xmlns:a16="http://schemas.microsoft.com/office/drawing/2014/main" id="{492A39FC-A8DC-1EDD-73D7-6A7BA2152D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3554" y="1281069"/>
            <a:ext cx="4468446" cy="3154197"/>
          </a:xfrm>
          <a:prstGeom prst="rect">
            <a:avLst/>
          </a:prstGeom>
        </p:spPr>
      </p:pic>
    </p:spTree>
    <p:extLst>
      <p:ext uri="{BB962C8B-B14F-4D97-AF65-F5344CB8AC3E}">
        <p14:creationId xmlns:p14="http://schemas.microsoft.com/office/powerpoint/2010/main" val="294192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75000"/>
                    <a:lumOff val="25000"/>
                  </a:schemeClr>
                </a:solidFill>
              </a:rPr>
              <a:t>Conclusion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F38367B-FD2C-154B-89AC-DC1467C79AB8}"/>
              </a:ext>
            </a:extLst>
          </p:cNvPr>
          <p:cNvSpPr txBox="1"/>
          <p:nvPr/>
        </p:nvSpPr>
        <p:spPr>
          <a:xfrm>
            <a:off x="228600" y="2690336"/>
            <a:ext cx="10911980" cy="1754326"/>
          </a:xfrm>
          <a:prstGeom prst="rect">
            <a:avLst/>
          </a:prstGeom>
          <a:noFill/>
        </p:spPr>
        <p:txBody>
          <a:bodyPr wrap="square">
            <a:spAutoFit/>
          </a:bodyPr>
          <a:lstStyle/>
          <a:p>
            <a:pPr marL="285750" indent="-285750">
              <a:buFont typeface="Arial" panose="020B0604020202020204" pitchFamily="34" charset="0"/>
              <a:buChar char="•"/>
            </a:pPr>
            <a:r>
              <a:rPr lang="en-US" b="1" dirty="0">
                <a:latin typeface="+mj-lt"/>
              </a:rPr>
              <a:t>Each strategy in the uncertainty family doesn’t vary much as we can’t for sure say that one strategy is better than other overall however the active learning approaches as a whole are better in the factors of maintaining high score in evaluation metrics. </a:t>
            </a:r>
          </a:p>
          <a:p>
            <a:pPr marL="285750" indent="-285750">
              <a:buFont typeface="Arial" panose="020B0604020202020204" pitchFamily="34" charset="0"/>
              <a:buChar char="•"/>
            </a:pPr>
            <a:r>
              <a:rPr lang="en-US" b="1" dirty="0">
                <a:latin typeface="+mj-lt"/>
              </a:rPr>
              <a:t>MNIST had the highest acc with low computing power while SVHN scored the highest variance in learning due to instability. </a:t>
            </a:r>
          </a:p>
          <a:p>
            <a:pPr marL="285750" indent="-285750">
              <a:buFont typeface="Arial" panose="020B0604020202020204" pitchFamily="34" charset="0"/>
              <a:buChar char="•"/>
            </a:pPr>
            <a:endParaRPr lang="en-US" b="1" dirty="0">
              <a:latin typeface="+mj-lt"/>
            </a:endParaRPr>
          </a:p>
        </p:txBody>
      </p:sp>
    </p:spTree>
    <p:extLst>
      <p:ext uri="{BB962C8B-B14F-4D97-AF65-F5344CB8AC3E}">
        <p14:creationId xmlns:p14="http://schemas.microsoft.com/office/powerpoint/2010/main" val="4499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408</TotalTime>
  <Words>356</Words>
  <Application>Microsoft Office PowerPoint</Application>
  <PresentationFormat>Widescreen</PresentationFormat>
  <Paragraphs>44</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Century Gothic (Headings)</vt:lpstr>
      <vt:lpstr>Segoe UI Light</vt:lpstr>
      <vt:lpstr>Office Theme</vt:lpstr>
      <vt:lpstr>Selected topics in AI 2 Active Learning Task 2</vt:lpstr>
      <vt:lpstr>Project analysis slide 2</vt:lpstr>
      <vt:lpstr>Project analysis slide 2</vt:lpstr>
      <vt:lpstr>Project analysis slide 2</vt:lpstr>
      <vt:lpstr>Project analysis slide 2</vt:lpstr>
      <vt:lpstr>Project analysis slide 2</vt:lpstr>
      <vt:lpstr>Project analysis slide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Selected topics in AI 2 Active Learning Task 1</dc:title>
  <dc:creator>Marwan Mohamed</dc:creator>
  <cp:lastModifiedBy>يوسف هشام محمد ابراهيم</cp:lastModifiedBy>
  <cp:revision>6</cp:revision>
  <dcterms:created xsi:type="dcterms:W3CDTF">2023-04-14T20:34:47Z</dcterms:created>
  <dcterms:modified xsi:type="dcterms:W3CDTF">2023-05-03T19:58:38Z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