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86" r:id="rId6"/>
    <p:sldId id="276" r:id="rId7"/>
    <p:sldId id="287"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288"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52" autoAdjust="0"/>
  </p:normalViewPr>
  <p:slideViewPr>
    <p:cSldViewPr snapToGrid="0" showGuides="1">
      <p:cViewPr varScale="1">
        <p:scale>
          <a:sx n="114" d="100"/>
          <a:sy n="114" d="100"/>
        </p:scale>
        <p:origin x="636" y="11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4/20/2023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23059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103047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136199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90784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425989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9965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176245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666482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854249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87809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852720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52661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019418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80298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96884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44664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58372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4/20/2023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4/20/2023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61623"/>
            <a:ext cx="9144000" cy="1938992"/>
          </a:xfrm>
        </p:spPr>
        <p:txBody>
          <a:bodyPr lIns="0" tIns="0" rIns="0" bIns="0" anchor="t">
            <a:spAutoFit/>
          </a:bodyPr>
          <a:lstStyle/>
          <a:p>
            <a:r>
              <a:rPr lang="en-US" b="1" dirty="0">
                <a:solidFill>
                  <a:schemeClr val="bg1"/>
                </a:solidFill>
              </a:rPr>
              <a:t>Selected topics in AI 2</a:t>
            </a:r>
            <a:br>
              <a:rPr lang="en-US" dirty="0">
                <a:solidFill>
                  <a:schemeClr val="bg1"/>
                </a:solidFill>
              </a:rPr>
            </a:br>
            <a:r>
              <a:rPr lang="en-US" sz="4000" b="1" dirty="0">
                <a:solidFill>
                  <a:schemeClr val="accent4"/>
                </a:solidFill>
              </a:rPr>
              <a:t>Active Learning</a:t>
            </a:r>
            <a:br>
              <a:rPr lang="en-US" sz="4000" dirty="0">
                <a:solidFill>
                  <a:schemeClr val="accent4"/>
                </a:solidFill>
              </a:rPr>
            </a:br>
            <a:r>
              <a:rPr lang="en-US" sz="4000" dirty="0">
                <a:solidFill>
                  <a:schemeClr val="bg1"/>
                </a:solidFill>
              </a:rPr>
              <a:t>Task 1</a:t>
            </a:r>
            <a:endParaRPr lang="en-US" dirty="0">
              <a:solidFill>
                <a:schemeClr val="bg1"/>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10555"/>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mushrooms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uncertainty sampling strategy:</a:t>
            </a:r>
            <a:endParaRPr lang="en-US" b="0" dirty="0">
              <a:effectLst/>
              <a:latin typeface="+mj-lt"/>
            </a:endParaRPr>
          </a:p>
        </p:txBody>
      </p:sp>
      <p:pic>
        <p:nvPicPr>
          <p:cNvPr id="3" name="Picture 2">
            <a:extLst>
              <a:ext uri="{FF2B5EF4-FFF2-40B4-BE49-F238E27FC236}">
                <a16:creationId xmlns:a16="http://schemas.microsoft.com/office/drawing/2014/main" id="{DF31F2A3-BBA6-F092-E1A0-A93AB2EDD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8" y="2407556"/>
            <a:ext cx="4100453" cy="3045288"/>
          </a:xfrm>
          <a:prstGeom prst="rect">
            <a:avLst/>
          </a:prstGeom>
        </p:spPr>
      </p:pic>
      <p:pic>
        <p:nvPicPr>
          <p:cNvPr id="7" name="Picture 6">
            <a:extLst>
              <a:ext uri="{FF2B5EF4-FFF2-40B4-BE49-F238E27FC236}">
                <a16:creationId xmlns:a16="http://schemas.microsoft.com/office/drawing/2014/main" id="{100B3A60-EB90-DBB2-0DD5-B3800A201E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6225" y="2506206"/>
            <a:ext cx="3900417" cy="2847988"/>
          </a:xfrm>
          <a:prstGeom prst="rect">
            <a:avLst/>
          </a:prstGeom>
        </p:spPr>
      </p:pic>
      <p:pic>
        <p:nvPicPr>
          <p:cNvPr id="15" name="Picture 14">
            <a:extLst>
              <a:ext uri="{FF2B5EF4-FFF2-40B4-BE49-F238E27FC236}">
                <a16:creationId xmlns:a16="http://schemas.microsoft.com/office/drawing/2014/main" id="{E547984A-E54C-8C5B-97A6-F1023D644B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6642" y="2308906"/>
            <a:ext cx="4100453" cy="3045288"/>
          </a:xfrm>
          <a:prstGeom prst="rect">
            <a:avLst/>
          </a:prstGeom>
        </p:spPr>
      </p:pic>
    </p:spTree>
    <p:extLst>
      <p:ext uri="{BB962C8B-B14F-4D97-AF65-F5344CB8AC3E}">
        <p14:creationId xmlns:p14="http://schemas.microsoft.com/office/powerpoint/2010/main" val="236283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mushrooms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random sampling strategy:</a:t>
            </a:r>
            <a:endParaRPr lang="en-US" b="0" dirty="0">
              <a:effectLst/>
              <a:latin typeface="+mj-lt"/>
            </a:endParaRPr>
          </a:p>
        </p:txBody>
      </p:sp>
      <p:pic>
        <p:nvPicPr>
          <p:cNvPr id="5" name="Picture 4">
            <a:extLst>
              <a:ext uri="{FF2B5EF4-FFF2-40B4-BE49-F238E27FC236}">
                <a16:creationId xmlns:a16="http://schemas.microsoft.com/office/drawing/2014/main" id="{2B92688C-B62D-78B7-A3C1-F48CE9FFD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9874"/>
            <a:ext cx="4036537" cy="2997819"/>
          </a:xfrm>
          <a:prstGeom prst="rect">
            <a:avLst/>
          </a:prstGeom>
        </p:spPr>
      </p:pic>
      <p:pic>
        <p:nvPicPr>
          <p:cNvPr id="12" name="Picture 11">
            <a:extLst>
              <a:ext uri="{FF2B5EF4-FFF2-40B4-BE49-F238E27FC236}">
                <a16:creationId xmlns:a16="http://schemas.microsoft.com/office/drawing/2014/main" id="{78B136C8-1B25-2B94-C3CE-24CCFF629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00" y="2399874"/>
            <a:ext cx="3847966" cy="2809689"/>
          </a:xfrm>
          <a:prstGeom prst="rect">
            <a:avLst/>
          </a:prstGeom>
        </p:spPr>
      </p:pic>
      <p:pic>
        <p:nvPicPr>
          <p:cNvPr id="15" name="Picture 14">
            <a:extLst>
              <a:ext uri="{FF2B5EF4-FFF2-40B4-BE49-F238E27FC236}">
                <a16:creationId xmlns:a16="http://schemas.microsoft.com/office/drawing/2014/main" id="{C0938B0F-A114-D7B5-1483-1F5FFB4E0E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274" y="2271589"/>
            <a:ext cx="4128688" cy="3066257"/>
          </a:xfrm>
          <a:prstGeom prst="rect">
            <a:avLst/>
          </a:prstGeom>
        </p:spPr>
      </p:pic>
    </p:spTree>
    <p:extLst>
      <p:ext uri="{BB962C8B-B14F-4D97-AF65-F5344CB8AC3E}">
        <p14:creationId xmlns:p14="http://schemas.microsoft.com/office/powerpoint/2010/main" val="327030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mushrooms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entropy sampling strategy:</a:t>
            </a:r>
            <a:endParaRPr lang="en-US" b="0" dirty="0">
              <a:effectLst/>
              <a:latin typeface="+mj-lt"/>
            </a:endParaRPr>
          </a:p>
        </p:txBody>
      </p:sp>
      <p:pic>
        <p:nvPicPr>
          <p:cNvPr id="5" name="Picture 4">
            <a:extLst>
              <a:ext uri="{FF2B5EF4-FFF2-40B4-BE49-F238E27FC236}">
                <a16:creationId xmlns:a16="http://schemas.microsoft.com/office/drawing/2014/main" id="{B82664FC-9B42-B3B0-DA04-BF86A4EF5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1" y="2399787"/>
            <a:ext cx="4010724" cy="2978649"/>
          </a:xfrm>
          <a:prstGeom prst="rect">
            <a:avLst/>
          </a:prstGeom>
        </p:spPr>
      </p:pic>
      <p:pic>
        <p:nvPicPr>
          <p:cNvPr id="12" name="Picture 11">
            <a:extLst>
              <a:ext uri="{FF2B5EF4-FFF2-40B4-BE49-F238E27FC236}">
                <a16:creationId xmlns:a16="http://schemas.microsoft.com/office/drawing/2014/main" id="{DFF5AC48-7BA7-E332-AB77-89F9BE318C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6225" y="2503065"/>
            <a:ext cx="3718132" cy="2714887"/>
          </a:xfrm>
          <a:prstGeom prst="rect">
            <a:avLst/>
          </a:prstGeom>
        </p:spPr>
      </p:pic>
      <p:pic>
        <p:nvPicPr>
          <p:cNvPr id="15" name="Picture 14">
            <a:extLst>
              <a:ext uri="{FF2B5EF4-FFF2-40B4-BE49-F238E27FC236}">
                <a16:creationId xmlns:a16="http://schemas.microsoft.com/office/drawing/2014/main" id="{085CAED1-680C-4085-8962-914A21591E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8488" y="2139646"/>
            <a:ext cx="4144912" cy="3078306"/>
          </a:xfrm>
          <a:prstGeom prst="rect">
            <a:avLst/>
          </a:prstGeom>
        </p:spPr>
      </p:pic>
    </p:spTree>
    <p:extLst>
      <p:ext uri="{BB962C8B-B14F-4D97-AF65-F5344CB8AC3E}">
        <p14:creationId xmlns:p14="http://schemas.microsoft.com/office/powerpoint/2010/main" val="34590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mushrooms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margin sampling strategy:</a:t>
            </a:r>
            <a:endParaRPr lang="en-US" b="0" dirty="0">
              <a:effectLst/>
              <a:latin typeface="+mj-lt"/>
            </a:endParaRPr>
          </a:p>
        </p:txBody>
      </p:sp>
      <p:pic>
        <p:nvPicPr>
          <p:cNvPr id="5" name="Picture 4">
            <a:extLst>
              <a:ext uri="{FF2B5EF4-FFF2-40B4-BE49-F238E27FC236}">
                <a16:creationId xmlns:a16="http://schemas.microsoft.com/office/drawing/2014/main" id="{8D7E942A-C9A2-5CCD-1300-65F2DE9D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8" y="2525002"/>
            <a:ext cx="4010087" cy="2978176"/>
          </a:xfrm>
          <a:prstGeom prst="rect">
            <a:avLst/>
          </a:prstGeom>
        </p:spPr>
      </p:pic>
      <p:pic>
        <p:nvPicPr>
          <p:cNvPr id="12" name="Picture 11">
            <a:extLst>
              <a:ext uri="{FF2B5EF4-FFF2-40B4-BE49-F238E27FC236}">
                <a16:creationId xmlns:a16="http://schemas.microsoft.com/office/drawing/2014/main" id="{65437555-FB71-3A67-52CA-2D4E2720FF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6225" y="2525002"/>
            <a:ext cx="3819993" cy="2789264"/>
          </a:xfrm>
          <a:prstGeom prst="rect">
            <a:avLst/>
          </a:prstGeom>
        </p:spPr>
      </p:pic>
      <p:pic>
        <p:nvPicPr>
          <p:cNvPr id="15" name="Picture 14">
            <a:extLst>
              <a:ext uri="{FF2B5EF4-FFF2-40B4-BE49-F238E27FC236}">
                <a16:creationId xmlns:a16="http://schemas.microsoft.com/office/drawing/2014/main" id="{C3913EC9-C08E-810B-E1C6-69A4BBF056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4364" y="2164228"/>
            <a:ext cx="4241498" cy="3150038"/>
          </a:xfrm>
          <a:prstGeom prst="rect">
            <a:avLst/>
          </a:prstGeom>
        </p:spPr>
      </p:pic>
    </p:spTree>
    <p:extLst>
      <p:ext uri="{BB962C8B-B14F-4D97-AF65-F5344CB8AC3E}">
        <p14:creationId xmlns:p14="http://schemas.microsoft.com/office/powerpoint/2010/main" val="80880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Stroke Prediction Dataset</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D6B8F05-DB5F-13E8-75BB-37BF0D5B25AE}"/>
              </a:ext>
            </a:extLst>
          </p:cNvPr>
          <p:cNvSpPr txBox="1"/>
          <p:nvPr/>
        </p:nvSpPr>
        <p:spPr>
          <a:xfrm>
            <a:off x="228600" y="1224685"/>
            <a:ext cx="6102990" cy="2308324"/>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tx1">
                    <a:lumMod val="75000"/>
                    <a:lumOff val="25000"/>
                  </a:schemeClr>
                </a:solidFill>
                <a:latin typeface="+mj-lt"/>
              </a:rPr>
              <a:t>Training size : </a:t>
            </a:r>
            <a:r>
              <a:rPr lang="en-US" sz="1800" dirty="0">
                <a:solidFill>
                  <a:schemeClr val="tx1">
                    <a:lumMod val="75000"/>
                    <a:lumOff val="25000"/>
                  </a:schemeClr>
                </a:solidFill>
                <a:latin typeface="+mj-lt"/>
              </a:rPr>
              <a:t>10</a:t>
            </a:r>
          </a:p>
          <a:p>
            <a:pPr marL="285750" indent="-285750">
              <a:buFont typeface="Arial" panose="020B0604020202020204" pitchFamily="34" charset="0"/>
              <a:buChar char="•"/>
            </a:pPr>
            <a:r>
              <a:rPr lang="en-US" sz="1800" b="1" dirty="0">
                <a:solidFill>
                  <a:schemeClr val="tx1">
                    <a:lumMod val="75000"/>
                    <a:lumOff val="25000"/>
                  </a:schemeClr>
                </a:solidFill>
                <a:latin typeface="+mj-lt"/>
              </a:rPr>
              <a:t>Estimator : </a:t>
            </a:r>
            <a:r>
              <a:rPr lang="en-US" b="0" dirty="0" err="1">
                <a:effectLst/>
                <a:latin typeface="Consolas" panose="020B0609020204030204" pitchFamily="49" charset="0"/>
              </a:rPr>
              <a:t>XGBClassifier</a:t>
            </a:r>
            <a:r>
              <a:rPr lang="en-US" b="0" dirty="0">
                <a:effectLst/>
                <a:latin typeface="Consolas" panose="020B0609020204030204" pitchFamily="49" charset="0"/>
              </a:rPr>
              <a:t>(gamma= 1,</a:t>
            </a:r>
          </a:p>
          <a:p>
            <a:r>
              <a:rPr lang="en-US" b="0" dirty="0">
                <a:effectLst/>
                <a:latin typeface="Consolas" panose="020B0609020204030204" pitchFamily="49" charset="0"/>
              </a:rPr>
              <a:t> 	    </a:t>
            </a:r>
            <a:r>
              <a:rPr lang="en-US" sz="500" b="0" dirty="0">
                <a:effectLst/>
                <a:latin typeface="Consolas" panose="020B0609020204030204" pitchFamily="49" charset="0"/>
              </a:rPr>
              <a:t> </a:t>
            </a:r>
            <a:r>
              <a:rPr lang="en-US" b="0" dirty="0" err="1">
                <a:effectLst/>
                <a:latin typeface="Consolas" panose="020B0609020204030204" pitchFamily="49" charset="0"/>
              </a:rPr>
              <a:t>learning_rate</a:t>
            </a:r>
            <a:r>
              <a:rPr lang="en-US" b="0" dirty="0">
                <a:effectLst/>
                <a:latin typeface="Consolas" panose="020B0609020204030204" pitchFamily="49" charset="0"/>
              </a:rPr>
              <a:t>= 0.1,</a:t>
            </a:r>
          </a:p>
          <a:p>
            <a:r>
              <a:rPr lang="en-US" dirty="0">
                <a:latin typeface="Consolas" panose="020B0609020204030204" pitchFamily="49" charset="0"/>
              </a:rPr>
              <a:t>           </a:t>
            </a:r>
            <a:r>
              <a:rPr lang="en-US" sz="1400" dirty="0">
                <a:latin typeface="Consolas" panose="020B0609020204030204" pitchFamily="49" charset="0"/>
              </a:rPr>
              <a:t> </a:t>
            </a:r>
            <a:r>
              <a:rPr lang="en-US" b="0" dirty="0" err="1">
                <a:effectLst/>
                <a:latin typeface="Consolas" panose="020B0609020204030204" pitchFamily="49" charset="0"/>
              </a:rPr>
              <a:t>max_depth</a:t>
            </a:r>
            <a:r>
              <a:rPr lang="en-US" b="0" dirty="0">
                <a:effectLst/>
                <a:latin typeface="Consolas" panose="020B0609020204030204" pitchFamily="49" charset="0"/>
              </a:rPr>
              <a:t>= 7,</a:t>
            </a:r>
          </a:p>
          <a:p>
            <a:r>
              <a:rPr lang="en-US" b="0" dirty="0">
                <a:effectLst/>
                <a:latin typeface="Consolas" panose="020B0609020204030204" pitchFamily="49" charset="0"/>
              </a:rPr>
              <a:t>           </a:t>
            </a:r>
            <a:r>
              <a:rPr lang="en-US" sz="1400" b="0" dirty="0">
                <a:effectLst/>
                <a:latin typeface="Consolas" panose="020B0609020204030204" pitchFamily="49" charset="0"/>
              </a:rPr>
              <a:t> </a:t>
            </a:r>
            <a:r>
              <a:rPr lang="en-US" b="0" dirty="0" err="1">
                <a:effectLst/>
                <a:latin typeface="Consolas" panose="020B0609020204030204" pitchFamily="49" charset="0"/>
              </a:rPr>
              <a:t>reg_lambda</a:t>
            </a:r>
            <a:r>
              <a:rPr lang="en-US" b="0" dirty="0">
                <a:effectLst/>
                <a:latin typeface="Consolas" panose="020B0609020204030204" pitchFamily="49" charset="0"/>
              </a:rPr>
              <a:t>= 10,</a:t>
            </a:r>
          </a:p>
          <a:p>
            <a:r>
              <a:rPr lang="en-US" b="0" dirty="0">
                <a:effectLst/>
                <a:latin typeface="Consolas" panose="020B0609020204030204" pitchFamily="49" charset="0"/>
              </a:rPr>
              <a:t>           </a:t>
            </a:r>
            <a:r>
              <a:rPr lang="en-US" sz="1400" b="0" dirty="0">
                <a:effectLst/>
                <a:latin typeface="Consolas" panose="020B0609020204030204" pitchFamily="49" charset="0"/>
              </a:rPr>
              <a:t> </a:t>
            </a:r>
            <a:r>
              <a:rPr lang="en-US" b="0" dirty="0" err="1">
                <a:effectLst/>
                <a:latin typeface="Consolas" panose="020B0609020204030204" pitchFamily="49" charset="0"/>
              </a:rPr>
              <a:t>scale_pos_weight</a:t>
            </a:r>
            <a:r>
              <a:rPr lang="en-US" b="0" dirty="0">
                <a:effectLst/>
                <a:latin typeface="Consolas" panose="020B0609020204030204" pitchFamily="49" charset="0"/>
              </a:rPr>
              <a:t>= 3,</a:t>
            </a:r>
          </a:p>
          <a:p>
            <a:r>
              <a:rPr lang="en-US" b="0" dirty="0">
                <a:effectLst/>
                <a:latin typeface="Consolas" panose="020B0609020204030204" pitchFamily="49" charset="0"/>
              </a:rPr>
              <a:t>           </a:t>
            </a:r>
            <a:r>
              <a:rPr lang="en-US" sz="1400" b="0" dirty="0">
                <a:effectLst/>
                <a:latin typeface="Consolas" panose="020B0609020204030204" pitchFamily="49" charset="0"/>
              </a:rPr>
              <a:t> </a:t>
            </a:r>
            <a:r>
              <a:rPr lang="en-US" b="0" dirty="0" err="1">
                <a:effectLst/>
                <a:latin typeface="Consolas" panose="020B0609020204030204" pitchFamily="49" charset="0"/>
              </a:rPr>
              <a:t>n_estimators</a:t>
            </a:r>
            <a:r>
              <a:rPr lang="en-US" b="0" dirty="0">
                <a:effectLst/>
                <a:latin typeface="Consolas" panose="020B0609020204030204" pitchFamily="49" charset="0"/>
              </a:rPr>
              <a:t>=50)</a:t>
            </a:r>
          </a:p>
          <a:p>
            <a:pPr marL="285750" indent="-285750">
              <a:buFont typeface="Arial" panose="020B0604020202020204" pitchFamily="34" charset="0"/>
              <a:buChar char="•"/>
            </a:pPr>
            <a:r>
              <a:rPr lang="en-US" b="1" dirty="0">
                <a:solidFill>
                  <a:schemeClr val="tx1">
                    <a:lumMod val="75000"/>
                    <a:lumOff val="25000"/>
                  </a:schemeClr>
                </a:solidFill>
                <a:effectLst/>
                <a:latin typeface="+mj-lt"/>
              </a:rPr>
              <a:t>Evaluation matrix : </a:t>
            </a:r>
            <a:r>
              <a:rPr lang="en-US" dirty="0">
                <a:solidFill>
                  <a:schemeClr val="tx1">
                    <a:lumMod val="75000"/>
                    <a:lumOff val="25000"/>
                  </a:schemeClr>
                </a:solidFill>
                <a:effectLst/>
                <a:latin typeface="+mj-lt"/>
              </a:rPr>
              <a:t>F1_score</a:t>
            </a:r>
            <a:endParaRPr lang="en-US" dirty="0">
              <a:effectLst/>
              <a:latin typeface="Consolas" panose="020B0609020204030204" pitchFamily="49" charset="0"/>
            </a:endParaRPr>
          </a:p>
        </p:txBody>
      </p:sp>
      <p:pic>
        <p:nvPicPr>
          <p:cNvPr id="3" name="Picture 2">
            <a:extLst>
              <a:ext uri="{FF2B5EF4-FFF2-40B4-BE49-F238E27FC236}">
                <a16:creationId xmlns:a16="http://schemas.microsoft.com/office/drawing/2014/main" id="{DFBA8043-722E-8160-29B3-4D6B86C29C3A}"/>
              </a:ext>
            </a:extLst>
          </p:cNvPr>
          <p:cNvPicPr>
            <a:picLocks noChangeAspect="1"/>
          </p:cNvPicPr>
          <p:nvPr/>
        </p:nvPicPr>
        <p:blipFill rotWithShape="1">
          <a:blip r:embed="rId3">
            <a:extLst>
              <a:ext uri="{28A0092B-C50C-407E-A947-70E740481C1C}">
                <a14:useLocalDpi xmlns:a14="http://schemas.microsoft.com/office/drawing/2010/main" val="0"/>
              </a:ext>
            </a:extLst>
          </a:blip>
          <a:srcRect l="5033" r="4404" b="10529"/>
          <a:stretch/>
        </p:blipFill>
        <p:spPr>
          <a:xfrm>
            <a:off x="1124124" y="3672380"/>
            <a:ext cx="2457975" cy="2565654"/>
          </a:xfrm>
          <a:prstGeom prst="rect">
            <a:avLst/>
          </a:prstGeom>
        </p:spPr>
      </p:pic>
      <p:pic>
        <p:nvPicPr>
          <p:cNvPr id="6" name="Picture 5">
            <a:extLst>
              <a:ext uri="{FF2B5EF4-FFF2-40B4-BE49-F238E27FC236}">
                <a16:creationId xmlns:a16="http://schemas.microsoft.com/office/drawing/2014/main" id="{A49EEE73-EBD9-190E-94E0-0F5B7E5FD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1908" y="1266752"/>
            <a:ext cx="6555686" cy="4811255"/>
          </a:xfrm>
          <a:prstGeom prst="rect">
            <a:avLst/>
          </a:prstGeom>
        </p:spPr>
      </p:pic>
    </p:spTree>
    <p:extLst>
      <p:ext uri="{BB962C8B-B14F-4D97-AF65-F5344CB8AC3E}">
        <p14:creationId xmlns:p14="http://schemas.microsoft.com/office/powerpoint/2010/main" val="3883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1000"/>
                                        <p:tgtEl>
                                          <p:spTgt spid="43">
                                            <p:txEl>
                                              <p:pRg st="0" end="0"/>
                                            </p:txEl>
                                          </p:spTgt>
                                        </p:tgtEl>
                                      </p:cBhvr>
                                    </p:animEffect>
                                    <p:anim calcmode="lin" valueType="num">
                                      <p:cBhvr>
                                        <p:cTn id="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
                                            <p:txEl>
                                              <p:pRg st="1" end="1"/>
                                            </p:txEl>
                                          </p:spTgt>
                                        </p:tgtEl>
                                        <p:attrNameLst>
                                          <p:attrName>style.visibility</p:attrName>
                                        </p:attrNameLst>
                                      </p:cBhvr>
                                      <p:to>
                                        <p:strVal val="visible"/>
                                      </p:to>
                                    </p:set>
                                    <p:animEffect transition="in" filter="fade">
                                      <p:cBhvr>
                                        <p:cTn id="14" dur="1000"/>
                                        <p:tgtEl>
                                          <p:spTgt spid="43">
                                            <p:txEl>
                                              <p:pRg st="1" end="1"/>
                                            </p:txEl>
                                          </p:spTgt>
                                        </p:tgtEl>
                                      </p:cBhvr>
                                    </p:animEffect>
                                    <p:anim calcmode="lin" valueType="num">
                                      <p:cBhvr>
                                        <p:cTn id="15"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3">
                                            <p:txEl>
                                              <p:pRg st="2" end="2"/>
                                            </p:txEl>
                                          </p:spTgt>
                                        </p:tgtEl>
                                        <p:attrNameLst>
                                          <p:attrName>style.visibility</p:attrName>
                                        </p:attrNameLst>
                                      </p:cBhvr>
                                      <p:to>
                                        <p:strVal val="visible"/>
                                      </p:to>
                                    </p:set>
                                    <p:animEffect transition="in" filter="fade">
                                      <p:cBhvr>
                                        <p:cTn id="19" dur="1000"/>
                                        <p:tgtEl>
                                          <p:spTgt spid="43">
                                            <p:txEl>
                                              <p:pRg st="2" end="2"/>
                                            </p:txEl>
                                          </p:spTgt>
                                        </p:tgtEl>
                                      </p:cBhvr>
                                    </p:animEffect>
                                    <p:anim calcmode="lin" valueType="num">
                                      <p:cBhvr>
                                        <p:cTn id="20" dur="1000" fill="hold"/>
                                        <p:tgtEl>
                                          <p:spTgt spid="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3">
                                            <p:txEl>
                                              <p:pRg st="3" end="3"/>
                                            </p:txEl>
                                          </p:spTgt>
                                        </p:tgtEl>
                                        <p:attrNameLst>
                                          <p:attrName>style.visibility</p:attrName>
                                        </p:attrNameLst>
                                      </p:cBhvr>
                                      <p:to>
                                        <p:strVal val="visible"/>
                                      </p:to>
                                    </p:set>
                                    <p:animEffect transition="in" filter="fade">
                                      <p:cBhvr>
                                        <p:cTn id="24" dur="1000"/>
                                        <p:tgtEl>
                                          <p:spTgt spid="43">
                                            <p:txEl>
                                              <p:pRg st="3" end="3"/>
                                            </p:txEl>
                                          </p:spTgt>
                                        </p:tgtEl>
                                      </p:cBhvr>
                                    </p:animEffect>
                                    <p:anim calcmode="lin" valueType="num">
                                      <p:cBhvr>
                                        <p:cTn id="25" dur="1000" fill="hold"/>
                                        <p:tgtEl>
                                          <p:spTgt spid="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3">
                                            <p:txEl>
                                              <p:pRg st="4" end="4"/>
                                            </p:txEl>
                                          </p:spTgt>
                                        </p:tgtEl>
                                        <p:attrNameLst>
                                          <p:attrName>style.visibility</p:attrName>
                                        </p:attrNameLst>
                                      </p:cBhvr>
                                      <p:to>
                                        <p:strVal val="visible"/>
                                      </p:to>
                                    </p:set>
                                    <p:animEffect transition="in" filter="fade">
                                      <p:cBhvr>
                                        <p:cTn id="29" dur="1000"/>
                                        <p:tgtEl>
                                          <p:spTgt spid="43">
                                            <p:txEl>
                                              <p:pRg st="4" end="4"/>
                                            </p:txEl>
                                          </p:spTgt>
                                        </p:tgtEl>
                                      </p:cBhvr>
                                    </p:animEffect>
                                    <p:anim calcmode="lin" valueType="num">
                                      <p:cBhvr>
                                        <p:cTn id="30" dur="1000" fill="hold"/>
                                        <p:tgtEl>
                                          <p:spTgt spid="4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3">
                                            <p:txEl>
                                              <p:pRg st="5" end="5"/>
                                            </p:txEl>
                                          </p:spTgt>
                                        </p:tgtEl>
                                        <p:attrNameLst>
                                          <p:attrName>style.visibility</p:attrName>
                                        </p:attrNameLst>
                                      </p:cBhvr>
                                      <p:to>
                                        <p:strVal val="visible"/>
                                      </p:to>
                                    </p:set>
                                    <p:animEffect transition="in" filter="fade">
                                      <p:cBhvr>
                                        <p:cTn id="34" dur="1000"/>
                                        <p:tgtEl>
                                          <p:spTgt spid="43">
                                            <p:txEl>
                                              <p:pRg st="5" end="5"/>
                                            </p:txEl>
                                          </p:spTgt>
                                        </p:tgtEl>
                                      </p:cBhvr>
                                    </p:animEffect>
                                    <p:anim calcmode="lin" valueType="num">
                                      <p:cBhvr>
                                        <p:cTn id="35" dur="1000" fill="hold"/>
                                        <p:tgtEl>
                                          <p:spTgt spid="4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3">
                                            <p:txEl>
                                              <p:pRg st="6" end="6"/>
                                            </p:txEl>
                                          </p:spTgt>
                                        </p:tgtEl>
                                        <p:attrNameLst>
                                          <p:attrName>style.visibility</p:attrName>
                                        </p:attrNameLst>
                                      </p:cBhvr>
                                      <p:to>
                                        <p:strVal val="visible"/>
                                      </p:to>
                                    </p:set>
                                    <p:animEffect transition="in" filter="fade">
                                      <p:cBhvr>
                                        <p:cTn id="39" dur="1000"/>
                                        <p:tgtEl>
                                          <p:spTgt spid="43">
                                            <p:txEl>
                                              <p:pRg st="6" end="6"/>
                                            </p:txEl>
                                          </p:spTgt>
                                        </p:tgtEl>
                                      </p:cBhvr>
                                    </p:animEffect>
                                    <p:anim calcmode="lin" valueType="num">
                                      <p:cBhvr>
                                        <p:cTn id="40" dur="1000" fill="hold"/>
                                        <p:tgtEl>
                                          <p:spTgt spid="4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3">
                                            <p:txEl>
                                              <p:pRg st="7" end="7"/>
                                            </p:txEl>
                                          </p:spTgt>
                                        </p:tgtEl>
                                        <p:attrNameLst>
                                          <p:attrName>style.visibility</p:attrName>
                                        </p:attrNameLst>
                                      </p:cBhvr>
                                      <p:to>
                                        <p:strVal val="visible"/>
                                      </p:to>
                                    </p:set>
                                    <p:animEffect transition="in" filter="fade">
                                      <p:cBhvr>
                                        <p:cTn id="46" dur="1000"/>
                                        <p:tgtEl>
                                          <p:spTgt spid="43">
                                            <p:txEl>
                                              <p:pRg st="7" end="7"/>
                                            </p:txEl>
                                          </p:spTgt>
                                        </p:tgtEl>
                                      </p:cBhvr>
                                    </p:animEffect>
                                    <p:anim calcmode="lin" valueType="num">
                                      <p:cBhvr>
                                        <p:cTn id="47" dur="1000" fill="hold"/>
                                        <p:tgtEl>
                                          <p:spTgt spid="4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ppt_x"/>
                                          </p:val>
                                        </p:tav>
                                        <p:tav tm="100000">
                                          <p:val>
                                            <p:strVal val="#ppt_x"/>
                                          </p:val>
                                        </p:tav>
                                      </p:tavLst>
                                    </p:anim>
                                    <p:anim calcmode="lin" valueType="num">
                                      <p:cBhvr additive="base">
                                        <p:cTn id="5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Stroke Prediction Dataset</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855297"/>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uncertainty sampling strategy:</a:t>
            </a:r>
            <a:endParaRPr lang="en-US" b="0" dirty="0">
              <a:effectLst/>
              <a:latin typeface="+mj-lt"/>
            </a:endParaRPr>
          </a:p>
        </p:txBody>
      </p:sp>
      <p:pic>
        <p:nvPicPr>
          <p:cNvPr id="3" name="Picture 2">
            <a:extLst>
              <a:ext uri="{FF2B5EF4-FFF2-40B4-BE49-F238E27FC236}">
                <a16:creationId xmlns:a16="http://schemas.microsoft.com/office/drawing/2014/main" id="{EC2FB4AD-9647-EDD7-E54D-3386CAC3F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968" y="1283431"/>
            <a:ext cx="4421542" cy="2567755"/>
          </a:xfrm>
          <a:prstGeom prst="rect">
            <a:avLst/>
          </a:prstGeom>
        </p:spPr>
      </p:pic>
      <p:pic>
        <p:nvPicPr>
          <p:cNvPr id="6" name="Picture 5">
            <a:extLst>
              <a:ext uri="{FF2B5EF4-FFF2-40B4-BE49-F238E27FC236}">
                <a16:creationId xmlns:a16="http://schemas.microsoft.com/office/drawing/2014/main" id="{BEBE8C0D-3E5B-540F-2287-06279CA9B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83431"/>
            <a:ext cx="5436295" cy="2636312"/>
          </a:xfrm>
          <a:prstGeom prst="rect">
            <a:avLst/>
          </a:prstGeom>
        </p:spPr>
      </p:pic>
      <p:pic>
        <p:nvPicPr>
          <p:cNvPr id="10" name="Picture 9">
            <a:extLst>
              <a:ext uri="{FF2B5EF4-FFF2-40B4-BE49-F238E27FC236}">
                <a16:creationId xmlns:a16="http://schemas.microsoft.com/office/drawing/2014/main" id="{4CC6CC48-4143-6D8F-EBAC-5F58E9E81E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968" y="3909988"/>
            <a:ext cx="4421542" cy="2718118"/>
          </a:xfrm>
          <a:prstGeom prst="rect">
            <a:avLst/>
          </a:prstGeom>
        </p:spPr>
      </p:pic>
      <p:pic>
        <p:nvPicPr>
          <p:cNvPr id="13" name="Picture 12">
            <a:extLst>
              <a:ext uri="{FF2B5EF4-FFF2-40B4-BE49-F238E27FC236}">
                <a16:creationId xmlns:a16="http://schemas.microsoft.com/office/drawing/2014/main" id="{C9C8364B-7178-D3D3-7369-ACD667E94FBE}"/>
              </a:ext>
            </a:extLst>
          </p:cNvPr>
          <p:cNvPicPr>
            <a:picLocks noChangeAspect="1"/>
          </p:cNvPicPr>
          <p:nvPr/>
        </p:nvPicPr>
        <p:blipFill rotWithShape="1">
          <a:blip r:embed="rId6">
            <a:extLst>
              <a:ext uri="{28A0092B-C50C-407E-A947-70E740481C1C}">
                <a14:useLocalDpi xmlns:a14="http://schemas.microsoft.com/office/drawing/2010/main" val="0"/>
              </a:ext>
            </a:extLst>
          </a:blip>
          <a:srcRect b="1074"/>
          <a:stretch/>
        </p:blipFill>
        <p:spPr>
          <a:xfrm>
            <a:off x="7312518" y="4030264"/>
            <a:ext cx="3003258" cy="2477566"/>
          </a:xfrm>
          <a:prstGeom prst="rect">
            <a:avLst/>
          </a:prstGeom>
        </p:spPr>
      </p:pic>
    </p:spTree>
    <p:extLst>
      <p:ext uri="{BB962C8B-B14F-4D97-AF65-F5344CB8AC3E}">
        <p14:creationId xmlns:p14="http://schemas.microsoft.com/office/powerpoint/2010/main" val="294192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Stroke Prediction Dataset</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744498"/>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random sampling strategy:</a:t>
            </a:r>
            <a:endParaRPr lang="en-US" b="0" dirty="0">
              <a:effectLst/>
              <a:latin typeface="+mj-lt"/>
            </a:endParaRPr>
          </a:p>
        </p:txBody>
      </p:sp>
      <p:pic>
        <p:nvPicPr>
          <p:cNvPr id="3" name="Picture 2">
            <a:extLst>
              <a:ext uri="{FF2B5EF4-FFF2-40B4-BE49-F238E27FC236}">
                <a16:creationId xmlns:a16="http://schemas.microsoft.com/office/drawing/2014/main" id="{01079805-3910-937B-2DD0-695BFAF55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08" y="1303580"/>
            <a:ext cx="4970565" cy="2562719"/>
          </a:xfrm>
          <a:prstGeom prst="rect">
            <a:avLst/>
          </a:prstGeom>
        </p:spPr>
      </p:pic>
      <p:pic>
        <p:nvPicPr>
          <p:cNvPr id="6" name="Picture 5">
            <a:extLst>
              <a:ext uri="{FF2B5EF4-FFF2-40B4-BE49-F238E27FC236}">
                <a16:creationId xmlns:a16="http://schemas.microsoft.com/office/drawing/2014/main" id="{5B3F528E-417A-2E57-A0FC-DF3251E80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629" y="1400239"/>
            <a:ext cx="5176006" cy="2562719"/>
          </a:xfrm>
          <a:prstGeom prst="rect">
            <a:avLst/>
          </a:prstGeom>
        </p:spPr>
      </p:pic>
      <p:pic>
        <p:nvPicPr>
          <p:cNvPr id="10" name="Picture 9">
            <a:extLst>
              <a:ext uri="{FF2B5EF4-FFF2-40B4-BE49-F238E27FC236}">
                <a16:creationId xmlns:a16="http://schemas.microsoft.com/office/drawing/2014/main" id="{76165E7F-E70B-E469-F644-46F9C18F4B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808" y="4005656"/>
            <a:ext cx="4970565" cy="2764770"/>
          </a:xfrm>
          <a:prstGeom prst="rect">
            <a:avLst/>
          </a:prstGeom>
        </p:spPr>
      </p:pic>
      <p:pic>
        <p:nvPicPr>
          <p:cNvPr id="13" name="Picture 12">
            <a:extLst>
              <a:ext uri="{FF2B5EF4-FFF2-40B4-BE49-F238E27FC236}">
                <a16:creationId xmlns:a16="http://schemas.microsoft.com/office/drawing/2014/main" id="{B3EC9A76-6BCF-5DA2-A5DD-FBBDDD43AF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8815" y="4073757"/>
            <a:ext cx="3078759" cy="2628568"/>
          </a:xfrm>
          <a:prstGeom prst="rect">
            <a:avLst/>
          </a:prstGeom>
        </p:spPr>
      </p:pic>
    </p:spTree>
    <p:extLst>
      <p:ext uri="{BB962C8B-B14F-4D97-AF65-F5344CB8AC3E}">
        <p14:creationId xmlns:p14="http://schemas.microsoft.com/office/powerpoint/2010/main" val="230700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Stroke Prediction Dataset</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855297"/>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entropy sampling strategy:</a:t>
            </a:r>
            <a:endParaRPr lang="en-US" b="0" dirty="0">
              <a:effectLst/>
              <a:latin typeface="+mj-lt"/>
            </a:endParaRPr>
          </a:p>
        </p:txBody>
      </p:sp>
      <p:pic>
        <p:nvPicPr>
          <p:cNvPr id="3" name="Picture 2">
            <a:extLst>
              <a:ext uri="{FF2B5EF4-FFF2-40B4-BE49-F238E27FC236}">
                <a16:creationId xmlns:a16="http://schemas.microsoft.com/office/drawing/2014/main" id="{FD4F95F3-C633-E411-720D-28F8BDF17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49" y="1351784"/>
            <a:ext cx="4999595" cy="2552779"/>
          </a:xfrm>
          <a:prstGeom prst="rect">
            <a:avLst/>
          </a:prstGeom>
        </p:spPr>
      </p:pic>
      <p:pic>
        <p:nvPicPr>
          <p:cNvPr id="6" name="Picture 5">
            <a:extLst>
              <a:ext uri="{FF2B5EF4-FFF2-40B4-BE49-F238E27FC236}">
                <a16:creationId xmlns:a16="http://schemas.microsoft.com/office/drawing/2014/main" id="{0D7678B8-C737-DC25-BE11-8C1A1CEA47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491" y="1446228"/>
            <a:ext cx="6151683" cy="2728342"/>
          </a:xfrm>
          <a:prstGeom prst="rect">
            <a:avLst/>
          </a:prstGeom>
        </p:spPr>
      </p:pic>
      <p:pic>
        <p:nvPicPr>
          <p:cNvPr id="10" name="Picture 9">
            <a:extLst>
              <a:ext uri="{FF2B5EF4-FFF2-40B4-BE49-F238E27FC236}">
                <a16:creationId xmlns:a16="http://schemas.microsoft.com/office/drawing/2014/main" id="{C6F75E78-3ED0-0B88-785E-716AB86F7F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249" y="4008296"/>
            <a:ext cx="4999595" cy="2702897"/>
          </a:xfrm>
          <a:prstGeom prst="rect">
            <a:avLst/>
          </a:prstGeom>
        </p:spPr>
      </p:pic>
      <p:pic>
        <p:nvPicPr>
          <p:cNvPr id="13" name="Picture 12">
            <a:extLst>
              <a:ext uri="{FF2B5EF4-FFF2-40B4-BE49-F238E27FC236}">
                <a16:creationId xmlns:a16="http://schemas.microsoft.com/office/drawing/2014/main" id="{8F921827-643E-914E-DE57-213F7C6C2B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1863" y="4183859"/>
            <a:ext cx="3182941" cy="2610409"/>
          </a:xfrm>
          <a:prstGeom prst="rect">
            <a:avLst/>
          </a:prstGeom>
        </p:spPr>
      </p:pic>
    </p:spTree>
    <p:extLst>
      <p:ext uri="{BB962C8B-B14F-4D97-AF65-F5344CB8AC3E}">
        <p14:creationId xmlns:p14="http://schemas.microsoft.com/office/powerpoint/2010/main" val="23476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Stroke Prediction Dataset</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169877" y="825776"/>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margin sampling strategy:</a:t>
            </a:r>
            <a:endParaRPr lang="en-US" b="0" dirty="0">
              <a:effectLst/>
              <a:latin typeface="+mj-lt"/>
            </a:endParaRPr>
          </a:p>
        </p:txBody>
      </p:sp>
      <p:pic>
        <p:nvPicPr>
          <p:cNvPr id="3" name="Picture 2">
            <a:extLst>
              <a:ext uri="{FF2B5EF4-FFF2-40B4-BE49-F238E27FC236}">
                <a16:creationId xmlns:a16="http://schemas.microsoft.com/office/drawing/2014/main" id="{C98B1F70-24C6-7213-D2C5-3610123C6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82" y="1391931"/>
            <a:ext cx="5495334" cy="2687425"/>
          </a:xfrm>
          <a:prstGeom prst="rect">
            <a:avLst/>
          </a:prstGeom>
        </p:spPr>
      </p:pic>
      <p:pic>
        <p:nvPicPr>
          <p:cNvPr id="6" name="Picture 5">
            <a:extLst>
              <a:ext uri="{FF2B5EF4-FFF2-40B4-BE49-F238E27FC236}">
                <a16:creationId xmlns:a16="http://schemas.microsoft.com/office/drawing/2014/main" id="{4DAB3DA5-3E62-0059-94BD-903823F58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034" y="1433876"/>
            <a:ext cx="5960366" cy="2848035"/>
          </a:xfrm>
          <a:prstGeom prst="rect">
            <a:avLst/>
          </a:prstGeom>
        </p:spPr>
      </p:pic>
      <p:pic>
        <p:nvPicPr>
          <p:cNvPr id="10" name="Picture 9">
            <a:extLst>
              <a:ext uri="{FF2B5EF4-FFF2-40B4-BE49-F238E27FC236}">
                <a16:creationId xmlns:a16="http://schemas.microsoft.com/office/drawing/2014/main" id="{9049C22A-E7B6-DC8D-F8C6-C69A14FB23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182" y="4170576"/>
            <a:ext cx="5495334" cy="2607730"/>
          </a:xfrm>
          <a:prstGeom prst="rect">
            <a:avLst/>
          </a:prstGeom>
        </p:spPr>
      </p:pic>
      <p:pic>
        <p:nvPicPr>
          <p:cNvPr id="13" name="Picture 12">
            <a:extLst>
              <a:ext uri="{FF2B5EF4-FFF2-40B4-BE49-F238E27FC236}">
                <a16:creationId xmlns:a16="http://schemas.microsoft.com/office/drawing/2014/main" id="{D1E5BA1E-4C1B-B287-60E7-76B790B72C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7998" y="4303552"/>
            <a:ext cx="3530438" cy="2393811"/>
          </a:xfrm>
          <a:prstGeom prst="rect">
            <a:avLst/>
          </a:prstGeom>
        </p:spPr>
      </p:pic>
    </p:spTree>
    <p:extLst>
      <p:ext uri="{BB962C8B-B14F-4D97-AF65-F5344CB8AC3E}">
        <p14:creationId xmlns:p14="http://schemas.microsoft.com/office/powerpoint/2010/main" val="34300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F38367B-FD2C-154B-89AC-DC1467C79AB8}"/>
              </a:ext>
            </a:extLst>
          </p:cNvPr>
          <p:cNvSpPr txBox="1"/>
          <p:nvPr/>
        </p:nvSpPr>
        <p:spPr>
          <a:xfrm>
            <a:off x="228600" y="2690336"/>
            <a:ext cx="10911980" cy="1477328"/>
          </a:xfrm>
          <a:prstGeom prst="rect">
            <a:avLst/>
          </a:prstGeom>
          <a:noFill/>
        </p:spPr>
        <p:txBody>
          <a:bodyPr wrap="square">
            <a:spAutoFit/>
          </a:bodyPr>
          <a:lstStyle/>
          <a:p>
            <a:pPr marL="285750" indent="-285750">
              <a:buFont typeface="Arial" panose="020B0604020202020204" pitchFamily="34" charset="0"/>
              <a:buChar char="•"/>
            </a:pPr>
            <a:r>
              <a:rPr lang="en-US" b="1" dirty="0">
                <a:latin typeface="+mj-lt"/>
              </a:rPr>
              <a:t>Each strategy in the uncertainty family doesn’t vary much as we can't for sure say that one strategy is better than other overall however the active learning approaches as a whole is better in the factors of maintaining high score in evaluation metrics (accuracy in most cases) While reducing cost of computation, annotation and budget as we can run many models with many varieties in environment in parallel. </a:t>
            </a:r>
          </a:p>
        </p:txBody>
      </p:sp>
    </p:spTree>
    <p:extLst>
      <p:ext uri="{BB962C8B-B14F-4D97-AF65-F5344CB8AC3E}">
        <p14:creationId xmlns:p14="http://schemas.microsoft.com/office/powerpoint/2010/main" val="4499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14223" y="303655"/>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Project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DB9D2A5-6DFB-AF3F-CF31-3484B00977C0}"/>
              </a:ext>
            </a:extLst>
          </p:cNvPr>
          <p:cNvPicPr>
            <a:picLocks noChangeAspect="1"/>
          </p:cNvPicPr>
          <p:nvPr/>
        </p:nvPicPr>
        <p:blipFill>
          <a:blip r:embed="rId3"/>
          <a:stretch>
            <a:fillRect/>
          </a:stretch>
        </p:blipFill>
        <p:spPr>
          <a:xfrm rot="16200000">
            <a:off x="1386157" y="4081838"/>
            <a:ext cx="5400136" cy="91803"/>
          </a:xfrm>
          <a:prstGeom prst="rect">
            <a:avLst/>
          </a:prstGeom>
        </p:spPr>
      </p:pic>
      <p:pic>
        <p:nvPicPr>
          <p:cNvPr id="5" name="Picture 4">
            <a:extLst>
              <a:ext uri="{FF2B5EF4-FFF2-40B4-BE49-F238E27FC236}">
                <a16:creationId xmlns:a16="http://schemas.microsoft.com/office/drawing/2014/main" id="{1C298C85-9C37-946D-5FC6-5BC90B2A76FA}"/>
              </a:ext>
            </a:extLst>
          </p:cNvPr>
          <p:cNvPicPr>
            <a:picLocks noChangeAspect="1"/>
          </p:cNvPicPr>
          <p:nvPr/>
        </p:nvPicPr>
        <p:blipFill>
          <a:blip r:embed="rId4"/>
          <a:stretch>
            <a:fillRect/>
          </a:stretch>
        </p:blipFill>
        <p:spPr>
          <a:xfrm>
            <a:off x="8000057" y="1456476"/>
            <a:ext cx="91448" cy="5401524"/>
          </a:xfrm>
          <a:prstGeom prst="rect">
            <a:avLst/>
          </a:prstGeom>
        </p:spPr>
      </p:pic>
      <p:sp>
        <p:nvSpPr>
          <p:cNvPr id="43" name="TextBox 42">
            <a:extLst>
              <a:ext uri="{FF2B5EF4-FFF2-40B4-BE49-F238E27FC236}">
                <a16:creationId xmlns:a16="http://schemas.microsoft.com/office/drawing/2014/main" id="{412D1CA2-B677-707D-4407-2F69709D2013}"/>
              </a:ext>
            </a:extLst>
          </p:cNvPr>
          <p:cNvSpPr txBox="1"/>
          <p:nvPr/>
        </p:nvSpPr>
        <p:spPr>
          <a:xfrm>
            <a:off x="1357311" y="1243005"/>
            <a:ext cx="1498031" cy="369332"/>
          </a:xfrm>
          <a:prstGeom prst="rect">
            <a:avLst/>
          </a:prstGeom>
          <a:noFill/>
        </p:spPr>
        <p:txBody>
          <a:bodyPr wrap="square">
            <a:spAutoFit/>
          </a:bodyPr>
          <a:lstStyle/>
          <a:p>
            <a:r>
              <a:rPr lang="en-US" b="1" dirty="0">
                <a:latin typeface="Century Gothic (Headings)"/>
              </a:rPr>
              <a:t> Iris dataset</a:t>
            </a:r>
          </a:p>
        </p:txBody>
      </p:sp>
      <p:sp>
        <p:nvSpPr>
          <p:cNvPr id="44" name="TextBox 43">
            <a:extLst>
              <a:ext uri="{FF2B5EF4-FFF2-40B4-BE49-F238E27FC236}">
                <a16:creationId xmlns:a16="http://schemas.microsoft.com/office/drawing/2014/main" id="{75BE4EA6-EF9E-015C-9E3C-0B6A7C78576D}"/>
              </a:ext>
            </a:extLst>
          </p:cNvPr>
          <p:cNvSpPr txBox="1"/>
          <p:nvPr/>
        </p:nvSpPr>
        <p:spPr>
          <a:xfrm>
            <a:off x="4873926" y="1271810"/>
            <a:ext cx="2415395" cy="369332"/>
          </a:xfrm>
          <a:prstGeom prst="rect">
            <a:avLst/>
          </a:prstGeom>
          <a:noFill/>
        </p:spPr>
        <p:txBody>
          <a:bodyPr wrap="square">
            <a:spAutoFit/>
          </a:bodyPr>
          <a:lstStyle/>
          <a:p>
            <a:r>
              <a:rPr lang="en-US" b="1" dirty="0">
                <a:latin typeface="Century Gothic (Headings)"/>
              </a:rPr>
              <a:t> Mushroom datasets</a:t>
            </a:r>
          </a:p>
        </p:txBody>
      </p:sp>
      <p:sp>
        <p:nvSpPr>
          <p:cNvPr id="45" name="TextBox 44">
            <a:extLst>
              <a:ext uri="{FF2B5EF4-FFF2-40B4-BE49-F238E27FC236}">
                <a16:creationId xmlns:a16="http://schemas.microsoft.com/office/drawing/2014/main" id="{F6F2747D-17C4-1654-26AF-B68A0F017F45}"/>
              </a:ext>
            </a:extLst>
          </p:cNvPr>
          <p:cNvSpPr txBox="1"/>
          <p:nvPr/>
        </p:nvSpPr>
        <p:spPr>
          <a:xfrm>
            <a:off x="8664559" y="1271810"/>
            <a:ext cx="2968656" cy="369332"/>
          </a:xfrm>
          <a:prstGeom prst="rect">
            <a:avLst/>
          </a:prstGeom>
          <a:noFill/>
        </p:spPr>
        <p:txBody>
          <a:bodyPr wrap="square">
            <a:spAutoFit/>
          </a:bodyPr>
          <a:lstStyle/>
          <a:p>
            <a:r>
              <a:rPr lang="en-US" b="1" dirty="0">
                <a:latin typeface="+mj-lt"/>
              </a:rPr>
              <a:t>Stroke Prediction Dataset</a:t>
            </a:r>
          </a:p>
        </p:txBody>
      </p:sp>
      <p:sp>
        <p:nvSpPr>
          <p:cNvPr id="46" name="TextBox 45">
            <a:extLst>
              <a:ext uri="{FF2B5EF4-FFF2-40B4-BE49-F238E27FC236}">
                <a16:creationId xmlns:a16="http://schemas.microsoft.com/office/drawing/2014/main" id="{00863ACA-A070-15E9-CCD4-C4CB42B2616F}"/>
              </a:ext>
            </a:extLst>
          </p:cNvPr>
          <p:cNvSpPr txBox="1"/>
          <p:nvPr/>
        </p:nvSpPr>
        <p:spPr>
          <a:xfrm>
            <a:off x="508150" y="2329192"/>
            <a:ext cx="3069924" cy="2862322"/>
          </a:xfrm>
          <a:prstGeom prst="rect">
            <a:avLst/>
          </a:prstGeom>
          <a:noFill/>
        </p:spPr>
        <p:txBody>
          <a:bodyPr wrap="square">
            <a:spAutoFit/>
          </a:bodyPr>
          <a:lstStyle/>
          <a:p>
            <a:pPr algn="ctr"/>
            <a:r>
              <a:rPr lang="en-US" dirty="0"/>
              <a:t>It consists of 150 samples of iris flowers, each containing measurements of the sepal length, sepal width, petal length, and petal width. The goal is to classify each sample into one of three species: </a:t>
            </a:r>
            <a:r>
              <a:rPr lang="en-US" dirty="0" err="1"/>
              <a:t>setosa</a:t>
            </a:r>
            <a:r>
              <a:rPr lang="en-US" dirty="0"/>
              <a:t>, versicolor, or virginica, based on the four measurements</a:t>
            </a:r>
          </a:p>
        </p:txBody>
      </p:sp>
      <p:sp>
        <p:nvSpPr>
          <p:cNvPr id="47" name="TextBox 46">
            <a:extLst>
              <a:ext uri="{FF2B5EF4-FFF2-40B4-BE49-F238E27FC236}">
                <a16:creationId xmlns:a16="http://schemas.microsoft.com/office/drawing/2014/main" id="{4410AEBE-AD46-2DCD-8CF4-A848AA21A1F4}"/>
              </a:ext>
            </a:extLst>
          </p:cNvPr>
          <p:cNvSpPr txBox="1"/>
          <p:nvPr/>
        </p:nvSpPr>
        <p:spPr>
          <a:xfrm>
            <a:off x="4288810" y="1749495"/>
            <a:ext cx="3619445" cy="5078313"/>
          </a:xfrm>
          <a:prstGeom prst="rect">
            <a:avLst/>
          </a:prstGeom>
          <a:noFill/>
        </p:spPr>
        <p:txBody>
          <a:bodyPr wrap="square">
            <a:spAutoFit/>
          </a:bodyPr>
          <a:lstStyle/>
          <a:p>
            <a:pPr algn="just"/>
            <a:r>
              <a:rPr lang="en-US" dirty="0"/>
              <a:t>This dataset includes descriptions of hypothetical 8124 samples corresponding to 23 species of gilled mushrooms in the </a:t>
            </a:r>
            <a:r>
              <a:rPr lang="en-US" dirty="0" err="1"/>
              <a:t>Agaricus</a:t>
            </a:r>
            <a:r>
              <a:rPr lang="en-US" dirty="0"/>
              <a:t> and </a:t>
            </a:r>
            <a:r>
              <a:rPr lang="en-US" dirty="0" err="1"/>
              <a:t>Lepiota</a:t>
            </a:r>
            <a:r>
              <a:rPr lang="en-US" dirty="0"/>
              <a:t> Family Mushroom drawn from The Audubon Society Field Guide to North American Mushrooms (1981). Each species is identified as definitely edible, definitely poisonous, or of unknown edibility and not recommended. This latter class was combined with the poisonous one. The Guide clearly states that there is no simple rule for determining the edibility of a mushroom; no rule like "leaflets three, let it be'' for Poisonous Oak and Ivy</a:t>
            </a:r>
          </a:p>
        </p:txBody>
      </p:sp>
      <p:sp>
        <p:nvSpPr>
          <p:cNvPr id="48" name="TextBox 47">
            <a:extLst>
              <a:ext uri="{FF2B5EF4-FFF2-40B4-BE49-F238E27FC236}">
                <a16:creationId xmlns:a16="http://schemas.microsoft.com/office/drawing/2014/main" id="{93D76305-C926-980A-4547-C0950A2F2061}"/>
              </a:ext>
            </a:extLst>
          </p:cNvPr>
          <p:cNvSpPr txBox="1"/>
          <p:nvPr/>
        </p:nvSpPr>
        <p:spPr>
          <a:xfrm>
            <a:off x="8339990" y="2329192"/>
            <a:ext cx="3619445" cy="2585323"/>
          </a:xfrm>
          <a:prstGeom prst="rect">
            <a:avLst/>
          </a:prstGeom>
          <a:noFill/>
        </p:spPr>
        <p:txBody>
          <a:bodyPr wrap="square">
            <a:spAutoFit/>
          </a:bodyPr>
          <a:lstStyle/>
          <a:p>
            <a:pPr algn="ctr"/>
            <a:r>
              <a:rPr lang="en-US" dirty="0"/>
              <a:t>This dataset is unbalanced, it’s used to predict whether a patient is likely to get stroke based on the input parameters like gender, age, various diseases, and smoking status. Each row in the data provides relevant information about the patient. Contains 5110 observations with 12 attributes</a:t>
            </a:r>
          </a:p>
        </p:txBody>
      </p:sp>
    </p:spTree>
    <p:extLst>
      <p:ext uri="{BB962C8B-B14F-4D97-AF65-F5344CB8AC3E}">
        <p14:creationId xmlns:p14="http://schemas.microsoft.com/office/powerpoint/2010/main" val="46073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02439A7-1D90-74F6-C06A-920B300B4938}"/>
              </a:ext>
            </a:extLst>
          </p:cNvPr>
          <p:cNvSpPr txBox="1"/>
          <p:nvPr/>
        </p:nvSpPr>
        <p:spPr>
          <a:xfrm>
            <a:off x="4429125" y="230510"/>
            <a:ext cx="3562350" cy="584775"/>
          </a:xfrm>
          <a:prstGeom prst="rect">
            <a:avLst/>
          </a:prstGeom>
          <a:noFill/>
        </p:spPr>
        <p:txBody>
          <a:bodyPr wrap="square">
            <a:spAutoFit/>
          </a:bodyPr>
          <a:lstStyle/>
          <a:p>
            <a:r>
              <a:rPr lang="en-US" sz="3200" b="1" dirty="0">
                <a:solidFill>
                  <a:schemeClr val="tx1">
                    <a:lumMod val="75000"/>
                    <a:lumOff val="25000"/>
                  </a:schemeClr>
                </a:solidFill>
                <a:latin typeface="+mj-lt"/>
              </a:rPr>
              <a:t>Query strategies</a:t>
            </a:r>
          </a:p>
        </p:txBody>
      </p:sp>
      <p:sp>
        <p:nvSpPr>
          <p:cNvPr id="44" name="TextBox 43">
            <a:extLst>
              <a:ext uri="{FF2B5EF4-FFF2-40B4-BE49-F238E27FC236}">
                <a16:creationId xmlns:a16="http://schemas.microsoft.com/office/drawing/2014/main" id="{515297AA-22E3-B26C-ACA4-8E3C185ECDD8}"/>
              </a:ext>
            </a:extLst>
          </p:cNvPr>
          <p:cNvSpPr txBox="1"/>
          <p:nvPr/>
        </p:nvSpPr>
        <p:spPr>
          <a:xfrm>
            <a:off x="228600" y="1268302"/>
            <a:ext cx="11507598" cy="3462486"/>
          </a:xfrm>
          <a:prstGeom prst="rect">
            <a:avLst/>
          </a:prstGeom>
          <a:noFill/>
        </p:spPr>
        <p:txBody>
          <a:bodyPr wrap="square">
            <a:spAutoFit/>
          </a:bodyPr>
          <a:lstStyle/>
          <a:p>
            <a:r>
              <a:rPr lang="en-US" sz="4000" b="1" dirty="0"/>
              <a:t>We use 4 Query strategies in the project :</a:t>
            </a:r>
          </a:p>
          <a:p>
            <a:endParaRPr lang="en-US" sz="1100" b="1" dirty="0"/>
          </a:p>
          <a:p>
            <a:pPr marL="742950" indent="-742950">
              <a:buFont typeface="+mj-lt"/>
              <a:buAutoNum type="arabicPeriod"/>
            </a:pPr>
            <a:r>
              <a:rPr lang="en-US" sz="3600" dirty="0"/>
              <a:t>Uncertainty Sampling</a:t>
            </a:r>
          </a:p>
          <a:p>
            <a:pPr marL="228600" indent="-228600">
              <a:buFont typeface="+mj-lt"/>
              <a:buAutoNum type="arabicPeriod"/>
            </a:pPr>
            <a:endParaRPr lang="en-US" sz="800" dirty="0"/>
          </a:p>
          <a:p>
            <a:pPr marL="742950" indent="-742950">
              <a:buFont typeface="+mj-lt"/>
              <a:buAutoNum type="arabicPeriod"/>
            </a:pPr>
            <a:r>
              <a:rPr lang="en-US" sz="3600" dirty="0"/>
              <a:t>Entropy Sampling</a:t>
            </a:r>
          </a:p>
          <a:p>
            <a:pPr marL="228600" indent="-228600">
              <a:buFont typeface="+mj-lt"/>
              <a:buAutoNum type="arabicPeriod"/>
            </a:pPr>
            <a:endParaRPr lang="en-US" sz="800" dirty="0"/>
          </a:p>
          <a:p>
            <a:pPr marL="742950" indent="-742950">
              <a:buFont typeface="+mj-lt"/>
              <a:buAutoNum type="arabicPeriod"/>
            </a:pPr>
            <a:r>
              <a:rPr lang="en-US" sz="3600" dirty="0"/>
              <a:t>Random Sampling</a:t>
            </a:r>
          </a:p>
          <a:p>
            <a:pPr marL="228600" indent="-228600">
              <a:buFont typeface="+mj-lt"/>
              <a:buAutoNum type="arabicPeriod"/>
            </a:pPr>
            <a:endParaRPr lang="en-US" sz="800" dirty="0"/>
          </a:p>
          <a:p>
            <a:pPr marL="742950" indent="-742950">
              <a:buFont typeface="+mj-lt"/>
              <a:buAutoNum type="arabicPeriod"/>
            </a:pPr>
            <a:r>
              <a:rPr lang="en-US" sz="3600" dirty="0"/>
              <a:t>Margin Sampling</a:t>
            </a:r>
          </a:p>
        </p:txBody>
      </p:sp>
      <p:pic>
        <p:nvPicPr>
          <p:cNvPr id="6" name="Picture 5">
            <a:extLst>
              <a:ext uri="{FF2B5EF4-FFF2-40B4-BE49-F238E27FC236}">
                <a16:creationId xmlns:a16="http://schemas.microsoft.com/office/drawing/2014/main" id="{884EA91A-8CC9-C56A-9345-A738D7438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205" y="2739043"/>
            <a:ext cx="6917302" cy="1916843"/>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xEl>
                                              <p:pRg st="2" end="2"/>
                                            </p:txEl>
                                          </p:spTgt>
                                        </p:tgtEl>
                                        <p:attrNameLst>
                                          <p:attrName>style.visibility</p:attrName>
                                        </p:attrNameLst>
                                      </p:cBhvr>
                                      <p:to>
                                        <p:strVal val="visible"/>
                                      </p:to>
                                    </p:set>
                                    <p:animEffect transition="in" filter="fade">
                                      <p:cBhvr>
                                        <p:cTn id="14" dur="1000"/>
                                        <p:tgtEl>
                                          <p:spTgt spid="44">
                                            <p:txEl>
                                              <p:pRg st="2" end="2"/>
                                            </p:txEl>
                                          </p:spTgt>
                                        </p:tgtEl>
                                      </p:cBhvr>
                                    </p:animEffect>
                                    <p:anim calcmode="lin" valueType="num">
                                      <p:cBhvr>
                                        <p:cTn id="15"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4">
                                            <p:txEl>
                                              <p:pRg st="4" end="4"/>
                                            </p:txEl>
                                          </p:spTgt>
                                        </p:tgtEl>
                                        <p:attrNameLst>
                                          <p:attrName>style.visibility</p:attrName>
                                        </p:attrNameLst>
                                      </p:cBhvr>
                                      <p:to>
                                        <p:strVal val="visible"/>
                                      </p:to>
                                    </p:set>
                                    <p:animEffect transition="in" filter="fade">
                                      <p:cBhvr>
                                        <p:cTn id="21" dur="1000"/>
                                        <p:tgtEl>
                                          <p:spTgt spid="44">
                                            <p:txEl>
                                              <p:pRg st="4" end="4"/>
                                            </p:txEl>
                                          </p:spTgt>
                                        </p:tgtEl>
                                      </p:cBhvr>
                                    </p:animEffect>
                                    <p:anim calcmode="lin" valueType="num">
                                      <p:cBhvr>
                                        <p:cTn id="22" dur="1000" fill="hold"/>
                                        <p:tgtEl>
                                          <p:spTgt spid="4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4">
                                            <p:txEl>
                                              <p:pRg st="6" end="6"/>
                                            </p:txEl>
                                          </p:spTgt>
                                        </p:tgtEl>
                                        <p:attrNameLst>
                                          <p:attrName>style.visibility</p:attrName>
                                        </p:attrNameLst>
                                      </p:cBhvr>
                                      <p:to>
                                        <p:strVal val="visible"/>
                                      </p:to>
                                    </p:set>
                                    <p:animEffect transition="in" filter="fade">
                                      <p:cBhvr>
                                        <p:cTn id="28" dur="1000"/>
                                        <p:tgtEl>
                                          <p:spTgt spid="44">
                                            <p:txEl>
                                              <p:pRg st="6" end="6"/>
                                            </p:txEl>
                                          </p:spTgt>
                                        </p:tgtEl>
                                      </p:cBhvr>
                                    </p:animEffect>
                                    <p:anim calcmode="lin" valueType="num">
                                      <p:cBhvr>
                                        <p:cTn id="29" dur="1000" fill="hold"/>
                                        <p:tgtEl>
                                          <p:spTgt spid="4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4">
                                            <p:txEl>
                                              <p:pRg st="8" end="8"/>
                                            </p:txEl>
                                          </p:spTgt>
                                        </p:tgtEl>
                                        <p:attrNameLst>
                                          <p:attrName>style.visibility</p:attrName>
                                        </p:attrNameLst>
                                      </p:cBhvr>
                                      <p:to>
                                        <p:strVal val="visible"/>
                                      </p:to>
                                    </p:set>
                                    <p:animEffect transition="in" filter="fade">
                                      <p:cBhvr>
                                        <p:cTn id="35" dur="1000"/>
                                        <p:tgtEl>
                                          <p:spTgt spid="44">
                                            <p:txEl>
                                              <p:pRg st="8" end="8"/>
                                            </p:txEl>
                                          </p:spTgt>
                                        </p:tgtEl>
                                      </p:cBhvr>
                                    </p:animEffect>
                                    <p:anim calcmode="lin" valueType="num">
                                      <p:cBhvr>
                                        <p:cTn id="36" dur="1000" fill="hold"/>
                                        <p:tgtEl>
                                          <p:spTgt spid="4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Iris dataset</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D6B8F05-DB5F-13E8-75BB-37BF0D5B25AE}"/>
              </a:ext>
            </a:extLst>
          </p:cNvPr>
          <p:cNvSpPr txBox="1"/>
          <p:nvPr/>
        </p:nvSpPr>
        <p:spPr>
          <a:xfrm>
            <a:off x="316685" y="1241463"/>
            <a:ext cx="6102990" cy="646331"/>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tx1">
                    <a:lumMod val="75000"/>
                    <a:lumOff val="25000"/>
                  </a:schemeClr>
                </a:solidFill>
                <a:latin typeface="+mj-lt"/>
              </a:rPr>
              <a:t>Training size : </a:t>
            </a:r>
            <a:r>
              <a:rPr lang="en-US" sz="1800" dirty="0">
                <a:solidFill>
                  <a:schemeClr val="tx1">
                    <a:lumMod val="75000"/>
                    <a:lumOff val="25000"/>
                  </a:schemeClr>
                </a:solidFill>
                <a:latin typeface="+mj-lt"/>
              </a:rPr>
              <a:t>3</a:t>
            </a:r>
            <a:endParaRPr lang="en-US" sz="1800" b="1" dirty="0">
              <a:solidFill>
                <a:schemeClr val="tx1">
                  <a:lumMod val="75000"/>
                  <a:lumOff val="25000"/>
                </a:schemeClr>
              </a:solidFill>
              <a:latin typeface="+mj-lt"/>
            </a:endParaRPr>
          </a:p>
          <a:p>
            <a:pPr marL="285750" indent="-285750">
              <a:buFont typeface="Arial" panose="020B0604020202020204" pitchFamily="34" charset="0"/>
              <a:buChar char="•"/>
            </a:pPr>
            <a:r>
              <a:rPr lang="en-US" sz="1800" b="1" dirty="0">
                <a:solidFill>
                  <a:schemeClr val="tx1">
                    <a:lumMod val="75000"/>
                    <a:lumOff val="25000"/>
                  </a:schemeClr>
                </a:solidFill>
                <a:latin typeface="+mj-lt"/>
              </a:rPr>
              <a:t>Estimator : KNN (k = 3)</a:t>
            </a:r>
          </a:p>
        </p:txBody>
      </p:sp>
      <p:pic>
        <p:nvPicPr>
          <p:cNvPr id="5" name="Picture 4">
            <a:extLst>
              <a:ext uri="{FF2B5EF4-FFF2-40B4-BE49-F238E27FC236}">
                <a16:creationId xmlns:a16="http://schemas.microsoft.com/office/drawing/2014/main" id="{44EB245D-8E9D-2308-F91E-3FBFDFA04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319" y="890207"/>
            <a:ext cx="8078598" cy="5891004"/>
          </a:xfrm>
          <a:prstGeom prst="rect">
            <a:avLst/>
          </a:prstGeom>
        </p:spPr>
      </p:pic>
    </p:spTree>
    <p:extLst>
      <p:ext uri="{BB962C8B-B14F-4D97-AF65-F5344CB8AC3E}">
        <p14:creationId xmlns:p14="http://schemas.microsoft.com/office/powerpoint/2010/main" val="160315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1000"/>
                                        <p:tgtEl>
                                          <p:spTgt spid="43">
                                            <p:txEl>
                                              <p:pRg st="0" end="0"/>
                                            </p:txEl>
                                          </p:spTgt>
                                        </p:tgtEl>
                                      </p:cBhvr>
                                    </p:animEffect>
                                    <p:anim calcmode="lin" valueType="num">
                                      <p:cBhvr>
                                        <p:cTn id="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
                                            <p:txEl>
                                              <p:pRg st="1" end="1"/>
                                            </p:txEl>
                                          </p:spTgt>
                                        </p:tgtEl>
                                        <p:attrNameLst>
                                          <p:attrName>style.visibility</p:attrName>
                                        </p:attrNameLst>
                                      </p:cBhvr>
                                      <p:to>
                                        <p:strVal val="visible"/>
                                      </p:to>
                                    </p:set>
                                    <p:animEffect transition="in" filter="fade">
                                      <p:cBhvr>
                                        <p:cTn id="14" dur="1000"/>
                                        <p:tgtEl>
                                          <p:spTgt spid="43">
                                            <p:txEl>
                                              <p:pRg st="1" end="1"/>
                                            </p:txEl>
                                          </p:spTgt>
                                        </p:tgtEl>
                                      </p:cBhvr>
                                    </p:animEffect>
                                    <p:anim calcmode="lin" valueType="num">
                                      <p:cBhvr>
                                        <p:cTn id="15"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Iris dataset</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uncertainty sampling strategy:</a:t>
            </a:r>
            <a:endParaRPr lang="en-US" b="0" dirty="0">
              <a:effectLst/>
              <a:latin typeface="+mj-lt"/>
            </a:endParaRPr>
          </a:p>
        </p:txBody>
      </p:sp>
      <p:pic>
        <p:nvPicPr>
          <p:cNvPr id="6" name="Picture 5">
            <a:extLst>
              <a:ext uri="{FF2B5EF4-FFF2-40B4-BE49-F238E27FC236}">
                <a16:creationId xmlns:a16="http://schemas.microsoft.com/office/drawing/2014/main" id="{4B7FF221-1978-FC23-D514-9911940F6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90" y="2142672"/>
            <a:ext cx="3804190" cy="2774058"/>
          </a:xfrm>
          <a:prstGeom prst="rect">
            <a:avLst/>
          </a:prstGeom>
        </p:spPr>
      </p:pic>
      <p:pic>
        <p:nvPicPr>
          <p:cNvPr id="10" name="Picture 9">
            <a:extLst>
              <a:ext uri="{FF2B5EF4-FFF2-40B4-BE49-F238E27FC236}">
                <a16:creationId xmlns:a16="http://schemas.microsoft.com/office/drawing/2014/main" id="{5ABC1419-E896-6694-F839-288A52DDA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480" y="2142672"/>
            <a:ext cx="3968210" cy="2897488"/>
          </a:xfrm>
          <a:prstGeom prst="rect">
            <a:avLst/>
          </a:prstGeom>
        </p:spPr>
      </p:pic>
      <p:pic>
        <p:nvPicPr>
          <p:cNvPr id="13" name="Picture 12">
            <a:extLst>
              <a:ext uri="{FF2B5EF4-FFF2-40B4-BE49-F238E27FC236}">
                <a16:creationId xmlns:a16="http://schemas.microsoft.com/office/drawing/2014/main" id="{4FAA37F0-7A2E-571C-7837-4960D5EE54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9690" y="2051346"/>
            <a:ext cx="4098695" cy="2988814"/>
          </a:xfrm>
          <a:prstGeom prst="rect">
            <a:avLst/>
          </a:prstGeom>
        </p:spPr>
      </p:pic>
    </p:spTree>
    <p:extLst>
      <p:ext uri="{BB962C8B-B14F-4D97-AF65-F5344CB8AC3E}">
        <p14:creationId xmlns:p14="http://schemas.microsoft.com/office/powerpoint/2010/main" val="313227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Iris dataset</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random sampling strategy:</a:t>
            </a:r>
            <a:endParaRPr lang="en-US" b="0" dirty="0">
              <a:effectLst/>
              <a:latin typeface="+mj-lt"/>
            </a:endParaRPr>
          </a:p>
        </p:txBody>
      </p:sp>
      <p:pic>
        <p:nvPicPr>
          <p:cNvPr id="3" name="Picture 2">
            <a:extLst>
              <a:ext uri="{FF2B5EF4-FFF2-40B4-BE49-F238E27FC236}">
                <a16:creationId xmlns:a16="http://schemas.microsoft.com/office/drawing/2014/main" id="{C32D1EA7-6678-5697-787B-E90818AA3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9717"/>
            <a:ext cx="3991998" cy="2911010"/>
          </a:xfrm>
          <a:prstGeom prst="rect">
            <a:avLst/>
          </a:prstGeom>
        </p:spPr>
      </p:pic>
      <p:pic>
        <p:nvPicPr>
          <p:cNvPr id="6" name="Picture 5">
            <a:extLst>
              <a:ext uri="{FF2B5EF4-FFF2-40B4-BE49-F238E27FC236}">
                <a16:creationId xmlns:a16="http://schemas.microsoft.com/office/drawing/2014/main" id="{52286CBA-1B26-12FD-40DB-99053FC89B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239" y="2111270"/>
            <a:ext cx="3986727" cy="2911009"/>
          </a:xfrm>
          <a:prstGeom prst="rect">
            <a:avLst/>
          </a:prstGeom>
        </p:spPr>
      </p:pic>
      <p:pic>
        <p:nvPicPr>
          <p:cNvPr id="10" name="Picture 9">
            <a:extLst>
              <a:ext uri="{FF2B5EF4-FFF2-40B4-BE49-F238E27FC236}">
                <a16:creationId xmlns:a16="http://schemas.microsoft.com/office/drawing/2014/main" id="{60311641-68D6-266F-9418-FF84E4360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9207" y="2052996"/>
            <a:ext cx="4151826" cy="3027558"/>
          </a:xfrm>
          <a:prstGeom prst="rect">
            <a:avLst/>
          </a:prstGeom>
        </p:spPr>
      </p:pic>
    </p:spTree>
    <p:extLst>
      <p:ext uri="{BB962C8B-B14F-4D97-AF65-F5344CB8AC3E}">
        <p14:creationId xmlns:p14="http://schemas.microsoft.com/office/powerpoint/2010/main" val="357227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Iris dataset</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entropy sampling strategy:</a:t>
            </a:r>
            <a:endParaRPr lang="en-US" b="0" dirty="0">
              <a:effectLst/>
              <a:latin typeface="+mj-lt"/>
            </a:endParaRPr>
          </a:p>
        </p:txBody>
      </p:sp>
      <p:pic>
        <p:nvPicPr>
          <p:cNvPr id="3" name="Picture 2">
            <a:extLst>
              <a:ext uri="{FF2B5EF4-FFF2-40B4-BE49-F238E27FC236}">
                <a16:creationId xmlns:a16="http://schemas.microsoft.com/office/drawing/2014/main" id="{F69085AD-C5CB-96FC-7C71-7F1E56127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6695"/>
            <a:ext cx="3905638" cy="2848035"/>
          </a:xfrm>
          <a:prstGeom prst="rect">
            <a:avLst/>
          </a:prstGeom>
        </p:spPr>
      </p:pic>
      <p:pic>
        <p:nvPicPr>
          <p:cNvPr id="6" name="Picture 5">
            <a:extLst>
              <a:ext uri="{FF2B5EF4-FFF2-40B4-BE49-F238E27FC236}">
                <a16:creationId xmlns:a16="http://schemas.microsoft.com/office/drawing/2014/main" id="{B8A2C74C-4BED-09CD-4ADF-9D80CFF30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638" y="2321783"/>
            <a:ext cx="4078279" cy="2977858"/>
          </a:xfrm>
          <a:prstGeom prst="rect">
            <a:avLst/>
          </a:prstGeom>
        </p:spPr>
      </p:pic>
      <p:pic>
        <p:nvPicPr>
          <p:cNvPr id="10" name="Picture 9">
            <a:extLst>
              <a:ext uri="{FF2B5EF4-FFF2-40B4-BE49-F238E27FC236}">
                <a16:creationId xmlns:a16="http://schemas.microsoft.com/office/drawing/2014/main" id="{C6AE1D08-ED70-6271-22EF-B0C22E1E32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3917" y="2256872"/>
            <a:ext cx="4083670" cy="2977858"/>
          </a:xfrm>
          <a:prstGeom prst="rect">
            <a:avLst/>
          </a:prstGeom>
        </p:spPr>
      </p:pic>
    </p:spTree>
    <p:extLst>
      <p:ext uri="{BB962C8B-B14F-4D97-AF65-F5344CB8AC3E}">
        <p14:creationId xmlns:p14="http://schemas.microsoft.com/office/powerpoint/2010/main" val="360003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Iris dataset</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40C6A-35A0-E123-65EF-B2827D4E767C}"/>
              </a:ext>
            </a:extLst>
          </p:cNvPr>
          <p:cNvSpPr txBox="1"/>
          <p:nvPr/>
        </p:nvSpPr>
        <p:spPr>
          <a:xfrm>
            <a:off x="228600" y="1086185"/>
            <a:ext cx="7543800" cy="369332"/>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mj-lt"/>
              </a:rPr>
              <a:t>Applying Active learning using margin sampling strategy:</a:t>
            </a:r>
            <a:endParaRPr lang="en-US" b="0" dirty="0">
              <a:effectLst/>
              <a:latin typeface="+mj-lt"/>
            </a:endParaRPr>
          </a:p>
        </p:txBody>
      </p:sp>
      <p:pic>
        <p:nvPicPr>
          <p:cNvPr id="3" name="Picture 2">
            <a:extLst>
              <a:ext uri="{FF2B5EF4-FFF2-40B4-BE49-F238E27FC236}">
                <a16:creationId xmlns:a16="http://schemas.microsoft.com/office/drawing/2014/main" id="{8C343912-062E-41B7-0A20-447CC4742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4" y="2491447"/>
            <a:ext cx="3922527" cy="2860350"/>
          </a:xfrm>
          <a:prstGeom prst="rect">
            <a:avLst/>
          </a:prstGeom>
        </p:spPr>
      </p:pic>
      <p:pic>
        <p:nvPicPr>
          <p:cNvPr id="6" name="Picture 5">
            <a:extLst>
              <a:ext uri="{FF2B5EF4-FFF2-40B4-BE49-F238E27FC236}">
                <a16:creationId xmlns:a16="http://schemas.microsoft.com/office/drawing/2014/main" id="{D0C1D198-3C3D-C286-FCD1-C4490BBC64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4771" y="2491447"/>
            <a:ext cx="3917347" cy="2860349"/>
          </a:xfrm>
          <a:prstGeom prst="rect">
            <a:avLst/>
          </a:prstGeom>
        </p:spPr>
      </p:pic>
      <p:pic>
        <p:nvPicPr>
          <p:cNvPr id="10" name="Picture 9">
            <a:extLst>
              <a:ext uri="{FF2B5EF4-FFF2-40B4-BE49-F238E27FC236}">
                <a16:creationId xmlns:a16="http://schemas.microsoft.com/office/drawing/2014/main" id="{0C34A9E5-352A-7C0C-ABC6-D8F69D36D7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118" y="2302318"/>
            <a:ext cx="4181886" cy="3049478"/>
          </a:xfrm>
          <a:prstGeom prst="rect">
            <a:avLst/>
          </a:prstGeom>
        </p:spPr>
      </p:pic>
    </p:spTree>
    <p:extLst>
      <p:ext uri="{BB962C8B-B14F-4D97-AF65-F5344CB8AC3E}">
        <p14:creationId xmlns:p14="http://schemas.microsoft.com/office/powerpoint/2010/main" val="52612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2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mushrooms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D6B8F05-DB5F-13E8-75BB-37BF0D5B25AE}"/>
              </a:ext>
            </a:extLst>
          </p:cNvPr>
          <p:cNvSpPr txBox="1"/>
          <p:nvPr/>
        </p:nvSpPr>
        <p:spPr>
          <a:xfrm>
            <a:off x="228600" y="1073683"/>
            <a:ext cx="11461458" cy="646331"/>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tx1">
                    <a:lumMod val="75000"/>
                    <a:lumOff val="25000"/>
                  </a:schemeClr>
                </a:solidFill>
                <a:latin typeface="+mj-lt"/>
              </a:rPr>
              <a:t>Training size : </a:t>
            </a:r>
            <a:r>
              <a:rPr lang="en-US" dirty="0">
                <a:solidFill>
                  <a:schemeClr val="tx1">
                    <a:lumMod val="75000"/>
                    <a:lumOff val="25000"/>
                  </a:schemeClr>
                </a:solidFill>
                <a:latin typeface="+mj-lt"/>
              </a:rPr>
              <a:t>5</a:t>
            </a:r>
            <a:endParaRPr lang="en-US" sz="1800" b="1" dirty="0">
              <a:solidFill>
                <a:schemeClr val="tx1">
                  <a:lumMod val="75000"/>
                  <a:lumOff val="25000"/>
                </a:schemeClr>
              </a:solidFill>
              <a:latin typeface="+mj-lt"/>
            </a:endParaRPr>
          </a:p>
          <a:p>
            <a:pPr marL="285750" indent="-285750">
              <a:buFont typeface="Arial" panose="020B0604020202020204" pitchFamily="34" charset="0"/>
              <a:buChar char="•"/>
            </a:pPr>
            <a:r>
              <a:rPr lang="en-US" sz="1800" b="1" dirty="0">
                <a:solidFill>
                  <a:schemeClr val="tx1">
                    <a:lumMod val="75000"/>
                    <a:lumOff val="25000"/>
                  </a:schemeClr>
                </a:solidFill>
                <a:latin typeface="+mj-lt"/>
              </a:rPr>
              <a:t>Estimator </a:t>
            </a:r>
            <a:r>
              <a:rPr lang="en-US" b="1" dirty="0">
                <a:solidFill>
                  <a:schemeClr val="tx1">
                    <a:lumMod val="75000"/>
                    <a:lumOff val="25000"/>
                  </a:schemeClr>
                </a:solidFill>
                <a:latin typeface="+mj-lt"/>
              </a:rPr>
              <a:t>: </a:t>
            </a:r>
            <a:r>
              <a:rPr lang="en-US" b="1" dirty="0" err="1">
                <a:effectLst/>
                <a:latin typeface="Consolas" panose="020B0609020204030204" pitchFamily="49" charset="0"/>
              </a:rPr>
              <a:t>DecisionTreeClassifier</a:t>
            </a:r>
            <a:r>
              <a:rPr lang="en-US" b="1" dirty="0">
                <a:effectLst/>
                <a:latin typeface="Consolas" panose="020B0609020204030204" pitchFamily="49" charset="0"/>
              </a:rPr>
              <a:t>(criterion="entropy", </a:t>
            </a:r>
            <a:r>
              <a:rPr lang="en-US" b="1" dirty="0" err="1">
                <a:effectLst/>
                <a:latin typeface="Consolas" panose="020B0609020204030204" pitchFamily="49" charset="0"/>
              </a:rPr>
              <a:t>max_depth</a:t>
            </a:r>
            <a:r>
              <a:rPr lang="en-US" b="1" dirty="0">
                <a:effectLst/>
                <a:latin typeface="Consolas" panose="020B0609020204030204" pitchFamily="49" charset="0"/>
              </a:rPr>
              <a:t> = 7,min_samples_split=5)</a:t>
            </a:r>
          </a:p>
        </p:txBody>
      </p:sp>
      <p:pic>
        <p:nvPicPr>
          <p:cNvPr id="7" name="Picture 6">
            <a:extLst>
              <a:ext uri="{FF2B5EF4-FFF2-40B4-BE49-F238E27FC236}">
                <a16:creationId xmlns:a16="http://schemas.microsoft.com/office/drawing/2014/main" id="{59A3FF4D-47B2-D367-C999-E18FCD997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173" y="1745446"/>
            <a:ext cx="6478312" cy="4811255"/>
          </a:xfrm>
          <a:prstGeom prst="rect">
            <a:avLst/>
          </a:prstGeom>
        </p:spPr>
      </p:pic>
    </p:spTree>
    <p:extLst>
      <p:ext uri="{BB962C8B-B14F-4D97-AF65-F5344CB8AC3E}">
        <p14:creationId xmlns:p14="http://schemas.microsoft.com/office/powerpoint/2010/main" val="5636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1000"/>
                                        <p:tgtEl>
                                          <p:spTgt spid="43">
                                            <p:txEl>
                                              <p:pRg st="0" end="0"/>
                                            </p:txEl>
                                          </p:spTgt>
                                        </p:tgtEl>
                                      </p:cBhvr>
                                    </p:animEffect>
                                    <p:anim calcmode="lin" valueType="num">
                                      <p:cBhvr>
                                        <p:cTn id="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
                                            <p:txEl>
                                              <p:pRg st="1" end="1"/>
                                            </p:txEl>
                                          </p:spTgt>
                                        </p:tgtEl>
                                        <p:attrNameLst>
                                          <p:attrName>style.visibility</p:attrName>
                                        </p:attrNameLst>
                                      </p:cBhvr>
                                      <p:to>
                                        <p:strVal val="visible"/>
                                      </p:to>
                                    </p:set>
                                    <p:animEffect transition="in" filter="fade">
                                      <p:cBhvr>
                                        <p:cTn id="14" dur="1000"/>
                                        <p:tgtEl>
                                          <p:spTgt spid="43">
                                            <p:txEl>
                                              <p:pRg st="1" end="1"/>
                                            </p:txEl>
                                          </p:spTgt>
                                        </p:tgtEl>
                                      </p:cBhvr>
                                    </p:animEffect>
                                    <p:anim calcmode="lin" valueType="num">
                                      <p:cBhvr>
                                        <p:cTn id="15"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378</TotalTime>
  <Words>639</Words>
  <Application>Microsoft Office PowerPoint</Application>
  <PresentationFormat>Widescreen</PresentationFormat>
  <Paragraphs>99</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Century Gothic (Headings)</vt:lpstr>
      <vt:lpstr>Consolas</vt:lpstr>
      <vt:lpstr>Segoe UI Light</vt:lpstr>
      <vt:lpstr>Office Theme</vt:lpstr>
      <vt:lpstr>Selected topics in AI 2 Active Learning Task 1</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topics in AI 2 Active Learning Task 1</dc:title>
  <dc:creator>Marwan Mohamed</dc:creator>
  <cp:lastModifiedBy>Marwan Mohamed</cp:lastModifiedBy>
  <cp:revision>5</cp:revision>
  <dcterms:created xsi:type="dcterms:W3CDTF">2023-04-14T20:34:47Z</dcterms:created>
  <dcterms:modified xsi:type="dcterms:W3CDTF">2023-04-20T21:11:34Z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