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32918400" cy="43891200"/>
  <p:notesSz cx="5800725" cy="9094788"/>
  <p:embeddedFontLst>
    <p:embeddedFont>
      <p:font typeface="Amaranth" panose="020B0604020202020204" charset="0"/>
      <p:regular r:id="rId3"/>
    </p:embeddedFont>
    <p:embeddedFont>
      <p:font typeface="Titillium Web" panose="00000500000000000000" pitchFamily="2" charset="0"/>
      <p:regular r:id="rId4"/>
      <p:bold r:id="rId5"/>
      <p:italic r:id="rId6"/>
      <p:boldItalic r:id="rId7"/>
    </p:embeddedFont>
  </p:embeddedFontLst>
  <p:custDataLst>
    <p:tags r:id="rId8"/>
  </p:custDataLst>
  <p:defaultTextStyle>
    <a:defPPr>
      <a:defRPr lang="en-US"/>
    </a:defPPr>
    <a:lvl1pPr algn="l" rtl="0" fontAlgn="base">
      <a:spcBef>
        <a:spcPct val="0"/>
      </a:spcBef>
      <a:spcAft>
        <a:spcPct val="0"/>
      </a:spcAft>
      <a:defRPr sz="9300" kern="1200">
        <a:solidFill>
          <a:schemeClr val="tx1"/>
        </a:solidFill>
        <a:latin typeface="Arial"/>
        <a:ea typeface="+mn-ea"/>
        <a:cs typeface="+mn-cs"/>
      </a:defRPr>
    </a:lvl1pPr>
    <a:lvl2pPr marL="457200" algn="l" rtl="0" fontAlgn="base">
      <a:spcBef>
        <a:spcPct val="0"/>
      </a:spcBef>
      <a:spcAft>
        <a:spcPct val="0"/>
      </a:spcAft>
      <a:defRPr sz="9300" kern="1200">
        <a:solidFill>
          <a:schemeClr val="tx1"/>
        </a:solidFill>
        <a:latin typeface="Arial"/>
        <a:ea typeface="+mn-ea"/>
        <a:cs typeface="+mn-cs"/>
      </a:defRPr>
    </a:lvl2pPr>
    <a:lvl3pPr marL="914400" algn="l" rtl="0" fontAlgn="base">
      <a:spcBef>
        <a:spcPct val="0"/>
      </a:spcBef>
      <a:spcAft>
        <a:spcPct val="0"/>
      </a:spcAft>
      <a:defRPr sz="9300" kern="1200">
        <a:solidFill>
          <a:schemeClr val="tx1"/>
        </a:solidFill>
        <a:latin typeface="Arial"/>
        <a:ea typeface="+mn-ea"/>
        <a:cs typeface="+mn-cs"/>
      </a:defRPr>
    </a:lvl3pPr>
    <a:lvl4pPr marL="1371600" algn="l" rtl="0" fontAlgn="base">
      <a:spcBef>
        <a:spcPct val="0"/>
      </a:spcBef>
      <a:spcAft>
        <a:spcPct val="0"/>
      </a:spcAft>
      <a:defRPr sz="9300" kern="1200">
        <a:solidFill>
          <a:schemeClr val="tx1"/>
        </a:solidFill>
        <a:latin typeface="Arial"/>
        <a:ea typeface="+mn-ea"/>
        <a:cs typeface="+mn-cs"/>
      </a:defRPr>
    </a:lvl4pPr>
    <a:lvl5pPr marL="1828800" algn="l" rtl="0" fontAlgn="base">
      <a:spcBef>
        <a:spcPct val="0"/>
      </a:spcBef>
      <a:spcAft>
        <a:spcPct val="0"/>
      </a:spcAft>
      <a:defRPr sz="9300" kern="1200">
        <a:solidFill>
          <a:schemeClr val="tx1"/>
        </a:solidFill>
        <a:latin typeface="Arial"/>
        <a:ea typeface="+mn-ea"/>
        <a:cs typeface="+mn-cs"/>
      </a:defRPr>
    </a:lvl5pPr>
    <a:lvl6pPr marL="2286000" algn="l" defTabSz="914400" rtl="0" eaLnBrk="1" latinLnBrk="0" hangingPunct="1">
      <a:defRPr sz="9300" kern="1200">
        <a:solidFill>
          <a:schemeClr val="tx1"/>
        </a:solidFill>
        <a:latin typeface="Arial"/>
        <a:ea typeface="+mn-ea"/>
        <a:cs typeface="+mn-cs"/>
      </a:defRPr>
    </a:lvl6pPr>
    <a:lvl7pPr marL="2743200" algn="l" defTabSz="914400" rtl="0" eaLnBrk="1" latinLnBrk="0" hangingPunct="1">
      <a:defRPr sz="9300" kern="1200">
        <a:solidFill>
          <a:schemeClr val="tx1"/>
        </a:solidFill>
        <a:latin typeface="Arial"/>
        <a:ea typeface="+mn-ea"/>
        <a:cs typeface="+mn-cs"/>
      </a:defRPr>
    </a:lvl7pPr>
    <a:lvl8pPr marL="3200400" algn="l" defTabSz="914400" rtl="0" eaLnBrk="1" latinLnBrk="0" hangingPunct="1">
      <a:defRPr sz="9300" kern="1200">
        <a:solidFill>
          <a:schemeClr val="tx1"/>
        </a:solidFill>
        <a:latin typeface="Arial"/>
        <a:ea typeface="+mn-ea"/>
        <a:cs typeface="+mn-cs"/>
      </a:defRPr>
    </a:lvl8pPr>
    <a:lvl9pPr marL="3657600" algn="l" defTabSz="914400" rtl="0" eaLnBrk="1" latinLnBrk="0" hangingPunct="1">
      <a:defRPr sz="93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078"/>
    <a:srgbClr val="B4D3E2"/>
    <a:srgbClr val="666666"/>
    <a:srgbClr val="AECFE0"/>
    <a:srgbClr val="A4C9DC"/>
    <a:srgbClr val="A7D1D9"/>
    <a:srgbClr val="AEC9D2"/>
    <a:srgbClr val="D1E0E5"/>
    <a:srgbClr val="CEECF2"/>
    <a:srgbClr val="1482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p:scale>
          <a:sx n="25" d="100"/>
          <a:sy n="25" d="100"/>
        </p:scale>
        <p:origin x="884" y="-2104"/>
      </p:cViewPr>
      <p:guideLst>
        <p:guide orient="horz" pos="13824"/>
        <p:guide pos="10368"/>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theme" Target="theme/theme1.xml"/><Relationship Id="rId5" Type="http://schemas.openxmlformats.org/officeDocument/2006/relationships/font" Target="fonts/font3.fntdata"/><Relationship Id="rId10" Type="http://schemas.openxmlformats.org/officeDocument/2006/relationships/viewProps" Target="viewProps.xml"/><Relationship Id="rId4" Type="http://schemas.openxmlformats.org/officeDocument/2006/relationships/font" Target="fonts/font2.fntdata"/><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6" y="13635568"/>
            <a:ext cx="27979688" cy="9406467"/>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4937523" y="24870834"/>
            <a:ext cx="23043356" cy="11218333"/>
          </a:xfrm>
        </p:spPr>
        <p:txBody>
          <a:bodyPr/>
          <a:lstStyle>
            <a:defPPr>
              <a:defRPr kern="1200" smtId="4294967295"/>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9E44D62-E9B9-4A1F-9D60-78A1B8BD2136}" type="slidenum">
              <a:rPr lang="en-US"/>
              <a:pPr>
                <a:defRPr/>
              </a:pPr>
              <a:t>‹#›</a:t>
            </a:fld>
            <a:endParaRPr lang="en-US"/>
          </a:p>
        </p:txBody>
      </p:sp>
    </p:spTree>
    <p:extLst>
      <p:ext uri="{BB962C8B-B14F-4D97-AF65-F5344CB8AC3E}">
        <p14:creationId xmlns:p14="http://schemas.microsoft.com/office/powerpoint/2010/main" val="16521274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8A277C51-0625-40F0-8A02-D153CC2D7029}" type="slidenum">
              <a:rPr lang="en-US"/>
              <a:pPr>
                <a:defRPr/>
              </a:pPr>
              <a:t>‹#›</a:t>
            </a:fld>
            <a:endParaRPr lang="en-US"/>
          </a:p>
        </p:txBody>
      </p:sp>
    </p:spTree>
    <p:extLst>
      <p:ext uri="{BB962C8B-B14F-4D97-AF65-F5344CB8AC3E}">
        <p14:creationId xmlns:p14="http://schemas.microsoft.com/office/powerpoint/2010/main" val="424285903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80" y="1756833"/>
            <a:ext cx="7406878" cy="37450185"/>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645444" y="1756833"/>
            <a:ext cx="22106334" cy="37450185"/>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C9A1A37-7051-412A-8F35-8483CD8F48E7}" type="slidenum">
              <a:rPr lang="en-US"/>
              <a:pPr>
                <a:defRPr/>
              </a:pPr>
              <a:t>‹#›</a:t>
            </a:fld>
            <a:endParaRPr lang="en-US"/>
          </a:p>
        </p:txBody>
      </p:sp>
    </p:spTree>
    <p:extLst>
      <p:ext uri="{BB962C8B-B14F-4D97-AF65-F5344CB8AC3E}">
        <p14:creationId xmlns:p14="http://schemas.microsoft.com/office/powerpoint/2010/main" val="370917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772C493-C7EB-4BEF-9EB3-C72AA1A173D7}" type="slidenum">
              <a:rPr lang="en-US"/>
              <a:pPr>
                <a:defRPr/>
              </a:pPr>
              <a:t>‹#›</a:t>
            </a:fld>
            <a:endParaRPr lang="en-US"/>
          </a:p>
        </p:txBody>
      </p:sp>
    </p:spTree>
    <p:extLst>
      <p:ext uri="{BB962C8B-B14F-4D97-AF65-F5344CB8AC3E}">
        <p14:creationId xmlns:p14="http://schemas.microsoft.com/office/powerpoint/2010/main" val="242892216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8204585"/>
            <a:ext cx="27980878" cy="8716433"/>
          </a:xfrm>
        </p:spPr>
        <p:txBody>
          <a:bodyPr anchor="t"/>
          <a:lstStyle>
            <a:defPPr>
              <a:defRPr kern="1200" smtId="4294967295"/>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5" y="18603384"/>
            <a:ext cx="27980878" cy="9601200"/>
          </a:xfrm>
        </p:spPr>
        <p:txBody>
          <a:bodyPr anchor="b"/>
          <a:lstStyle>
            <a:defPPr>
              <a:defRPr kern="1200" smtId="4294967295"/>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3239EF23-2AC5-4B50-8C9E-5F8D49668A77}" type="slidenum">
              <a:rPr lang="en-US"/>
              <a:pPr>
                <a:defRPr/>
              </a:pPr>
              <a:t>‹#›</a:t>
            </a:fld>
            <a:endParaRPr lang="en-US"/>
          </a:p>
        </p:txBody>
      </p:sp>
    </p:spTree>
    <p:extLst>
      <p:ext uri="{BB962C8B-B14F-4D97-AF65-F5344CB8AC3E}">
        <p14:creationId xmlns:p14="http://schemas.microsoft.com/office/powerpoint/2010/main" val="44862582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645444" y="10240433"/>
            <a:ext cx="14756606" cy="28966585"/>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10240433"/>
            <a:ext cx="14756606" cy="28966585"/>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0BBD8762-0F6F-41F2-8E1E-C5EF6CE7FF3C}" type="slidenum">
              <a:rPr lang="en-US"/>
              <a:pPr>
                <a:defRPr/>
              </a:pPr>
              <a:t>‹#›</a:t>
            </a:fld>
            <a:endParaRPr lang="en-US"/>
          </a:p>
        </p:txBody>
      </p:sp>
    </p:spTree>
    <p:extLst>
      <p:ext uri="{BB962C8B-B14F-4D97-AF65-F5344CB8AC3E}">
        <p14:creationId xmlns:p14="http://schemas.microsoft.com/office/powerpoint/2010/main" val="330539722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645444" y="9825568"/>
            <a:ext cx="14544675" cy="4093633"/>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444" y="13919200"/>
            <a:ext cx="14544675" cy="25287816"/>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28" y="9825568"/>
            <a:ext cx="14550630" cy="4093633"/>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2328" y="13919200"/>
            <a:ext cx="14550630" cy="25287816"/>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C245EB89-E1F0-4213-BFCF-D6A06A13C4EF}" type="slidenum">
              <a:rPr lang="en-US"/>
              <a:pPr>
                <a:defRPr/>
              </a:pPr>
              <a:t>‹#›</a:t>
            </a:fld>
            <a:endParaRPr lang="en-US"/>
          </a:p>
        </p:txBody>
      </p:sp>
    </p:spTree>
    <p:extLst>
      <p:ext uri="{BB962C8B-B14F-4D97-AF65-F5344CB8AC3E}">
        <p14:creationId xmlns:p14="http://schemas.microsoft.com/office/powerpoint/2010/main" val="403735668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F9249905-9305-4041-8B60-8DE0824E8129}" type="slidenum">
              <a:rPr lang="en-US"/>
              <a:pPr>
                <a:defRPr/>
              </a:pPr>
              <a:t>‹#›</a:t>
            </a:fld>
            <a:endParaRPr lang="en-US"/>
          </a:p>
        </p:txBody>
      </p:sp>
    </p:spTree>
    <p:extLst>
      <p:ext uri="{BB962C8B-B14F-4D97-AF65-F5344CB8AC3E}">
        <p14:creationId xmlns:p14="http://schemas.microsoft.com/office/powerpoint/2010/main" val="83281219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97C76933-D99D-4DC1-BD09-1072CC92B201}" type="slidenum">
              <a:rPr lang="en-US"/>
              <a:pPr>
                <a:defRPr/>
              </a:pPr>
              <a:t>‹#›</a:t>
            </a:fld>
            <a:endParaRPr lang="en-US"/>
          </a:p>
        </p:txBody>
      </p:sp>
    </p:spTree>
    <p:extLst>
      <p:ext uri="{BB962C8B-B14F-4D97-AF65-F5344CB8AC3E}">
        <p14:creationId xmlns:p14="http://schemas.microsoft.com/office/powerpoint/2010/main" val="7544936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48367"/>
            <a:ext cx="10829925" cy="7435851"/>
          </a:xfrm>
        </p:spPr>
        <p:txBody>
          <a:bodyPr anchor="b"/>
          <a:lstStyle>
            <a:defPPr>
              <a:defRPr kern="1200" smtId="4294967295"/>
            </a:defPPr>
            <a:lvl1pPr algn="l">
              <a:defRPr sz="1500" b="1"/>
            </a:lvl1pPr>
          </a:lstStyle>
          <a:p>
            <a:r>
              <a:rPr lang="en-US"/>
              <a:t>Click to edit Master title style</a:t>
            </a:r>
          </a:p>
        </p:txBody>
      </p:sp>
      <p:sp>
        <p:nvSpPr>
          <p:cNvPr id="3" name="Content Placeholder 2"/>
          <p:cNvSpPr>
            <a:spLocks noGrp="1"/>
          </p:cNvSpPr>
          <p:nvPr>
            <p:ph idx="1"/>
          </p:nvPr>
        </p:nvSpPr>
        <p:spPr>
          <a:xfrm>
            <a:off x="12870656" y="1748367"/>
            <a:ext cx="18402300" cy="37458650"/>
          </a:xfrm>
        </p:spPr>
        <p:txBody>
          <a:bodyPr/>
          <a:lstStyle>
            <a:defPPr>
              <a:defRPr kern="1200" smtId="4294967295"/>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9184217"/>
            <a:ext cx="10829925" cy="30022800"/>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EF6A5529-8465-4E7D-9DB8-D374C51CD792}" type="slidenum">
              <a:rPr lang="en-US"/>
              <a:pPr>
                <a:defRPr/>
              </a:pPr>
              <a:t>‹#›</a:t>
            </a:fld>
            <a:endParaRPr lang="en-US"/>
          </a:p>
        </p:txBody>
      </p:sp>
    </p:spTree>
    <p:extLst>
      <p:ext uri="{BB962C8B-B14F-4D97-AF65-F5344CB8AC3E}">
        <p14:creationId xmlns:p14="http://schemas.microsoft.com/office/powerpoint/2010/main" val="38291111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7" y="30723418"/>
            <a:ext cx="19751280" cy="3627967"/>
          </a:xfrm>
        </p:spPr>
        <p:txBody>
          <a:bodyPr anchor="b"/>
          <a:lstStyle>
            <a:defPPr>
              <a:defRPr kern="1200" smtId="4294967295"/>
            </a:defPPr>
            <a:lvl1pPr algn="l">
              <a:defRPr sz="1500" b="1"/>
            </a:lvl1pPr>
          </a:lstStyle>
          <a:p>
            <a:r>
              <a:rPr lang="en-US"/>
              <a:t>Click to edit Master title style</a:t>
            </a:r>
          </a:p>
        </p:txBody>
      </p:sp>
      <p:sp>
        <p:nvSpPr>
          <p:cNvPr id="3" name="Picture Placeholder 2"/>
          <p:cNvSpPr>
            <a:spLocks noGrp="1"/>
          </p:cNvSpPr>
          <p:nvPr>
            <p:ph type="pic" idx="1"/>
          </p:nvPr>
        </p:nvSpPr>
        <p:spPr>
          <a:xfrm>
            <a:off x="6451997" y="3922184"/>
            <a:ext cx="19751280" cy="26333450"/>
          </a:xfrm>
        </p:spPr>
        <p:txBody>
          <a:bodyPr/>
          <a:lstStyle>
            <a:defPPr>
              <a:defRPr kern="1200" smtId="4294967295"/>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1997" y="34351385"/>
            <a:ext cx="19751280" cy="5149849"/>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3C022C6C-C3BF-4CE1-8842-0AC597017372}" type="slidenum">
              <a:rPr lang="en-US"/>
              <a:pPr>
                <a:defRPr/>
              </a:pPr>
              <a:t>‹#›</a:t>
            </a:fld>
            <a:endParaRPr lang="en-US"/>
          </a:p>
        </p:txBody>
      </p:sp>
    </p:spTree>
    <p:extLst>
      <p:ext uri="{BB962C8B-B14F-4D97-AF65-F5344CB8AC3E}">
        <p14:creationId xmlns:p14="http://schemas.microsoft.com/office/powerpoint/2010/main" val="260181050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5444" y="1756833"/>
            <a:ext cx="29627512"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1645444" y="10240433"/>
            <a:ext cx="29627512" cy="28966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5444" y="39969015"/>
            <a:ext cx="7681913"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vl1pPr defTabSz="3526631">
              <a:defRPr sz="54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1246644" y="39969015"/>
            <a:ext cx="10425113"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vl1pPr algn="ctr" defTabSz="3526631">
              <a:defRPr sz="54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3591044" y="39969015"/>
            <a:ext cx="7681913"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vl1pPr algn="r" defTabSz="3526631">
              <a:defRPr sz="5400" smtClean="0">
                <a:latin typeface="Arial" pitchFamily="34" charset="0"/>
              </a:defRPr>
            </a:lvl1pPr>
          </a:lstStyle>
          <a:p>
            <a:pPr>
              <a:defRPr/>
            </a:pPr>
            <a:fld id="{25043CB6-A91D-4176-912B-555F54C38C99}" type="slidenum">
              <a:rPr lang="en-US"/>
              <a:pPr>
                <a:defRPr/>
              </a:pPr>
              <a:t>‹#›</a:t>
            </a:fld>
            <a:endParaRPr lang="en-US"/>
          </a:p>
        </p:txBody>
      </p:sp>
      <p:pic>
        <p:nvPicPr>
          <p:cNvPr id="1031" name="New picture"/>
          <p:cNvPicPr/>
          <p:nvPr/>
        </p:nvPicPr>
        <p:blipFill>
          <a:blip r:embed="rId13"/>
          <a:stretch>
            <a:fillRect/>
          </a:stretch>
        </p:blipFill>
        <p:spPr>
          <a:xfrm rot="16200000">
            <a:off x="-11506200" y="21945600"/>
            <a:ext cx="14274800" cy="4368800"/>
          </a:xfrm>
          <a:prstGeom prst="rect">
            <a:avLst/>
          </a:prstGeom>
        </p:spPr>
      </p:pic>
      <p:pic>
        <p:nvPicPr>
          <p:cNvPr id="1032" name="New picture"/>
          <p:cNvPicPr/>
          <p:nvPr/>
        </p:nvPicPr>
        <p:blipFill>
          <a:blip r:embed="rId13"/>
          <a:stretch>
            <a:fillRect/>
          </a:stretch>
        </p:blipFill>
        <p:spPr>
          <a:xfrm rot="5400000">
            <a:off x="30149800" y="21945600"/>
            <a:ext cx="14274800" cy="4368800"/>
          </a:xfrm>
          <a:prstGeom prst="rect">
            <a:avLst/>
          </a:prstGeom>
        </p:spPr>
      </p:pic>
      <p:pic>
        <p:nvPicPr>
          <p:cNvPr id="1033" name="New picture"/>
          <p:cNvPicPr/>
          <p:nvPr/>
        </p:nvPicPr>
        <p:blipFill>
          <a:blip r:embed="rId14"/>
          <a:stretch>
            <a:fillRect/>
          </a:stretch>
        </p:blipFill>
        <p:spPr>
          <a:xfrm>
            <a:off x="1473200" y="44399200"/>
            <a:ext cx="29972000" cy="1549400"/>
          </a:xfrm>
          <a:prstGeom prst="rect">
            <a:avLst/>
          </a:prstGeom>
        </p:spPr>
      </p:pic>
      <p:sp>
        <p:nvSpPr>
          <p:cNvPr id="1034" name="New shape"/>
          <p:cNvSpPr/>
          <p:nvPr/>
        </p:nvSpPr>
        <p:spPr>
          <a:xfrm>
            <a:off x="1473200" y="449707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conceptualizingcobalt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526631" rtl="0" eaLnBrk="0" fontAlgn="base" hangingPunct="0">
        <a:spcBef>
          <a:spcPct val="0"/>
        </a:spcBef>
        <a:spcAft>
          <a:spcPct val="0"/>
        </a:spcAft>
        <a:defRPr sz="16950">
          <a:solidFill>
            <a:schemeClr val="tx2"/>
          </a:solidFill>
          <a:latin typeface="+mj-lt"/>
          <a:ea typeface="+mj-ea"/>
          <a:cs typeface="+mj-cs"/>
        </a:defRPr>
      </a:lvl1pPr>
      <a:lvl2pPr algn="ctr" defTabSz="3526631" rtl="0" eaLnBrk="0" fontAlgn="base" hangingPunct="0">
        <a:spcBef>
          <a:spcPct val="0"/>
        </a:spcBef>
        <a:spcAft>
          <a:spcPct val="0"/>
        </a:spcAft>
        <a:defRPr sz="16950">
          <a:solidFill>
            <a:schemeClr val="tx2"/>
          </a:solidFill>
          <a:latin typeface="Arial" pitchFamily="34" charset="0"/>
        </a:defRPr>
      </a:lvl2pPr>
      <a:lvl3pPr algn="ctr" defTabSz="3526631" rtl="0" eaLnBrk="0" fontAlgn="base" hangingPunct="0">
        <a:spcBef>
          <a:spcPct val="0"/>
        </a:spcBef>
        <a:spcAft>
          <a:spcPct val="0"/>
        </a:spcAft>
        <a:defRPr sz="16950">
          <a:solidFill>
            <a:schemeClr val="tx2"/>
          </a:solidFill>
          <a:latin typeface="Arial" pitchFamily="34" charset="0"/>
        </a:defRPr>
      </a:lvl3pPr>
      <a:lvl4pPr algn="ctr" defTabSz="3526631" rtl="0" eaLnBrk="0" fontAlgn="base" hangingPunct="0">
        <a:spcBef>
          <a:spcPct val="0"/>
        </a:spcBef>
        <a:spcAft>
          <a:spcPct val="0"/>
        </a:spcAft>
        <a:defRPr sz="16950">
          <a:solidFill>
            <a:schemeClr val="tx2"/>
          </a:solidFill>
          <a:latin typeface="Arial" pitchFamily="34" charset="0"/>
        </a:defRPr>
      </a:lvl4pPr>
      <a:lvl5pPr algn="ctr" defTabSz="3526631" rtl="0" eaLnBrk="0" fontAlgn="base" hangingPunct="0">
        <a:spcBef>
          <a:spcPct val="0"/>
        </a:spcBef>
        <a:spcAft>
          <a:spcPct val="0"/>
        </a:spcAft>
        <a:defRPr sz="16950">
          <a:solidFill>
            <a:schemeClr val="tx2"/>
          </a:solidFill>
          <a:latin typeface="Arial" pitchFamily="34" charset="0"/>
        </a:defRPr>
      </a:lvl5pPr>
      <a:lvl6pPr marL="342900" algn="ctr" defTabSz="3526631" rtl="0" fontAlgn="base">
        <a:spcBef>
          <a:spcPct val="0"/>
        </a:spcBef>
        <a:spcAft>
          <a:spcPct val="0"/>
        </a:spcAft>
        <a:defRPr sz="16950">
          <a:solidFill>
            <a:schemeClr val="tx2"/>
          </a:solidFill>
          <a:latin typeface="Arial" pitchFamily="34" charset="0"/>
        </a:defRPr>
      </a:lvl6pPr>
      <a:lvl7pPr marL="685800" algn="ctr" defTabSz="3526631" rtl="0" fontAlgn="base">
        <a:spcBef>
          <a:spcPct val="0"/>
        </a:spcBef>
        <a:spcAft>
          <a:spcPct val="0"/>
        </a:spcAft>
        <a:defRPr sz="16950">
          <a:solidFill>
            <a:schemeClr val="tx2"/>
          </a:solidFill>
          <a:latin typeface="Arial" pitchFamily="34" charset="0"/>
        </a:defRPr>
      </a:lvl7pPr>
      <a:lvl8pPr marL="1028700" algn="ctr" defTabSz="3526631" rtl="0" fontAlgn="base">
        <a:spcBef>
          <a:spcPct val="0"/>
        </a:spcBef>
        <a:spcAft>
          <a:spcPct val="0"/>
        </a:spcAft>
        <a:defRPr sz="16950">
          <a:solidFill>
            <a:schemeClr val="tx2"/>
          </a:solidFill>
          <a:latin typeface="Arial" pitchFamily="34" charset="0"/>
        </a:defRPr>
      </a:lvl8pPr>
      <a:lvl9pPr marL="1371600" algn="ctr" defTabSz="3526631" rtl="0" fontAlgn="base">
        <a:spcBef>
          <a:spcPct val="0"/>
        </a:spcBef>
        <a:spcAft>
          <a:spcPct val="0"/>
        </a:spcAft>
        <a:defRPr sz="16950">
          <a:solidFill>
            <a:schemeClr val="tx2"/>
          </a:solidFill>
          <a:latin typeface="Arial" pitchFamily="34" charset="0"/>
        </a:defRPr>
      </a:lvl9pPr>
    </p:titleStyle>
    <p:bodyStyle>
      <a:defPPr>
        <a:defRPr kern="1200" smtId="4294967295"/>
      </a:defPPr>
      <a:lvl1pPr marL="1322785" indent="-1322785" algn="l" defTabSz="3526631" rtl="0" eaLnBrk="0" fontAlgn="base" hangingPunct="0">
        <a:spcBef>
          <a:spcPct val="20000"/>
        </a:spcBef>
        <a:spcAft>
          <a:spcPct val="0"/>
        </a:spcAft>
        <a:buChar char="•"/>
        <a:defRPr sz="12375">
          <a:solidFill>
            <a:schemeClr val="tx1"/>
          </a:solidFill>
          <a:latin typeface="+mn-lt"/>
          <a:ea typeface="+mn-ea"/>
          <a:cs typeface="+mn-cs"/>
        </a:defRPr>
      </a:lvl1pPr>
      <a:lvl2pPr marL="2865835" indent="-1102519" algn="l" defTabSz="3526631" rtl="0" eaLnBrk="0" fontAlgn="base" hangingPunct="0">
        <a:spcBef>
          <a:spcPct val="20000"/>
        </a:spcBef>
        <a:spcAft>
          <a:spcPct val="0"/>
        </a:spcAft>
        <a:buChar char="–"/>
        <a:defRPr sz="10800">
          <a:solidFill>
            <a:schemeClr val="tx1"/>
          </a:solidFill>
          <a:latin typeface="+mn-lt"/>
        </a:defRPr>
      </a:lvl2pPr>
      <a:lvl3pPr marL="4408885" indent="-882254" algn="l" defTabSz="3526631" rtl="0" eaLnBrk="0" fontAlgn="base" hangingPunct="0">
        <a:spcBef>
          <a:spcPct val="20000"/>
        </a:spcBef>
        <a:spcAft>
          <a:spcPct val="0"/>
        </a:spcAft>
        <a:buChar char="•"/>
        <a:defRPr sz="9225">
          <a:solidFill>
            <a:schemeClr val="tx1"/>
          </a:solidFill>
          <a:latin typeface="+mn-lt"/>
        </a:defRPr>
      </a:lvl3pPr>
      <a:lvl4pPr marL="6172200" indent="-882254" algn="l" defTabSz="3526631" rtl="0" eaLnBrk="0" fontAlgn="base" hangingPunct="0">
        <a:spcBef>
          <a:spcPct val="20000"/>
        </a:spcBef>
        <a:spcAft>
          <a:spcPct val="0"/>
        </a:spcAft>
        <a:buChar char="–"/>
        <a:defRPr sz="7725">
          <a:solidFill>
            <a:schemeClr val="tx1"/>
          </a:solidFill>
          <a:latin typeface="+mn-lt"/>
        </a:defRPr>
      </a:lvl4pPr>
      <a:lvl5pPr marL="7935516" indent="-881063" algn="l" defTabSz="3526631" rtl="0" eaLnBrk="0" fontAlgn="base" hangingPunct="0">
        <a:spcBef>
          <a:spcPct val="20000"/>
        </a:spcBef>
        <a:spcAft>
          <a:spcPct val="0"/>
        </a:spcAft>
        <a:buChar char="»"/>
        <a:defRPr sz="7725">
          <a:solidFill>
            <a:schemeClr val="tx1"/>
          </a:solidFill>
          <a:latin typeface="+mn-lt"/>
        </a:defRPr>
      </a:lvl5pPr>
      <a:lvl6pPr marL="8278416" indent="-881063" algn="l" defTabSz="3526631" rtl="0" fontAlgn="base">
        <a:spcBef>
          <a:spcPct val="20000"/>
        </a:spcBef>
        <a:spcAft>
          <a:spcPct val="0"/>
        </a:spcAft>
        <a:buChar char="»"/>
        <a:defRPr sz="7725">
          <a:solidFill>
            <a:schemeClr val="tx1"/>
          </a:solidFill>
          <a:latin typeface="+mn-lt"/>
        </a:defRPr>
      </a:lvl6pPr>
      <a:lvl7pPr marL="8621316" indent="-881063" algn="l" defTabSz="3526631" rtl="0" fontAlgn="base">
        <a:spcBef>
          <a:spcPct val="20000"/>
        </a:spcBef>
        <a:spcAft>
          <a:spcPct val="0"/>
        </a:spcAft>
        <a:buChar char="»"/>
        <a:defRPr sz="7725">
          <a:solidFill>
            <a:schemeClr val="tx1"/>
          </a:solidFill>
          <a:latin typeface="+mn-lt"/>
        </a:defRPr>
      </a:lvl7pPr>
      <a:lvl8pPr marL="8964216" indent="-881063" algn="l" defTabSz="3526631" rtl="0" fontAlgn="base">
        <a:spcBef>
          <a:spcPct val="20000"/>
        </a:spcBef>
        <a:spcAft>
          <a:spcPct val="0"/>
        </a:spcAft>
        <a:buChar char="»"/>
        <a:defRPr sz="7725">
          <a:solidFill>
            <a:schemeClr val="tx1"/>
          </a:solidFill>
          <a:latin typeface="+mn-lt"/>
        </a:defRPr>
      </a:lvl8pPr>
      <a:lvl9pPr marL="9307116" indent="-881063" algn="l" defTabSz="3526631" rtl="0" fontAlgn="base">
        <a:spcBef>
          <a:spcPct val="20000"/>
        </a:spcBef>
        <a:spcAft>
          <a:spcPct val="0"/>
        </a:spcAft>
        <a:buChar char="»"/>
        <a:defRPr sz="7725">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ikit-learn.org/stable/" TargetMode="External"/><Relationship Id="rId13" Type="http://schemas.openxmlformats.org/officeDocument/2006/relationships/hyperlink" Target="https://www.heroku.com/" TargetMode="External"/><Relationship Id="rId1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hyperlink" Target="https://pandas.pydata.org/docs/" TargetMode="External"/><Relationship Id="rId17" Type="http://schemas.openxmlformats.org/officeDocument/2006/relationships/hyperlink" Target="https://www.mdpi.com/2078-2489/12/12/514" TargetMode="External"/><Relationship Id="rId2" Type="http://schemas.openxmlformats.org/officeDocument/2006/relationships/image" Target="../media/image3.png"/><Relationship Id="rId16" Type="http://schemas.openxmlformats.org/officeDocument/2006/relationships/hyperlink" Target="https://www.researchgate.net/publication/343878698_Used_Cars_Price_Prediction_using_Supervised_Learning_Techniques" TargetMode="Externa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hyperlink" Target="https://www.tableau.com/" TargetMode="External"/><Relationship Id="rId5" Type="http://schemas.openxmlformats.org/officeDocument/2006/relationships/image" Target="../media/image6.png"/><Relationship Id="rId15" Type="http://schemas.openxmlformats.org/officeDocument/2006/relationships/hyperlink" Target="https://steviep42.github.io/webscraping/book/" TargetMode="External"/><Relationship Id="rId10" Type="http://schemas.openxmlformats.org/officeDocument/2006/relationships/hyperlink" Target="https://ksa.yallamotor.com/ar" TargetMode="External"/><Relationship Id="rId4" Type="http://schemas.openxmlformats.org/officeDocument/2006/relationships/image" Target="../media/image5.png"/><Relationship Id="rId9" Type="http://schemas.openxmlformats.org/officeDocument/2006/relationships/hyperlink" Target="https://syarah.com/" TargetMode="External"/><Relationship Id="rId14" Type="http://schemas.openxmlformats.org/officeDocument/2006/relationships/hyperlink" Target="https://matplotlib.org/stable/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1E0E5"/>
            </a:gs>
          </a:gsLst>
          <a:lin ang="5400000" scaled="1"/>
        </a:gradFill>
        <a:effectLst/>
      </p:bgPr>
    </p:bg>
    <p:spTree>
      <p:nvGrpSpPr>
        <p:cNvPr id="1" name=""/>
        <p:cNvGrpSpPr/>
        <p:nvPr/>
      </p:nvGrpSpPr>
      <p:grpSpPr>
        <a:xfrm>
          <a:off x="0" y="0"/>
          <a:ext cx="0" cy="0"/>
          <a:chOff x="0" y="0"/>
          <a:chExt cx="0" cy="0"/>
        </a:xfrm>
      </p:grpSpPr>
      <p:sp>
        <p:nvSpPr>
          <p:cNvPr id="32" name="Rectangle 27"/>
          <p:cNvSpPr>
            <a:spLocks noChangeArrowheads="1"/>
          </p:cNvSpPr>
          <p:nvPr/>
        </p:nvSpPr>
        <p:spPr bwMode="auto">
          <a:xfrm>
            <a:off x="-36371" y="-38227"/>
            <a:ext cx="32954770" cy="4899786"/>
          </a:xfrm>
          <a:prstGeom prst="rect">
            <a:avLst/>
          </a:prstGeom>
          <a:gradFill>
            <a:gsLst>
              <a:gs pos="5000">
                <a:srgbClr val="235078"/>
              </a:gs>
              <a:gs pos="100000">
                <a:srgbClr val="1482A5"/>
              </a:gs>
            </a:gsLst>
            <a:lin ang="0" scaled="1"/>
          </a:gradFill>
          <a:ln>
            <a:noFill/>
          </a:ln>
        </p:spPr>
        <p:txBody>
          <a:bodyPr wrap="none" anchor="ctr"/>
          <a:lstStyle>
            <a:defPPr>
              <a:defRPr kern="1200" smtId="4294967295"/>
            </a:defPPr>
          </a:lstStyle>
          <a:p>
            <a:endParaRPr lang="en-US" sz="6975"/>
          </a:p>
        </p:txBody>
      </p:sp>
      <p:sp>
        <p:nvSpPr>
          <p:cNvPr id="33" name="Rectangle 29"/>
          <p:cNvSpPr>
            <a:spLocks noChangeArrowheads="1"/>
          </p:cNvSpPr>
          <p:nvPr/>
        </p:nvSpPr>
        <p:spPr bwMode="auto">
          <a:xfrm>
            <a:off x="-36369" y="42787853"/>
            <a:ext cx="32954770" cy="1103348"/>
          </a:xfrm>
          <a:prstGeom prst="rect">
            <a:avLst/>
          </a:prstGeom>
          <a:gradFill>
            <a:gsLst>
              <a:gs pos="5000">
                <a:srgbClr val="235078"/>
              </a:gs>
              <a:gs pos="100000">
                <a:srgbClr val="1482A5"/>
              </a:gs>
            </a:gsLst>
            <a:lin ang="0" scaled="1"/>
          </a:gradFill>
          <a:ln>
            <a:noFill/>
          </a:ln>
        </p:spPr>
        <p:txBody>
          <a:bodyPr lIns="102870" tIns="51435" rIns="102870" bIns="51435" anchor="ctr"/>
          <a:lstStyle>
            <a:defPPr>
              <a:defRPr kern="1200" smtId="4294967295"/>
            </a:defPPr>
          </a:lstStyle>
          <a:p>
            <a:pPr defTabSz="3527822"/>
            <a:endParaRPr lang="en-US" sz="6975">
              <a:solidFill>
                <a:schemeClr val="bg1"/>
              </a:solidFill>
              <a:sym typeface="Symbol" pitchFamily="18" charset="2"/>
            </a:endParaRPr>
          </a:p>
        </p:txBody>
      </p:sp>
      <p:sp>
        <p:nvSpPr>
          <p:cNvPr id="2" name="Rectangle 5"/>
          <p:cNvSpPr>
            <a:spLocks noChangeArrowheads="1"/>
          </p:cNvSpPr>
          <p:nvPr/>
        </p:nvSpPr>
        <p:spPr bwMode="auto">
          <a:xfrm>
            <a:off x="1028700" y="5839239"/>
            <a:ext cx="14824821" cy="18076975"/>
          </a:xfrm>
          <a:prstGeom prst="roundRect">
            <a:avLst>
              <a:gd name="adj" fmla="val 1380"/>
            </a:avLst>
          </a:prstGeom>
          <a:solidFill>
            <a:srgbClr val="B4D3E2"/>
          </a:solidFill>
          <a:ln>
            <a:noFill/>
          </a:ln>
          <a:effectLst/>
        </p:spPr>
        <p:txBody>
          <a:bodyPr wrap="none" lIns="205740" tIns="51435" rIns="205740" bIns="51435" anchor="ctr"/>
          <a:lstStyle>
            <a:defPPr>
              <a:defRPr kern="1200" smtId="4294967295"/>
            </a:defPPr>
          </a:lstStyle>
          <a:p>
            <a:pPr defTabSz="3527822"/>
            <a:endParaRPr lang="en-US" sz="2700">
              <a:noFill/>
              <a:latin typeface="Amaranth" panose="02000503050000020004" pitchFamily="2" charset="0"/>
            </a:endParaRPr>
          </a:p>
        </p:txBody>
      </p:sp>
      <p:sp>
        <p:nvSpPr>
          <p:cNvPr id="42" name="Rectangle 5">
            <a:extLst>
              <a:ext uri="{FF2B5EF4-FFF2-40B4-BE49-F238E27FC236}">
                <a16:creationId xmlns:a16="http://schemas.microsoft.com/office/drawing/2014/main" id="{C08CCD14-6632-49E3-A19B-81E98D465D46}"/>
              </a:ext>
            </a:extLst>
          </p:cNvPr>
          <p:cNvSpPr>
            <a:spLocks noChangeArrowheads="1"/>
          </p:cNvSpPr>
          <p:nvPr/>
        </p:nvSpPr>
        <p:spPr bwMode="auto">
          <a:xfrm>
            <a:off x="17064878" y="5839238"/>
            <a:ext cx="14824821" cy="914400"/>
          </a:xfrm>
          <a:prstGeom prst="rect">
            <a:avLst/>
          </a:prstGeom>
          <a:solidFill>
            <a:srgbClr val="1482A5"/>
          </a:solidFill>
          <a:ln>
            <a:noFill/>
          </a:ln>
          <a:effectLst/>
        </p:spPr>
        <p:txBody>
          <a:bodyPr wrap="none" lIns="205740" tIns="51435" rIns="205740" bIns="51435" anchor="ctr"/>
          <a:lstStyle>
            <a:defPPr>
              <a:defRPr kern="1200" smtId="4294967295"/>
            </a:defPPr>
          </a:lstStyle>
          <a:p>
            <a:pPr defTabSz="3527822"/>
            <a:r>
              <a:rPr lang="en-US" sz="3600">
                <a:solidFill>
                  <a:schemeClr val="bg1"/>
                </a:solidFill>
                <a:latin typeface="Amaranth" panose="02000503050000020004" pitchFamily="2" charset="0"/>
              </a:rPr>
              <a:t>Results</a:t>
            </a:r>
          </a:p>
        </p:txBody>
      </p:sp>
      <p:sp>
        <p:nvSpPr>
          <p:cNvPr id="46" name="Rectangle 5">
            <a:extLst>
              <a:ext uri="{FF2B5EF4-FFF2-40B4-BE49-F238E27FC236}">
                <a16:creationId xmlns:a16="http://schemas.microsoft.com/office/drawing/2014/main" id="{88D57C6D-9B7C-4799-9EEF-AD493DF30EC4}"/>
              </a:ext>
            </a:extLst>
          </p:cNvPr>
          <p:cNvSpPr>
            <a:spLocks noChangeArrowheads="1"/>
          </p:cNvSpPr>
          <p:nvPr/>
        </p:nvSpPr>
        <p:spPr bwMode="auto">
          <a:xfrm>
            <a:off x="17215029" y="20079367"/>
            <a:ext cx="14824821" cy="914400"/>
          </a:xfrm>
          <a:prstGeom prst="rect">
            <a:avLst/>
          </a:prstGeom>
          <a:solidFill>
            <a:srgbClr val="1482A5"/>
          </a:solidFill>
          <a:ln>
            <a:noFill/>
          </a:ln>
          <a:effectLst/>
        </p:spPr>
        <p:txBody>
          <a:bodyPr wrap="none" lIns="205740" tIns="51435" rIns="205740" bIns="51435" anchor="ctr"/>
          <a:lstStyle>
            <a:defPPr>
              <a:defRPr kern="1200" smtId="4294967295"/>
            </a:defPPr>
          </a:lstStyle>
          <a:p>
            <a:pPr defTabSz="3527822"/>
            <a:r>
              <a:rPr lang="en-US" sz="3600" dirty="0">
                <a:solidFill>
                  <a:schemeClr val="bg1"/>
                </a:solidFill>
                <a:latin typeface="Amaranth" panose="02000503050000020004" pitchFamily="2" charset="0"/>
              </a:rPr>
              <a:t>Conclusion</a:t>
            </a:r>
          </a:p>
        </p:txBody>
      </p:sp>
      <p:sp>
        <p:nvSpPr>
          <p:cNvPr id="16" name="Rectangle 5">
            <a:extLst>
              <a:ext uri="{FF2B5EF4-FFF2-40B4-BE49-F238E27FC236}">
                <a16:creationId xmlns:a16="http://schemas.microsoft.com/office/drawing/2014/main" id="{620C51D2-3423-4C6C-A077-34B27F321D2D}"/>
              </a:ext>
            </a:extLst>
          </p:cNvPr>
          <p:cNvSpPr>
            <a:spLocks noChangeArrowheads="1"/>
          </p:cNvSpPr>
          <p:nvPr/>
        </p:nvSpPr>
        <p:spPr bwMode="auto">
          <a:xfrm>
            <a:off x="1050471" y="31640424"/>
            <a:ext cx="14824821" cy="914400"/>
          </a:xfrm>
          <a:prstGeom prst="rect">
            <a:avLst/>
          </a:prstGeom>
          <a:solidFill>
            <a:srgbClr val="1482A5"/>
          </a:solidFill>
          <a:ln>
            <a:noFill/>
          </a:ln>
          <a:effectLst/>
        </p:spPr>
        <p:txBody>
          <a:bodyPr wrap="none" lIns="205740" tIns="51435" rIns="205740" bIns="51435" anchor="ctr"/>
          <a:lstStyle>
            <a:defPPr>
              <a:defRPr kern="1200" smtId="4294967295"/>
            </a:defPPr>
          </a:lstStyle>
          <a:p>
            <a:pPr defTabSz="3527822"/>
            <a:r>
              <a:rPr lang="en-US" sz="3600">
                <a:solidFill>
                  <a:schemeClr val="bg1"/>
                </a:solidFill>
                <a:latin typeface="Amaranth" panose="02000503050000020004" pitchFamily="2" charset="0"/>
              </a:rPr>
              <a:t>Methodology</a:t>
            </a:r>
          </a:p>
        </p:txBody>
      </p:sp>
      <p:sp>
        <p:nvSpPr>
          <p:cNvPr id="18" name="Rectangle 5">
            <a:extLst>
              <a:ext uri="{FF2B5EF4-FFF2-40B4-BE49-F238E27FC236}">
                <a16:creationId xmlns:a16="http://schemas.microsoft.com/office/drawing/2014/main" id="{88133C58-052D-4585-823B-31740DB45AF4}"/>
              </a:ext>
            </a:extLst>
          </p:cNvPr>
          <p:cNvSpPr>
            <a:spLocks noChangeArrowheads="1"/>
          </p:cNvSpPr>
          <p:nvPr/>
        </p:nvSpPr>
        <p:spPr bwMode="auto">
          <a:xfrm>
            <a:off x="1428862" y="6172528"/>
            <a:ext cx="14024497" cy="837586"/>
          </a:xfrm>
          <a:prstGeom prst="rect">
            <a:avLst/>
          </a:prstGeom>
          <a:noFill/>
          <a:ln>
            <a:noFill/>
          </a:ln>
          <a:effectLst/>
        </p:spPr>
        <p:txBody>
          <a:bodyPr wrap="none" lIns="102870" tIns="51435" rIns="102870" bIns="51435" anchor="ctr"/>
          <a:lstStyle>
            <a:defPPr>
              <a:defRPr kern="1200" smtId="4294967295"/>
            </a:defPPr>
          </a:lstStyle>
          <a:p>
            <a:pPr defTabSz="3527822"/>
            <a:r>
              <a:rPr lang="en-US" sz="3600">
                <a:solidFill>
                  <a:srgbClr val="235078"/>
                </a:solidFill>
                <a:latin typeface="Amaranth" panose="02000503050000020004" pitchFamily="2" charset="0"/>
              </a:rPr>
              <a:t>Introduction</a:t>
            </a:r>
          </a:p>
        </p:txBody>
      </p:sp>
      <p:sp>
        <p:nvSpPr>
          <p:cNvPr id="20" name="Rectangle 5">
            <a:extLst>
              <a:ext uri="{FF2B5EF4-FFF2-40B4-BE49-F238E27FC236}">
                <a16:creationId xmlns:a16="http://schemas.microsoft.com/office/drawing/2014/main" id="{1D190742-CABF-42B7-98F1-0542A6A25BED}"/>
              </a:ext>
            </a:extLst>
          </p:cNvPr>
          <p:cNvSpPr>
            <a:spLocks noChangeArrowheads="1"/>
          </p:cNvSpPr>
          <p:nvPr/>
        </p:nvSpPr>
        <p:spPr bwMode="auto">
          <a:xfrm>
            <a:off x="17215029" y="38207681"/>
            <a:ext cx="14824821" cy="914400"/>
          </a:xfrm>
          <a:prstGeom prst="rect">
            <a:avLst/>
          </a:prstGeom>
          <a:solidFill>
            <a:srgbClr val="1482A5"/>
          </a:solidFill>
          <a:ln>
            <a:noFill/>
          </a:ln>
          <a:effectLst/>
        </p:spPr>
        <p:txBody>
          <a:bodyPr wrap="none" lIns="205740" tIns="51435" rIns="205740" bIns="51435" anchor="ctr"/>
          <a:lstStyle>
            <a:defPPr>
              <a:defRPr kern="1200" smtId="4294967295"/>
            </a:defPPr>
          </a:lstStyle>
          <a:p>
            <a:pPr defTabSz="3527822"/>
            <a:r>
              <a:rPr lang="en-US" sz="3600">
                <a:solidFill>
                  <a:schemeClr val="bg1"/>
                </a:solidFill>
                <a:latin typeface="Amaranth" panose="02000503050000020004" pitchFamily="2" charset="0"/>
              </a:rPr>
              <a:t>Acknowledgements</a:t>
            </a:r>
          </a:p>
        </p:txBody>
      </p:sp>
      <p:sp>
        <p:nvSpPr>
          <p:cNvPr id="22" name="Rectangle 5">
            <a:extLst>
              <a:ext uri="{FF2B5EF4-FFF2-40B4-BE49-F238E27FC236}">
                <a16:creationId xmlns:a16="http://schemas.microsoft.com/office/drawing/2014/main" id="{435770D1-B565-D34D-A3C9-608F988B68DA}"/>
              </a:ext>
            </a:extLst>
          </p:cNvPr>
          <p:cNvSpPr>
            <a:spLocks noChangeArrowheads="1"/>
          </p:cNvSpPr>
          <p:nvPr/>
        </p:nvSpPr>
        <p:spPr bwMode="auto">
          <a:xfrm>
            <a:off x="1050471" y="24512378"/>
            <a:ext cx="14824821" cy="914400"/>
          </a:xfrm>
          <a:prstGeom prst="rect">
            <a:avLst/>
          </a:prstGeom>
          <a:solidFill>
            <a:srgbClr val="1482A5"/>
          </a:solidFill>
          <a:ln>
            <a:noFill/>
          </a:ln>
          <a:effectLst/>
        </p:spPr>
        <p:txBody>
          <a:bodyPr wrap="none" lIns="205740" tIns="51435" rIns="205740" bIns="51435" anchor="ctr"/>
          <a:lstStyle>
            <a:defPPr>
              <a:defRPr kern="1200" smtId="4294967295"/>
            </a:defPPr>
          </a:lstStyle>
          <a:p>
            <a:pPr defTabSz="3527822"/>
            <a:r>
              <a:rPr lang="en-US" sz="3600" dirty="0">
                <a:solidFill>
                  <a:schemeClr val="bg1"/>
                </a:solidFill>
                <a:latin typeface="Amaranth" panose="02000503050000020004" pitchFamily="2" charset="0"/>
              </a:rPr>
              <a:t>Objectives</a:t>
            </a:r>
          </a:p>
        </p:txBody>
      </p:sp>
      <p:sp>
        <p:nvSpPr>
          <p:cNvPr id="24" name="Rectangle 5">
            <a:extLst>
              <a:ext uri="{FF2B5EF4-FFF2-40B4-BE49-F238E27FC236}">
                <a16:creationId xmlns:a16="http://schemas.microsoft.com/office/drawing/2014/main" id="{01784E34-44A8-E244-95EA-40C08C368155}"/>
              </a:ext>
            </a:extLst>
          </p:cNvPr>
          <p:cNvSpPr>
            <a:spLocks noChangeArrowheads="1"/>
          </p:cNvSpPr>
          <p:nvPr/>
        </p:nvSpPr>
        <p:spPr bwMode="auto">
          <a:xfrm>
            <a:off x="17215029" y="29022842"/>
            <a:ext cx="14824821" cy="914400"/>
          </a:xfrm>
          <a:prstGeom prst="rect">
            <a:avLst/>
          </a:prstGeom>
          <a:solidFill>
            <a:srgbClr val="1482A5"/>
          </a:solidFill>
          <a:ln>
            <a:noFill/>
          </a:ln>
          <a:effectLst/>
        </p:spPr>
        <p:txBody>
          <a:bodyPr wrap="none" lIns="205740" tIns="51435" rIns="205740" bIns="51435" anchor="ctr"/>
          <a:lstStyle>
            <a:defPPr>
              <a:defRPr kern="1200" smtId="4294967295"/>
            </a:defPPr>
          </a:lstStyle>
          <a:p>
            <a:pPr defTabSz="3527822"/>
            <a:r>
              <a:rPr lang="en-US" sz="3600" dirty="0">
                <a:solidFill>
                  <a:schemeClr val="bg1"/>
                </a:solidFill>
                <a:latin typeface="Amaranth" panose="02000503050000020004" pitchFamily="2" charset="0"/>
              </a:rPr>
              <a:t>References</a:t>
            </a:r>
          </a:p>
        </p:txBody>
      </p:sp>
      <p:sp>
        <p:nvSpPr>
          <p:cNvPr id="13" name="Rectangle 12">
            <a:extLst>
              <a:ext uri="{FF2B5EF4-FFF2-40B4-BE49-F238E27FC236}">
                <a16:creationId xmlns:a16="http://schemas.microsoft.com/office/drawing/2014/main" id="{7E4B1285-9B33-4184-A99E-DDCB897B58DC}"/>
              </a:ext>
            </a:extLst>
          </p:cNvPr>
          <p:cNvSpPr/>
          <p:nvPr/>
        </p:nvSpPr>
        <p:spPr bwMode="auto">
          <a:xfrm>
            <a:off x="693782" y="297172"/>
            <a:ext cx="31494463" cy="424262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2175" rtl="0" eaLnBrk="1" fontAlgn="base" latinLnBrk="0" hangingPunct="1">
              <a:lnSpc>
                <a:spcPct val="100000"/>
              </a:lnSpc>
              <a:spcBef>
                <a:spcPct val="0"/>
              </a:spcBef>
              <a:spcAft>
                <a:spcPct val="0"/>
              </a:spcAft>
              <a:buClrTx/>
              <a:buSzTx/>
              <a:buFontTx/>
              <a:buNone/>
              <a:tabLst/>
            </a:pPr>
            <a:endParaRPr kumimoji="0" lang="en-GB" sz="9300" b="0" i="0" u="none" strike="noStrike" cap="none" normalizeH="0" baseline="0" dirty="0">
              <a:ln>
                <a:noFill/>
              </a:ln>
              <a:solidFill>
                <a:schemeClr val="tx1"/>
              </a:solidFill>
              <a:effectLst/>
              <a:latin typeface="Arial" pitchFamily="34" charset="0"/>
            </a:endParaRPr>
          </a:p>
        </p:txBody>
      </p:sp>
      <p:pic>
        <p:nvPicPr>
          <p:cNvPr id="12" name="Picture 11" descr="A picture containing graphical user interface&#10;&#10;Description automatically generated">
            <a:extLst>
              <a:ext uri="{FF2B5EF4-FFF2-40B4-BE49-F238E27FC236}">
                <a16:creationId xmlns:a16="http://schemas.microsoft.com/office/drawing/2014/main" id="{DB63C00A-403D-43DF-8449-DBD3C1BCD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59199" y="681848"/>
            <a:ext cx="10178402" cy="3168581"/>
          </a:xfrm>
          <a:prstGeom prst="rect">
            <a:avLst/>
          </a:prstGeom>
        </p:spPr>
      </p:pic>
      <p:sp>
        <p:nvSpPr>
          <p:cNvPr id="31" name="Title 11">
            <a:extLst>
              <a:ext uri="{FF2B5EF4-FFF2-40B4-BE49-F238E27FC236}">
                <a16:creationId xmlns:a16="http://schemas.microsoft.com/office/drawing/2014/main" id="{A3F6428D-1FA6-42BA-BAEA-3577E1620F6B}"/>
              </a:ext>
            </a:extLst>
          </p:cNvPr>
          <p:cNvSpPr txBox="1"/>
          <p:nvPr/>
        </p:nvSpPr>
        <p:spPr>
          <a:xfrm>
            <a:off x="876300" y="-726853"/>
            <a:ext cx="20987398" cy="1174118"/>
          </a:xfrm>
          <a:prstGeom prst="rect">
            <a:avLst/>
          </a:prstGeom>
        </p:spPr>
        <p:txBody>
          <a:bodyPr lIns="96012" tIns="48006" rIns="96012" bIns="48006"/>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pPr algn="l"/>
            <a:br>
              <a:rPr lang="en-US" sz="6400" dirty="0">
                <a:solidFill>
                  <a:srgbClr val="235078"/>
                </a:solidFill>
                <a:latin typeface="Amaranth" panose="02000503050000020004" pitchFamily="2" charset="0"/>
              </a:rPr>
            </a:br>
            <a:r>
              <a:rPr lang="en-US" sz="6400" dirty="0">
                <a:solidFill>
                  <a:srgbClr val="235078"/>
                </a:solidFill>
                <a:latin typeface="Amaranth" panose="02000503050000020004" pitchFamily="2" charset="0"/>
              </a:rPr>
              <a:t>Analysis of the Used Car Market in Saudi Arabia Using Machine and Deep Learning</a:t>
            </a:r>
          </a:p>
        </p:txBody>
      </p:sp>
      <p:sp>
        <p:nvSpPr>
          <p:cNvPr id="5" name="Text Placeholder 16">
            <a:extLst>
              <a:ext uri="{FF2B5EF4-FFF2-40B4-BE49-F238E27FC236}">
                <a16:creationId xmlns:a16="http://schemas.microsoft.com/office/drawing/2014/main" id="{456AE6B2-483B-09AE-E343-E6C41407C018}"/>
              </a:ext>
            </a:extLst>
          </p:cNvPr>
          <p:cNvSpPr txBox="1"/>
          <p:nvPr/>
        </p:nvSpPr>
        <p:spPr>
          <a:xfrm>
            <a:off x="876300" y="2205812"/>
            <a:ext cx="20878543" cy="2245898"/>
          </a:xfrm>
          <a:prstGeom prst="rect">
            <a:avLst/>
          </a:prstGeom>
        </p:spPr>
        <p:txBody>
          <a:bodyPr lIns="96012" tIns="48006" rIns="96012" bIns="48006"/>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4200" dirty="0" err="1">
                <a:solidFill>
                  <a:srgbClr val="235078"/>
                </a:solidFill>
                <a:latin typeface="Titillium Web" panose="00000500000000000000" pitchFamily="2" charset="0"/>
                <a:cs typeface="Times New Roman" panose="02020603050405020304" pitchFamily="18" charset="0"/>
              </a:rPr>
              <a:t>Abdulrhman</a:t>
            </a:r>
            <a:r>
              <a:rPr lang="en-US" sz="4200" dirty="0">
                <a:solidFill>
                  <a:srgbClr val="235078"/>
                </a:solidFill>
                <a:latin typeface="Titillium Web" panose="00000500000000000000" pitchFamily="2" charset="0"/>
                <a:cs typeface="Times New Roman" panose="02020603050405020304" pitchFamily="18" charset="0"/>
              </a:rPr>
              <a:t> Simbawa – Marwan Al-Ghamdi – Saeed </a:t>
            </a:r>
            <a:r>
              <a:rPr lang="en-US" sz="4200" dirty="0" err="1">
                <a:solidFill>
                  <a:srgbClr val="235078"/>
                </a:solidFill>
                <a:latin typeface="Titillium Web" panose="00000500000000000000" pitchFamily="2" charset="0"/>
                <a:cs typeface="Times New Roman" panose="02020603050405020304" pitchFamily="18" charset="0"/>
              </a:rPr>
              <a:t>Qahhas</a:t>
            </a:r>
            <a:r>
              <a:rPr lang="en-US" sz="4200" dirty="0">
                <a:solidFill>
                  <a:srgbClr val="235078"/>
                </a:solidFill>
                <a:latin typeface="Titillium Web" panose="00000500000000000000" pitchFamily="2" charset="0"/>
                <a:cs typeface="Times New Roman" panose="02020603050405020304" pitchFamily="18" charset="0"/>
              </a:rPr>
              <a:t> – Abdullah Al-Shareef</a:t>
            </a:r>
          </a:p>
          <a:p>
            <a:r>
              <a:rPr lang="en-US" sz="4200" dirty="0">
                <a:solidFill>
                  <a:srgbClr val="235078"/>
                </a:solidFill>
                <a:latin typeface="Titillium Web" panose="00000500000000000000" pitchFamily="2" charset="0"/>
                <a:cs typeface="Times New Roman" panose="02020603050405020304" pitchFamily="18" charset="0"/>
              </a:rPr>
              <a:t>Supervised By Dr. Omar AL-</a:t>
            </a:r>
            <a:r>
              <a:rPr lang="en-US" sz="4200" dirty="0" err="1">
                <a:solidFill>
                  <a:srgbClr val="235078"/>
                </a:solidFill>
                <a:latin typeface="Titillium Web" panose="00000500000000000000" pitchFamily="2" charset="0"/>
                <a:cs typeface="Times New Roman" panose="02020603050405020304" pitchFamily="18" charset="0"/>
              </a:rPr>
              <a:t>Ghushairy</a:t>
            </a:r>
            <a:endParaRPr lang="en-US" sz="4200" dirty="0">
              <a:solidFill>
                <a:srgbClr val="235078"/>
              </a:solidFill>
              <a:latin typeface="Titillium Web" panose="00000500000000000000" pitchFamily="2" charset="0"/>
              <a:cs typeface="Times New Roman" panose="02020603050405020304" pitchFamily="18" charset="0"/>
            </a:endParaRPr>
          </a:p>
          <a:p>
            <a:r>
              <a:rPr lang="en-US" sz="4200" dirty="0">
                <a:solidFill>
                  <a:srgbClr val="235078"/>
                </a:solidFill>
                <a:latin typeface="Titillium Web" panose="00000500000000000000" pitchFamily="2" charset="0"/>
                <a:cs typeface="Times New Roman" panose="02020603050405020304" pitchFamily="18" charset="0"/>
              </a:rPr>
              <a:t>Department of Information Systems and Technology</a:t>
            </a:r>
          </a:p>
        </p:txBody>
      </p:sp>
      <p:sp>
        <p:nvSpPr>
          <p:cNvPr id="6" name="Text Box 6">
            <a:extLst>
              <a:ext uri="{FF2B5EF4-FFF2-40B4-BE49-F238E27FC236}">
                <a16:creationId xmlns:a16="http://schemas.microsoft.com/office/drawing/2014/main" id="{2040AA74-76AC-E2A8-35F0-66197A36D9E3}"/>
              </a:ext>
            </a:extLst>
          </p:cNvPr>
          <p:cNvSpPr txBox="1">
            <a:spLocks noChangeArrowheads="1"/>
          </p:cNvSpPr>
          <p:nvPr/>
        </p:nvSpPr>
        <p:spPr bwMode="auto">
          <a:xfrm>
            <a:off x="1428861" y="7047797"/>
            <a:ext cx="14024497" cy="9583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2870" tIns="51435" rIns="102870" bIns="5143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en-US" sz="2800" dirty="0">
                <a:latin typeface="Titillium Web" panose="00000500000000000000" pitchFamily="2" charset="0"/>
                <a:ea typeface="Open Sans" panose="020B0606030504020204" pitchFamily="34" charset="0"/>
                <a:cs typeface="Times New Roman" panose="02020603050405020304" pitchFamily="18" charset="0"/>
              </a:rPr>
              <a:t>Many people and businesses in the car sales industry in Saudi Arabia set the prices of used cars based either on intuition, asking experts in car sales, or other ways. The problem with these solutions is that they may lead to estimations that vary drastically from the prices that the cars are worth. To eliminate the price-setting problem, we can use historic data about the used cars that are being sold through websites that sell cars in Saudi Arabia to analyze the market and develop a solution that can help stakeholders predict accurate prices for used cars based on several inputs that affect the price. A machine learning model can predict continuous values, such as the price in our case, via several regression algorithms. Also, using deep learning techniques may give better accuracies than these models. As for the market study, an interactive dashboard will help summarize the most affecting factors on car prices. In this paper, we examine the use and application of multiple supervised machine learning and deep learning algorithms to predict how much a car is worth in Saudi Arabia. The predictions are based on data collected using web scrapping techniques from several sites that offer the service of buying and selling used cars in Saudi Arabia, such as Syarah.com, and Yallamotor.com. Examined algorithms varied among Decision tree, </a:t>
            </a:r>
            <a:r>
              <a:rPr lang="en-US" sz="2800" dirty="0" err="1">
                <a:latin typeface="Titillium Web" panose="00000500000000000000" pitchFamily="2" charset="0"/>
                <a:ea typeface="Open Sans" panose="020B0606030504020204" pitchFamily="34" charset="0"/>
                <a:cs typeface="Times New Roman" panose="02020603050405020304" pitchFamily="18" charset="0"/>
              </a:rPr>
              <a:t>Xgboost</a:t>
            </a:r>
            <a:r>
              <a:rPr lang="en-US" sz="2800" dirty="0">
                <a:latin typeface="Titillium Web" panose="00000500000000000000" pitchFamily="2" charset="0"/>
                <a:ea typeface="Open Sans" panose="020B0606030504020204" pitchFamily="34" charset="0"/>
                <a:cs typeface="Times New Roman" panose="02020603050405020304" pitchFamily="18" charset="0"/>
              </a:rPr>
              <a:t>, Gradient Boosting, Random Forest, Extra Trees, etc. The algorithms are then evaluated and compared using R squared score, Mean Absolute Error, and Mean Absolute Percentage Error to choose the best-performing algorithm out of the ten. All the algorithms scored a very high accuracy score. The Extra Trees algorithm was the best-performing algorithm with an R squared score of %95.7, a Mean Absolute Error of 10188.7, and a Mean Absolute Percentage Error of %14.7. consequently, this model will be deployed to a web application that can serve as a used car price estimator.</a:t>
            </a:r>
          </a:p>
        </p:txBody>
      </p:sp>
      <p:pic>
        <p:nvPicPr>
          <p:cNvPr id="7" name="Picture 6">
            <a:extLst>
              <a:ext uri="{FF2B5EF4-FFF2-40B4-BE49-F238E27FC236}">
                <a16:creationId xmlns:a16="http://schemas.microsoft.com/office/drawing/2014/main" id="{0754A215-66D7-6B4F-3B6F-50C86845F325}"/>
              </a:ext>
            </a:extLst>
          </p:cNvPr>
          <p:cNvPicPr>
            <a:picLocks noChangeAspect="1"/>
          </p:cNvPicPr>
          <p:nvPr/>
        </p:nvPicPr>
        <p:blipFill>
          <a:blip r:embed="rId3"/>
          <a:stretch>
            <a:fillRect/>
          </a:stretch>
        </p:blipFill>
        <p:spPr>
          <a:xfrm>
            <a:off x="1428861" y="16874586"/>
            <a:ext cx="14024497" cy="6229350"/>
          </a:xfrm>
          <a:prstGeom prst="rect">
            <a:avLst/>
          </a:prstGeom>
        </p:spPr>
      </p:pic>
      <p:sp>
        <p:nvSpPr>
          <p:cNvPr id="8" name="Text Box 6">
            <a:extLst>
              <a:ext uri="{FF2B5EF4-FFF2-40B4-BE49-F238E27FC236}">
                <a16:creationId xmlns:a16="http://schemas.microsoft.com/office/drawing/2014/main" id="{053D5723-0A0E-66EC-F058-31497B22A5E6}"/>
              </a:ext>
            </a:extLst>
          </p:cNvPr>
          <p:cNvSpPr txBox="1">
            <a:spLocks noChangeArrowheads="1"/>
          </p:cNvSpPr>
          <p:nvPr/>
        </p:nvSpPr>
        <p:spPr bwMode="auto">
          <a:xfrm>
            <a:off x="1050471" y="25763226"/>
            <a:ext cx="14824821" cy="5801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70" tIns="51435" rIns="102870" bIns="5143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marL="342900" marR="0" lvl="0" indent="-342900" algn="just" rtl="0">
              <a:lnSpc>
                <a:spcPct val="107000"/>
              </a:lnSpc>
              <a:spcBef>
                <a:spcPts val="0"/>
              </a:spcBef>
              <a:spcAft>
                <a:spcPts val="800"/>
              </a:spcAft>
              <a:buFont typeface="+mj-lt"/>
              <a:buAutoNum type="arabicPeriod"/>
            </a:pPr>
            <a:r>
              <a:rPr lang="en-US" sz="2800" dirty="0">
                <a:latin typeface="Titillium Web" panose="00000500000000000000" pitchFamily="2" charset="0"/>
                <a:ea typeface="Open Sans" panose="020B0606030504020204" pitchFamily="34" charset="0"/>
                <a:cs typeface="Times New Roman" panose="02020603050405020304" pitchFamily="18" charset="0"/>
              </a:rPr>
              <a:t>Acquiring data on used cars across websites in Saudi Arabia.</a:t>
            </a:r>
          </a:p>
          <a:p>
            <a:pPr marL="342900" marR="0" lvl="0" indent="-342900" algn="just" rtl="0">
              <a:lnSpc>
                <a:spcPct val="107000"/>
              </a:lnSpc>
              <a:spcBef>
                <a:spcPts val="0"/>
              </a:spcBef>
              <a:spcAft>
                <a:spcPts val="800"/>
              </a:spcAft>
              <a:buFont typeface="+mj-lt"/>
              <a:buAutoNum type="arabicPeriod"/>
            </a:pPr>
            <a:r>
              <a:rPr lang="en-US" sz="2800" dirty="0">
                <a:latin typeface="Titillium Web" panose="00000500000000000000" pitchFamily="2" charset="0"/>
                <a:ea typeface="Open Sans" panose="020B0606030504020204" pitchFamily="34" charset="0"/>
                <a:cs typeface="Times New Roman" panose="02020603050405020304" pitchFamily="18" charset="0"/>
              </a:rPr>
              <a:t>Identifying the factors that affect the price of a car the most.</a:t>
            </a:r>
          </a:p>
          <a:p>
            <a:pPr marL="342900" marR="0" lvl="0" indent="-342900" algn="just" rtl="0">
              <a:lnSpc>
                <a:spcPct val="107000"/>
              </a:lnSpc>
              <a:spcBef>
                <a:spcPts val="0"/>
              </a:spcBef>
              <a:spcAft>
                <a:spcPts val="800"/>
              </a:spcAft>
              <a:buFont typeface="+mj-lt"/>
              <a:buAutoNum type="arabicPeriod"/>
            </a:pPr>
            <a:r>
              <a:rPr lang="en-US" sz="2800" dirty="0">
                <a:latin typeface="Titillium Web" panose="00000500000000000000" pitchFamily="2" charset="0"/>
                <a:ea typeface="Open Sans" panose="020B0606030504020204" pitchFamily="34" charset="0"/>
                <a:cs typeface="Times New Roman" panose="02020603050405020304" pitchFamily="18" charset="0"/>
              </a:rPr>
              <a:t>Building several regression machine learning models to predict the prices of cars and choosing the most accurate model.</a:t>
            </a:r>
          </a:p>
          <a:p>
            <a:pPr marL="342900" marR="0" lvl="0" indent="-342900" algn="just" rtl="0">
              <a:lnSpc>
                <a:spcPct val="107000"/>
              </a:lnSpc>
              <a:spcBef>
                <a:spcPts val="0"/>
              </a:spcBef>
              <a:spcAft>
                <a:spcPts val="800"/>
              </a:spcAft>
              <a:buFont typeface="+mj-lt"/>
              <a:buAutoNum type="arabicPeriod"/>
            </a:pPr>
            <a:r>
              <a:rPr lang="en-US" sz="2800" dirty="0">
                <a:latin typeface="Titillium Web" panose="00000500000000000000" pitchFamily="2" charset="0"/>
                <a:ea typeface="Open Sans" panose="020B0606030504020204" pitchFamily="34" charset="0"/>
                <a:cs typeface="Times New Roman" panose="02020603050405020304" pitchFamily="18" charset="0"/>
              </a:rPr>
              <a:t>Applying deep learning techniques to enhance the model built if possible. </a:t>
            </a:r>
          </a:p>
          <a:p>
            <a:pPr marL="342900" marR="0" lvl="0" indent="-342900" algn="just" rtl="0">
              <a:lnSpc>
                <a:spcPct val="107000"/>
              </a:lnSpc>
              <a:spcBef>
                <a:spcPts val="0"/>
              </a:spcBef>
              <a:spcAft>
                <a:spcPts val="800"/>
              </a:spcAft>
              <a:buFont typeface="+mj-lt"/>
              <a:buAutoNum type="arabicPeriod"/>
            </a:pPr>
            <a:r>
              <a:rPr lang="en-US" sz="2800" dirty="0">
                <a:latin typeface="Titillium Web" panose="00000500000000000000" pitchFamily="2" charset="0"/>
                <a:ea typeface="Open Sans" panose="020B0606030504020204" pitchFamily="34" charset="0"/>
                <a:cs typeface="Times New Roman" panose="02020603050405020304" pitchFamily="18" charset="0"/>
              </a:rPr>
              <a:t>Analyzing each car brand with the regression models individually and comparing them to make a solid and reliable study of the machine learning model used to predict car prices in Saudi Arabia.</a:t>
            </a:r>
          </a:p>
          <a:p>
            <a:pPr marL="342900" marR="0" lvl="0" indent="-342900" algn="just" rtl="0">
              <a:lnSpc>
                <a:spcPct val="107000"/>
              </a:lnSpc>
              <a:spcBef>
                <a:spcPts val="0"/>
              </a:spcBef>
              <a:spcAft>
                <a:spcPts val="800"/>
              </a:spcAft>
              <a:buFont typeface="+mj-lt"/>
              <a:buAutoNum type="arabicPeriod"/>
            </a:pPr>
            <a:r>
              <a:rPr lang="en-US" sz="2800" dirty="0">
                <a:latin typeface="Titillium Web" panose="00000500000000000000" pitchFamily="2" charset="0"/>
                <a:ea typeface="Open Sans" panose="020B0606030504020204" pitchFamily="34" charset="0"/>
                <a:cs typeface="Times New Roman" panose="02020603050405020304" pitchFamily="18" charset="0"/>
              </a:rPr>
              <a:t>Building a web solution to deploy our model on.</a:t>
            </a:r>
          </a:p>
          <a:p>
            <a:pPr marL="342900" marR="0" lvl="0" indent="-342900" algn="just" rtl="0">
              <a:lnSpc>
                <a:spcPct val="107000"/>
              </a:lnSpc>
              <a:spcBef>
                <a:spcPts val="0"/>
              </a:spcBef>
              <a:spcAft>
                <a:spcPts val="800"/>
              </a:spcAft>
              <a:buFont typeface="+mj-lt"/>
              <a:buAutoNum type="arabicPeriod"/>
            </a:pPr>
            <a:r>
              <a:rPr lang="en-US" sz="2800" dirty="0">
                <a:latin typeface="Titillium Web" panose="00000500000000000000" pitchFamily="2" charset="0"/>
                <a:ea typeface="Open Sans" panose="020B0606030504020204" pitchFamily="34" charset="0"/>
                <a:cs typeface="Times New Roman" panose="02020603050405020304" pitchFamily="18" charset="0"/>
              </a:rPr>
              <a:t>Building an interactive dashboard to derive insights into the used cars market in Saudi Arabia.</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pic>
        <p:nvPicPr>
          <p:cNvPr id="9" name="Picture 8">
            <a:extLst>
              <a:ext uri="{FF2B5EF4-FFF2-40B4-BE49-F238E27FC236}">
                <a16:creationId xmlns:a16="http://schemas.microsoft.com/office/drawing/2014/main" id="{C4BAFAB9-E165-6A9F-2493-F8E56F0788F2}"/>
              </a:ext>
            </a:extLst>
          </p:cNvPr>
          <p:cNvPicPr>
            <a:picLocks noChangeAspect="1"/>
          </p:cNvPicPr>
          <p:nvPr/>
        </p:nvPicPr>
        <p:blipFill>
          <a:blip r:embed="rId4"/>
          <a:stretch>
            <a:fillRect/>
          </a:stretch>
        </p:blipFill>
        <p:spPr>
          <a:xfrm>
            <a:off x="4249399" y="33079778"/>
            <a:ext cx="8426964" cy="5011346"/>
          </a:xfrm>
          <a:prstGeom prst="rect">
            <a:avLst/>
          </a:prstGeom>
        </p:spPr>
      </p:pic>
      <p:sp>
        <p:nvSpPr>
          <p:cNvPr id="10" name="Text Box 6">
            <a:extLst>
              <a:ext uri="{FF2B5EF4-FFF2-40B4-BE49-F238E27FC236}">
                <a16:creationId xmlns:a16="http://schemas.microsoft.com/office/drawing/2014/main" id="{6E917D53-687B-CABB-426F-8E5D32648BCB}"/>
              </a:ext>
            </a:extLst>
          </p:cNvPr>
          <p:cNvSpPr txBox="1">
            <a:spLocks noChangeArrowheads="1"/>
          </p:cNvSpPr>
          <p:nvPr/>
        </p:nvSpPr>
        <p:spPr bwMode="auto">
          <a:xfrm>
            <a:off x="1028698" y="38381637"/>
            <a:ext cx="14824821" cy="4351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70" tIns="51435" rIns="102870" bIns="5143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marL="342900" indent="-342900">
              <a:buFont typeface="Arial" panose="020B0604020202020204" pitchFamily="34" charset="0"/>
              <a:buChar char="•"/>
            </a:pPr>
            <a:r>
              <a:rPr lang="en-US" sz="2800" b="1" dirty="0">
                <a:latin typeface="Titillium Web" panose="00000500000000000000" pitchFamily="2" charset="0"/>
                <a:ea typeface="Open Sans" panose="020B0606030504020204" pitchFamily="34" charset="0"/>
                <a:cs typeface="Times New Roman" panose="02020603050405020304" pitchFamily="18" charset="0"/>
              </a:rPr>
              <a:t>Input</a:t>
            </a:r>
            <a:r>
              <a:rPr lang="en-US" sz="2800" dirty="0">
                <a:latin typeface="Titillium Web" panose="00000500000000000000" pitchFamily="2" charset="0"/>
                <a:ea typeface="Open Sans" panose="020B0606030504020204" pitchFamily="34" charset="0"/>
                <a:cs typeface="Times New Roman" panose="02020603050405020304" pitchFamily="18" charset="0"/>
              </a:rPr>
              <a:t>: used car data, which is collected and scrapped using R and Python libraries from websites that offer to buy and sell used cars in Saudi Arabia, such as Syarah.com, ksa.yallamotor.com, and carswitch.com.</a:t>
            </a:r>
          </a:p>
          <a:p>
            <a:pPr marL="342900" indent="-342900">
              <a:buFont typeface="Arial" panose="020B0604020202020204" pitchFamily="34" charset="0"/>
              <a:buChar char="•"/>
            </a:pPr>
            <a:r>
              <a:rPr lang="en-US" sz="2800" b="1" dirty="0">
                <a:latin typeface="Titillium Web" panose="00000500000000000000" pitchFamily="2" charset="0"/>
                <a:ea typeface="Open Sans" panose="020B0606030504020204" pitchFamily="34" charset="0"/>
                <a:cs typeface="Times New Roman" panose="02020603050405020304" pitchFamily="18" charset="0"/>
              </a:rPr>
              <a:t>Processing</a:t>
            </a:r>
            <a:r>
              <a:rPr lang="en-US" sz="2800" dirty="0">
                <a:latin typeface="Titillium Web" panose="00000500000000000000" pitchFamily="2" charset="0"/>
                <a:ea typeface="Open Sans" panose="020B0606030504020204" pitchFamily="34" charset="0"/>
                <a:cs typeface="Times New Roman" panose="02020603050405020304" pitchFamily="18" charset="0"/>
              </a:rPr>
              <a:t>: Data cleaning and preprocessing using Python and R libraries, such as Pandas. Furthermore, machine learning models are applied and evaluated using Python libraries, such as Scikit-learn. </a:t>
            </a:r>
          </a:p>
          <a:p>
            <a:pPr marL="342900" indent="-342900">
              <a:buFont typeface="Arial" panose="020B0604020202020204" pitchFamily="34" charset="0"/>
              <a:buChar char="•"/>
            </a:pPr>
            <a:r>
              <a:rPr lang="en-US" sz="2800" b="1" dirty="0">
                <a:latin typeface="Titillium Web" panose="00000500000000000000" pitchFamily="2" charset="0"/>
                <a:ea typeface="Open Sans" panose="020B0606030504020204" pitchFamily="34" charset="0"/>
                <a:cs typeface="Times New Roman" panose="02020603050405020304" pitchFamily="18" charset="0"/>
              </a:rPr>
              <a:t>Output</a:t>
            </a:r>
            <a:r>
              <a:rPr lang="en-US" sz="2800" dirty="0">
                <a:latin typeface="Titillium Web" panose="00000500000000000000" pitchFamily="2" charset="0"/>
                <a:ea typeface="Open Sans" panose="020B0606030504020204" pitchFamily="34" charset="0"/>
                <a:cs typeface="Times New Roman" panose="02020603050405020304" pitchFamily="18" charset="0"/>
              </a:rPr>
              <a:t>: </a:t>
            </a:r>
            <a:r>
              <a:rPr lang="en-GB" sz="2800" dirty="0">
                <a:latin typeface="Titillium Web" panose="00000500000000000000" pitchFamily="2" charset="0"/>
                <a:ea typeface="Open Sans" panose="020B0606030504020204" pitchFamily="34" charset="0"/>
                <a:cs typeface="Times New Roman" panose="02020603050405020304" pitchFamily="18" charset="0"/>
              </a:rPr>
              <a:t>A prediction of the price of a car based on the inputs on a web solution uploaded to the cloud using Heroku service to be open for use to the public. Furthermore, a dashboard that is built by Tableau shows details about the car market in Saudi Arabia. </a:t>
            </a:r>
            <a:endParaRPr lang="en-US" sz="2800" dirty="0">
              <a:latin typeface="Titillium Web" panose="00000500000000000000" pitchFamily="2" charset="0"/>
              <a:ea typeface="Open Sans" panose="020B0606030504020204" pitchFamily="34" charset="0"/>
              <a:cs typeface="Times New Roman" panose="02020603050405020304" pitchFamily="18" charset="0"/>
            </a:endParaRPr>
          </a:p>
          <a:p>
            <a:pPr marL="342900" indent="-342900">
              <a:buFont typeface="Arial" panose="020B0604020202020204" pitchFamily="34" charset="0"/>
              <a:buChar char="•"/>
            </a:pPr>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B4AB5B96-A09F-5490-3A84-89C55B8AB26A}"/>
              </a:ext>
            </a:extLst>
          </p:cNvPr>
          <p:cNvSpPr txBox="1"/>
          <p:nvPr/>
        </p:nvSpPr>
        <p:spPr>
          <a:xfrm>
            <a:off x="17064879" y="7073671"/>
            <a:ext cx="14824820" cy="1815882"/>
          </a:xfrm>
          <a:prstGeom prst="rect">
            <a:avLst/>
          </a:prstGeom>
          <a:noFill/>
        </p:spPr>
        <p:txBody>
          <a:bodyPr wrap="square" rtlCol="0">
            <a:spAutoFit/>
          </a:bodyPr>
          <a:lstStyle>
            <a:defPPr>
              <a:defRPr kern="1200" smtId="4294967295"/>
            </a:defPPr>
          </a:lstStyle>
          <a:p>
            <a:pPr algn="just"/>
            <a:r>
              <a:rPr lang="en-US" sz="2800" dirty="0">
                <a:latin typeface="Titillium Web" panose="00000500000000000000" pitchFamily="2" charset="0"/>
                <a:ea typeface="Open Sans" panose="020B0606030504020204" pitchFamily="34" charset="0"/>
                <a:cs typeface="Times New Roman" panose="02020603050405020304" pitchFamily="18" charset="0"/>
              </a:rPr>
              <a:t>The results of the ten algorithms used will be shown as ‘actual vs. predicted’ graphs that indicate the accuracies of the predictions made on the test data. To help interpret the meaning of these graphs, you can use the following statement: The more the data points are near the line, the more the accuracy score is. </a:t>
            </a:r>
          </a:p>
        </p:txBody>
      </p:sp>
      <p:pic>
        <p:nvPicPr>
          <p:cNvPr id="14" name="Picture 13">
            <a:extLst>
              <a:ext uri="{FF2B5EF4-FFF2-40B4-BE49-F238E27FC236}">
                <a16:creationId xmlns:a16="http://schemas.microsoft.com/office/drawing/2014/main" id="{61EB32C7-6E53-31C3-8082-1D1D32AEA948}"/>
              </a:ext>
            </a:extLst>
          </p:cNvPr>
          <p:cNvPicPr>
            <a:picLocks noChangeAspect="1"/>
          </p:cNvPicPr>
          <p:nvPr/>
        </p:nvPicPr>
        <p:blipFill>
          <a:blip r:embed="rId5"/>
          <a:stretch>
            <a:fillRect/>
          </a:stretch>
        </p:blipFill>
        <p:spPr>
          <a:xfrm>
            <a:off x="17111379" y="8988186"/>
            <a:ext cx="14528027" cy="10502444"/>
          </a:xfrm>
          <a:prstGeom prst="rect">
            <a:avLst/>
          </a:prstGeom>
        </p:spPr>
      </p:pic>
      <p:sp>
        <p:nvSpPr>
          <p:cNvPr id="15" name="TextBox 14">
            <a:extLst>
              <a:ext uri="{FF2B5EF4-FFF2-40B4-BE49-F238E27FC236}">
                <a16:creationId xmlns:a16="http://schemas.microsoft.com/office/drawing/2014/main" id="{ED728155-9204-A422-26E4-6241F2C663ED}"/>
              </a:ext>
            </a:extLst>
          </p:cNvPr>
          <p:cNvSpPr txBox="1"/>
          <p:nvPr/>
        </p:nvSpPr>
        <p:spPr>
          <a:xfrm>
            <a:off x="17111379" y="21352837"/>
            <a:ext cx="14824819" cy="3108543"/>
          </a:xfrm>
          <a:prstGeom prst="rect">
            <a:avLst/>
          </a:prstGeom>
          <a:noFill/>
        </p:spPr>
        <p:txBody>
          <a:bodyPr wrap="square" rtlCol="0">
            <a:spAutoFit/>
          </a:bodyPr>
          <a:lstStyle>
            <a:defPPr>
              <a:defRPr kern="1200" smtId="4294967295"/>
            </a:defPPr>
          </a:lstStyle>
          <a:p>
            <a:r>
              <a:rPr lang="en-US" sz="2800" dirty="0">
                <a:latin typeface="Titillium Web" panose="00000500000000000000" pitchFamily="2" charset="0"/>
                <a:ea typeface="Open Sans" panose="020B0606030504020204" pitchFamily="34" charset="0"/>
                <a:cs typeface="Times New Roman" panose="02020603050405020304" pitchFamily="18" charset="0"/>
              </a:rPr>
              <a:t>In conclusion, the chosen algorithm to be deployed on the web application is Extra Trees regressor, that is mainly because it scored an </a:t>
            </a:r>
            <a:r>
              <a:rPr lang="en-GB" sz="2800" dirty="0">
                <a:latin typeface="Titillium Web" panose="00000500000000000000" pitchFamily="2" charset="0"/>
                <a:ea typeface="Open Sans" panose="020B0606030504020204" pitchFamily="34" charset="0"/>
                <a:cs typeface="Times New Roman" panose="02020603050405020304" pitchFamily="18" charset="0"/>
              </a:rPr>
              <a:t>R squared score of %95.7, Mean Absolute Error of 10188.7, and Mean Absolute Percentage Error of %14.7, which is considered the best performing algorithm among the other nine algorithms. The web application uses the regressor by taking input from the user about a car, then displays a prediction of the car’s price as an output. Additionally, the web application will prompt the user to a dashboard that will help in understanding the used cars market in Saudi Arabia. </a:t>
            </a:r>
            <a:endParaRPr lang="en-US" sz="2800" dirty="0">
              <a:latin typeface="Titillium Web" panose="00000500000000000000" pitchFamily="2" charset="0"/>
              <a:ea typeface="Open Sans" panose="020B0606030504020204" pitchFamily="34" charset="0"/>
              <a:cs typeface="Times New Roman" panose="02020603050405020304" pitchFamily="18" charset="0"/>
            </a:endParaRPr>
          </a:p>
        </p:txBody>
      </p:sp>
      <p:pic>
        <p:nvPicPr>
          <p:cNvPr id="19" name="Picture 18">
            <a:extLst>
              <a:ext uri="{FF2B5EF4-FFF2-40B4-BE49-F238E27FC236}">
                <a16:creationId xmlns:a16="http://schemas.microsoft.com/office/drawing/2014/main" id="{C0783D84-36B0-5424-3E23-3B0525864D1C}"/>
              </a:ext>
            </a:extLst>
          </p:cNvPr>
          <p:cNvPicPr>
            <a:picLocks noChangeAspect="1"/>
          </p:cNvPicPr>
          <p:nvPr/>
        </p:nvPicPr>
        <p:blipFill>
          <a:blip r:embed="rId6"/>
          <a:stretch>
            <a:fillRect/>
          </a:stretch>
        </p:blipFill>
        <p:spPr>
          <a:xfrm>
            <a:off x="17111379" y="24799188"/>
            <a:ext cx="7315834" cy="3694496"/>
          </a:xfrm>
          <a:prstGeom prst="rect">
            <a:avLst/>
          </a:prstGeom>
        </p:spPr>
      </p:pic>
      <p:pic>
        <p:nvPicPr>
          <p:cNvPr id="26" name="Picture 25">
            <a:extLst>
              <a:ext uri="{FF2B5EF4-FFF2-40B4-BE49-F238E27FC236}">
                <a16:creationId xmlns:a16="http://schemas.microsoft.com/office/drawing/2014/main" id="{FC7AEC97-DB74-BBAC-1EBF-8279E083F112}"/>
              </a:ext>
            </a:extLst>
          </p:cNvPr>
          <p:cNvPicPr>
            <a:picLocks noChangeAspect="1"/>
          </p:cNvPicPr>
          <p:nvPr/>
        </p:nvPicPr>
        <p:blipFill>
          <a:blip r:embed="rId7"/>
          <a:stretch>
            <a:fillRect/>
          </a:stretch>
        </p:blipFill>
        <p:spPr>
          <a:xfrm>
            <a:off x="24724017" y="24799188"/>
            <a:ext cx="7315833" cy="3694496"/>
          </a:xfrm>
          <a:prstGeom prst="rect">
            <a:avLst/>
          </a:prstGeom>
        </p:spPr>
      </p:pic>
      <p:sp>
        <p:nvSpPr>
          <p:cNvPr id="27" name="TextBox 26">
            <a:extLst>
              <a:ext uri="{FF2B5EF4-FFF2-40B4-BE49-F238E27FC236}">
                <a16:creationId xmlns:a16="http://schemas.microsoft.com/office/drawing/2014/main" id="{6A7EF72D-CDBD-B003-04EC-FEB31C87C656}"/>
              </a:ext>
            </a:extLst>
          </p:cNvPr>
          <p:cNvSpPr txBox="1"/>
          <p:nvPr/>
        </p:nvSpPr>
        <p:spPr>
          <a:xfrm>
            <a:off x="17217277" y="30231551"/>
            <a:ext cx="14822573" cy="4832092"/>
          </a:xfrm>
          <a:prstGeom prst="rect">
            <a:avLst/>
          </a:prstGeom>
          <a:noFill/>
        </p:spPr>
        <p:txBody>
          <a:bodyPr wrap="square" rtlCol="0">
            <a:spAutoFit/>
          </a:bodyPr>
          <a:lstStyle>
            <a:defPPr>
              <a:defRPr kern="1200" smtId="4294967295"/>
            </a:defPPr>
          </a:lstStyle>
          <a:p>
            <a:r>
              <a:rPr lang="en-US" sz="2800" dirty="0">
                <a:latin typeface="Titillium Web" panose="00000500000000000000" pitchFamily="2" charset="0"/>
                <a:ea typeface="Open Sans" panose="020B0606030504020204" pitchFamily="34" charset="0"/>
                <a:cs typeface="Times New Roman" panose="02020603050405020304" pitchFamily="18" charset="0"/>
              </a:rPr>
              <a:t>1 – </a:t>
            </a:r>
            <a:r>
              <a:rPr lang="en-US" sz="2800" dirty="0">
                <a:latin typeface="Titillium Web" panose="00000500000000000000" pitchFamily="2" charset="0"/>
                <a:ea typeface="Open Sans" panose="020B0606030504020204" pitchFamily="34" charset="0"/>
                <a:cs typeface="Times New Roman" panose="02020603050405020304" pitchFamily="18" charset="0"/>
                <a:hlinkClick r:id="rId8"/>
              </a:rPr>
              <a:t>Scikit-Learn Documentation</a:t>
            </a:r>
            <a:endParaRPr lang="en-US" sz="2800" dirty="0">
              <a:latin typeface="Titillium Web" panose="00000500000000000000" pitchFamily="2" charset="0"/>
              <a:ea typeface="Open Sans" panose="020B0606030504020204" pitchFamily="34" charset="0"/>
              <a:cs typeface="Times New Roman" panose="02020603050405020304" pitchFamily="18" charset="0"/>
            </a:endParaRPr>
          </a:p>
          <a:p>
            <a:r>
              <a:rPr lang="en-US" sz="2800" dirty="0">
                <a:latin typeface="Titillium Web" panose="00000500000000000000" pitchFamily="2" charset="0"/>
                <a:ea typeface="Open Sans" panose="020B0606030504020204" pitchFamily="34" charset="0"/>
                <a:cs typeface="Times New Roman" panose="02020603050405020304" pitchFamily="18" charset="0"/>
              </a:rPr>
              <a:t>2 – </a:t>
            </a:r>
            <a:r>
              <a:rPr lang="en-US" sz="2800" dirty="0">
                <a:latin typeface="Titillium Web" panose="00000500000000000000" pitchFamily="2" charset="0"/>
                <a:ea typeface="Open Sans" panose="020B0606030504020204" pitchFamily="34" charset="0"/>
                <a:cs typeface="Times New Roman" panose="02020603050405020304" pitchFamily="18" charset="0"/>
                <a:hlinkClick r:id="rId9"/>
              </a:rPr>
              <a:t>Syarah.com</a:t>
            </a:r>
            <a:endParaRPr lang="en-US" sz="2800" dirty="0">
              <a:latin typeface="Titillium Web" panose="00000500000000000000" pitchFamily="2" charset="0"/>
              <a:ea typeface="Open Sans" panose="020B0606030504020204" pitchFamily="34" charset="0"/>
              <a:cs typeface="Times New Roman" panose="02020603050405020304" pitchFamily="18" charset="0"/>
            </a:endParaRPr>
          </a:p>
          <a:p>
            <a:r>
              <a:rPr lang="en-US" sz="2800" dirty="0">
                <a:latin typeface="Titillium Web" panose="00000500000000000000" pitchFamily="2" charset="0"/>
                <a:ea typeface="Open Sans" panose="020B0606030504020204" pitchFamily="34" charset="0"/>
                <a:cs typeface="Times New Roman" panose="02020603050405020304" pitchFamily="18" charset="0"/>
              </a:rPr>
              <a:t>3 – </a:t>
            </a:r>
            <a:r>
              <a:rPr lang="en-US" sz="2800" dirty="0">
                <a:latin typeface="Titillium Web" panose="00000500000000000000" pitchFamily="2" charset="0"/>
                <a:ea typeface="Open Sans" panose="020B0606030504020204" pitchFamily="34" charset="0"/>
                <a:cs typeface="Times New Roman" panose="02020603050405020304" pitchFamily="18" charset="0"/>
                <a:hlinkClick r:id="rId10"/>
              </a:rPr>
              <a:t>Yallmotor.com</a:t>
            </a:r>
            <a:endParaRPr lang="en-US" sz="2800" dirty="0">
              <a:latin typeface="Titillium Web" panose="00000500000000000000" pitchFamily="2" charset="0"/>
              <a:ea typeface="Open Sans" panose="020B0606030504020204" pitchFamily="34" charset="0"/>
              <a:cs typeface="Times New Roman" panose="02020603050405020304" pitchFamily="18" charset="0"/>
            </a:endParaRPr>
          </a:p>
          <a:p>
            <a:r>
              <a:rPr lang="en-US" sz="2800" dirty="0">
                <a:latin typeface="Titillium Web" panose="00000500000000000000" pitchFamily="2" charset="0"/>
                <a:ea typeface="Open Sans" panose="020B0606030504020204" pitchFamily="34" charset="0"/>
                <a:cs typeface="Times New Roman" panose="02020603050405020304" pitchFamily="18" charset="0"/>
              </a:rPr>
              <a:t>4 – </a:t>
            </a:r>
            <a:r>
              <a:rPr lang="en-US" sz="2800" dirty="0">
                <a:latin typeface="Titillium Web" panose="00000500000000000000" pitchFamily="2" charset="0"/>
                <a:ea typeface="Open Sans" panose="020B0606030504020204" pitchFamily="34" charset="0"/>
                <a:cs typeface="Times New Roman" panose="02020603050405020304" pitchFamily="18" charset="0"/>
                <a:hlinkClick r:id="rId11"/>
              </a:rPr>
              <a:t>Tableau.com</a:t>
            </a:r>
            <a:endParaRPr lang="en-US" sz="2800" dirty="0">
              <a:latin typeface="Titillium Web" panose="00000500000000000000" pitchFamily="2" charset="0"/>
              <a:ea typeface="Open Sans" panose="020B0606030504020204" pitchFamily="34" charset="0"/>
              <a:cs typeface="Times New Roman" panose="02020603050405020304" pitchFamily="18" charset="0"/>
            </a:endParaRPr>
          </a:p>
          <a:p>
            <a:r>
              <a:rPr lang="en-US" sz="2800" dirty="0">
                <a:latin typeface="Titillium Web" panose="00000500000000000000" pitchFamily="2" charset="0"/>
                <a:ea typeface="Open Sans" panose="020B0606030504020204" pitchFamily="34" charset="0"/>
                <a:cs typeface="Times New Roman" panose="02020603050405020304" pitchFamily="18" charset="0"/>
              </a:rPr>
              <a:t>5 – </a:t>
            </a:r>
            <a:r>
              <a:rPr lang="en-US" sz="2800" dirty="0">
                <a:latin typeface="Titillium Web" panose="00000500000000000000" pitchFamily="2" charset="0"/>
                <a:ea typeface="Open Sans" panose="020B0606030504020204" pitchFamily="34" charset="0"/>
                <a:cs typeface="Times New Roman" panose="02020603050405020304" pitchFamily="18" charset="0"/>
                <a:hlinkClick r:id="rId12"/>
              </a:rPr>
              <a:t>Pandas Documentation</a:t>
            </a:r>
            <a:endParaRPr lang="en-US" sz="2800" dirty="0">
              <a:latin typeface="Titillium Web" panose="00000500000000000000" pitchFamily="2" charset="0"/>
              <a:ea typeface="Open Sans" panose="020B0606030504020204" pitchFamily="34" charset="0"/>
              <a:cs typeface="Times New Roman" panose="02020603050405020304" pitchFamily="18" charset="0"/>
            </a:endParaRPr>
          </a:p>
          <a:p>
            <a:r>
              <a:rPr lang="en-US" sz="2800" dirty="0">
                <a:latin typeface="Titillium Web" panose="00000500000000000000" pitchFamily="2" charset="0"/>
                <a:ea typeface="Open Sans" panose="020B0606030504020204" pitchFamily="34" charset="0"/>
                <a:cs typeface="Times New Roman" panose="02020603050405020304" pitchFamily="18" charset="0"/>
              </a:rPr>
              <a:t>6 – </a:t>
            </a:r>
            <a:r>
              <a:rPr lang="en-US" sz="2800" dirty="0">
                <a:latin typeface="Titillium Web" panose="00000500000000000000" pitchFamily="2" charset="0"/>
                <a:ea typeface="Open Sans" panose="020B0606030504020204" pitchFamily="34" charset="0"/>
                <a:cs typeface="Times New Roman" panose="02020603050405020304" pitchFamily="18" charset="0"/>
                <a:hlinkClick r:id="rId13"/>
              </a:rPr>
              <a:t>Heroku.com</a:t>
            </a:r>
            <a:endParaRPr lang="en-US" sz="2800" dirty="0">
              <a:latin typeface="Titillium Web" panose="00000500000000000000" pitchFamily="2" charset="0"/>
              <a:ea typeface="Open Sans" panose="020B0606030504020204" pitchFamily="34" charset="0"/>
              <a:cs typeface="Times New Roman" panose="02020603050405020304" pitchFamily="18" charset="0"/>
            </a:endParaRPr>
          </a:p>
          <a:p>
            <a:r>
              <a:rPr lang="en-US" sz="2800" dirty="0">
                <a:latin typeface="Titillium Web" panose="00000500000000000000" pitchFamily="2" charset="0"/>
                <a:ea typeface="Open Sans" panose="020B0606030504020204" pitchFamily="34" charset="0"/>
                <a:cs typeface="Times New Roman" panose="02020603050405020304" pitchFamily="18" charset="0"/>
              </a:rPr>
              <a:t>7 – </a:t>
            </a:r>
            <a:r>
              <a:rPr lang="en-US" sz="2800" dirty="0">
                <a:latin typeface="Titillium Web" panose="00000500000000000000" pitchFamily="2" charset="0"/>
                <a:ea typeface="Open Sans" panose="020B0606030504020204" pitchFamily="34" charset="0"/>
                <a:cs typeface="Times New Roman" panose="02020603050405020304" pitchFamily="18" charset="0"/>
                <a:hlinkClick r:id="rId14"/>
              </a:rPr>
              <a:t>Matplotlib Documentation</a:t>
            </a:r>
            <a:endParaRPr lang="en-US" sz="2800" dirty="0">
              <a:latin typeface="Titillium Web" panose="00000500000000000000" pitchFamily="2" charset="0"/>
              <a:ea typeface="Open Sans" panose="020B0606030504020204" pitchFamily="34" charset="0"/>
              <a:cs typeface="Times New Roman" panose="02020603050405020304" pitchFamily="18" charset="0"/>
            </a:endParaRPr>
          </a:p>
          <a:p>
            <a:r>
              <a:rPr lang="en-US" sz="2800" dirty="0">
                <a:latin typeface="Titillium Web" panose="00000500000000000000" pitchFamily="2" charset="0"/>
                <a:ea typeface="Open Sans" panose="020B0606030504020204" pitchFamily="34" charset="0"/>
                <a:cs typeface="Times New Roman" panose="02020603050405020304" pitchFamily="18" charset="0"/>
              </a:rPr>
              <a:t>8 – </a:t>
            </a:r>
            <a:r>
              <a:rPr lang="en-US" sz="2800" dirty="0">
                <a:latin typeface="Titillium Web" panose="00000500000000000000" pitchFamily="2" charset="0"/>
                <a:ea typeface="Open Sans" panose="020B0606030504020204" pitchFamily="34" charset="0"/>
                <a:cs typeface="Times New Roman" panose="02020603050405020304" pitchFamily="18" charset="0"/>
                <a:hlinkClick r:id="rId15"/>
              </a:rPr>
              <a:t>Web scrapping using R, GitHub repository created by Steve Pittard</a:t>
            </a:r>
            <a:endParaRPr lang="en-US" sz="2800" dirty="0">
              <a:latin typeface="Titillium Web" panose="00000500000000000000" pitchFamily="2" charset="0"/>
              <a:ea typeface="Open Sans" panose="020B0606030504020204" pitchFamily="34" charset="0"/>
              <a:cs typeface="Times New Roman" panose="02020603050405020304" pitchFamily="18" charset="0"/>
            </a:endParaRPr>
          </a:p>
          <a:p>
            <a:r>
              <a:rPr lang="en-US" sz="2800" dirty="0">
                <a:latin typeface="Titillium Web" panose="00000500000000000000" pitchFamily="2" charset="0"/>
                <a:ea typeface="Open Sans" panose="020B0606030504020204" pitchFamily="34" charset="0"/>
                <a:cs typeface="Times New Roman" panose="02020603050405020304" pitchFamily="18" charset="0"/>
              </a:rPr>
              <a:t>9 – </a:t>
            </a:r>
            <a:r>
              <a:rPr lang="en-US" sz="2800" u="sng" dirty="0">
                <a:solidFill>
                  <a:srgbClr val="0563C1"/>
                </a:solidFill>
                <a:effectLst/>
                <a:latin typeface="Titillium Web" panose="00000500000000000000" pitchFamily="2" charset="0"/>
                <a:ea typeface="Calibri" panose="020F0502020204030204" pitchFamily="34" charset="0"/>
                <a:cs typeface="Times New Roman" panose="02020603050405020304" pitchFamily="18" charset="0"/>
                <a:hlinkClick r:id="rId16"/>
              </a:rPr>
              <a:t>(PDF) Used Cars Price Prediction using Supervised Learning Techniques (researchgate.net)</a:t>
            </a:r>
            <a:endParaRPr lang="en-US" sz="2800" u="sng" dirty="0">
              <a:solidFill>
                <a:srgbClr val="0563C1"/>
              </a:solidFill>
              <a:latin typeface="Titillium Web" panose="00000500000000000000" pitchFamily="2" charset="0"/>
              <a:ea typeface="Calibri" panose="020F0502020204030204" pitchFamily="34" charset="0"/>
              <a:cs typeface="Times New Roman" panose="02020603050405020304" pitchFamily="18" charset="0"/>
            </a:endParaRPr>
          </a:p>
          <a:p>
            <a:r>
              <a:rPr lang="en-US" sz="2800" dirty="0">
                <a:latin typeface="Titillium Web" panose="00000500000000000000" pitchFamily="2" charset="0"/>
                <a:ea typeface="Calibri" panose="020F0502020204030204" pitchFamily="34" charset="0"/>
                <a:cs typeface="Times New Roman" panose="02020603050405020304" pitchFamily="18" charset="0"/>
              </a:rPr>
              <a:t>10 – </a:t>
            </a:r>
            <a:r>
              <a:rPr lang="en-US" sz="2800" u="sng" dirty="0">
                <a:solidFill>
                  <a:srgbClr val="0563C1"/>
                </a:solidFill>
                <a:effectLst/>
                <a:latin typeface="Titillium Web" panose="00000500000000000000" pitchFamily="2" charset="0"/>
                <a:ea typeface="Calibri" panose="020F0502020204030204" pitchFamily="34" charset="0"/>
                <a:cs typeface="Times New Roman" panose="02020603050405020304" pitchFamily="18" charset="0"/>
                <a:hlinkClick r:id="rId17"/>
              </a:rPr>
              <a:t>Information | Free Full-Text | Application of Machine Learning Techniques to Predict the Price of Pre-Owned Cars in Bangladesh (mdpi.com)</a:t>
            </a:r>
            <a:endParaRPr lang="en-US" sz="2800" u="sng" dirty="0">
              <a:effectLst/>
              <a:latin typeface="Titillium Web" panose="00000500000000000000" pitchFamily="2" charset="0"/>
              <a:ea typeface="Calibri" panose="020F0502020204030204" pitchFamily="34" charset="0"/>
              <a:cs typeface="Times New Roman" panose="02020603050405020304" pitchFamily="18" charset="0"/>
            </a:endParaRPr>
          </a:p>
        </p:txBody>
      </p:sp>
      <p:sp>
        <p:nvSpPr>
          <p:cNvPr id="29" name="TextBox 28">
            <a:extLst>
              <a:ext uri="{FF2B5EF4-FFF2-40B4-BE49-F238E27FC236}">
                <a16:creationId xmlns:a16="http://schemas.microsoft.com/office/drawing/2014/main" id="{5023EEA5-5629-2D6B-8874-8120D31CE543}"/>
              </a:ext>
            </a:extLst>
          </p:cNvPr>
          <p:cNvSpPr txBox="1"/>
          <p:nvPr/>
        </p:nvSpPr>
        <p:spPr>
          <a:xfrm>
            <a:off x="17215029" y="35900843"/>
            <a:ext cx="5135381" cy="523220"/>
          </a:xfrm>
          <a:prstGeom prst="rect">
            <a:avLst/>
          </a:prstGeom>
          <a:noFill/>
        </p:spPr>
        <p:txBody>
          <a:bodyPr wrap="square" rtlCol="1">
            <a:spAutoFit/>
          </a:bodyPr>
          <a:lstStyle/>
          <a:p>
            <a:r>
              <a:rPr lang="en-US" sz="2800" b="1" dirty="0"/>
              <a:t>Link for the Web Application:</a:t>
            </a:r>
            <a:endParaRPr lang="ar-SA" sz="2800" b="1" dirty="0"/>
          </a:p>
        </p:txBody>
      </p:sp>
      <p:sp>
        <p:nvSpPr>
          <p:cNvPr id="30" name="TextBox 29">
            <a:extLst>
              <a:ext uri="{FF2B5EF4-FFF2-40B4-BE49-F238E27FC236}">
                <a16:creationId xmlns:a16="http://schemas.microsoft.com/office/drawing/2014/main" id="{D1361BAE-52F1-B4BB-D739-DDB68B93DD48}"/>
              </a:ext>
            </a:extLst>
          </p:cNvPr>
          <p:cNvSpPr txBox="1"/>
          <p:nvPr/>
        </p:nvSpPr>
        <p:spPr>
          <a:xfrm>
            <a:off x="17215029" y="39457007"/>
            <a:ext cx="14822572" cy="1815882"/>
          </a:xfrm>
          <a:prstGeom prst="rect">
            <a:avLst/>
          </a:prstGeom>
          <a:noFill/>
        </p:spPr>
        <p:txBody>
          <a:bodyPr wrap="square" rtlCol="0">
            <a:spAutoFit/>
          </a:bodyPr>
          <a:lstStyle>
            <a:defPPr>
              <a:defRPr kern="1200" smtId="4294967295"/>
            </a:defPPr>
          </a:lstStyle>
          <a:p>
            <a:r>
              <a:rPr lang="en-US" sz="2800" dirty="0">
                <a:latin typeface="Titillium Web" panose="00000500000000000000" pitchFamily="2" charset="0"/>
                <a:ea typeface="Open Sans" panose="020B0606030504020204" pitchFamily="34" charset="0"/>
                <a:cs typeface="Times New Roman" panose="02020603050405020304" pitchFamily="18" charset="0"/>
              </a:rPr>
              <a:t>We would like to express our special thanks and gratitude to </a:t>
            </a:r>
            <a:r>
              <a:rPr lang="en-US" sz="2800" b="1" dirty="0">
                <a:latin typeface="Titillium Web" panose="00000500000000000000" pitchFamily="2" charset="0"/>
                <a:ea typeface="Open Sans" panose="020B0606030504020204" pitchFamily="34" charset="0"/>
                <a:cs typeface="Times New Roman" panose="02020603050405020304" pitchFamily="18" charset="0"/>
              </a:rPr>
              <a:t>Dr. Omar Al-</a:t>
            </a:r>
            <a:r>
              <a:rPr lang="en-US" sz="2800" b="1" dirty="0" err="1">
                <a:latin typeface="Titillium Web" panose="00000500000000000000" pitchFamily="2" charset="0"/>
                <a:ea typeface="Open Sans" panose="020B0606030504020204" pitchFamily="34" charset="0"/>
                <a:cs typeface="Times New Roman" panose="02020603050405020304" pitchFamily="18" charset="0"/>
              </a:rPr>
              <a:t>Ghushairy</a:t>
            </a:r>
            <a:r>
              <a:rPr lang="en-US" sz="2800" b="1" dirty="0">
                <a:latin typeface="Titillium Web" panose="00000500000000000000" pitchFamily="2" charset="0"/>
                <a:ea typeface="Open Sans" panose="020B0606030504020204" pitchFamily="34" charset="0"/>
                <a:cs typeface="Times New Roman" panose="02020603050405020304" pitchFamily="18" charset="0"/>
              </a:rPr>
              <a:t> </a:t>
            </a:r>
            <a:r>
              <a:rPr lang="en-US" sz="2800" dirty="0">
                <a:latin typeface="Titillium Web" panose="00000500000000000000" pitchFamily="2" charset="0"/>
                <a:ea typeface="Open Sans" panose="020B0606030504020204" pitchFamily="34" charset="0"/>
                <a:cs typeface="Times New Roman" panose="02020603050405020304" pitchFamily="18" charset="0"/>
              </a:rPr>
              <a:t>our supervisor, for his guidance and advice given to us during the preparation of this paper.</a:t>
            </a:r>
          </a:p>
          <a:p>
            <a:r>
              <a:rPr lang="en-US" sz="2800" dirty="0">
                <a:latin typeface="Titillium Web" panose="00000500000000000000" pitchFamily="2" charset="0"/>
                <a:ea typeface="Open Sans" panose="020B0606030504020204" pitchFamily="34" charset="0"/>
                <a:cs typeface="Times New Roman" panose="02020603050405020304" pitchFamily="18" charset="0"/>
              </a:rPr>
              <a:t>We also thank the committee responsible for evaluating graduation projects for their advice when we first presented our project to them.</a:t>
            </a:r>
          </a:p>
        </p:txBody>
      </p:sp>
      <p:pic>
        <p:nvPicPr>
          <p:cNvPr id="4" name="Picture 3" descr="Qr code&#10;&#10;Description automatically generated">
            <a:extLst>
              <a:ext uri="{FF2B5EF4-FFF2-40B4-BE49-F238E27FC236}">
                <a16:creationId xmlns:a16="http://schemas.microsoft.com/office/drawing/2014/main" id="{41E6E601-0120-F0A3-B729-64E61C6A4C0D}"/>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flipV="1">
            <a:off x="22350410" y="35469117"/>
            <a:ext cx="2236472" cy="2236472"/>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conceptualizingcobalt|09-2018"/>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244</TotalTime>
  <Words>972</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Titillium Web</vt:lpstr>
      <vt:lpstr>Amaranth</vt:lpstr>
      <vt:lpstr>Default Design</vt:lpstr>
      <vt:lpstr>PowerPoint Presentation</vt:lpstr>
    </vt:vector>
  </TitlesOfParts>
  <Company>Graphicsland/MAKESIGNS.COM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Example Of A Sample Research Poster</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مروان محمد سعيد ال سعدي الغامدي</cp:lastModifiedBy>
  <cp:revision>39</cp:revision>
  <cp:lastPrinted>2021-11-01T09:54:36Z</cp:lastPrinted>
  <dcterms:modified xsi:type="dcterms:W3CDTF">2023-02-12T15:46:37Z</dcterms:modified>
  <cp:category>scientific poster PowerPoint</cp:category>
</cp:coreProperties>
</file>