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4"/>
  </p:sldMasterIdLst>
  <p:sldIdLst>
    <p:sldId id="256" r:id="rId5"/>
    <p:sldId id="257" r:id="rId6"/>
    <p:sldId id="258" r:id="rId7"/>
    <p:sldId id="261" r:id="rId8"/>
    <p:sldId id="262" r:id="rId9"/>
    <p:sldId id="263" r:id="rId10"/>
    <p:sldId id="264" r:id="rId11"/>
    <p:sldId id="265" r:id="rId12"/>
    <p:sldId id="266" r:id="rId13"/>
    <p:sldId id="267" r:id="rId14"/>
    <p:sldId id="274" r:id="rId15"/>
    <p:sldId id="268" r:id="rId16"/>
    <p:sldId id="269" r:id="rId17"/>
    <p:sldId id="270" r:id="rId18"/>
    <p:sldId id="271" r:id="rId19"/>
    <p:sldId id="272" r:id="rId20"/>
    <p:sldId id="273" r:id="rId21"/>
    <p:sldId id="259" r:id="rId22"/>
    <p:sldId id="260" r:id="rId23"/>
    <p:sldId id="275" r:id="rId24"/>
    <p:sldId id="276" r:id="rId25"/>
    <p:sldId id="277" r:id="rId26"/>
    <p:sldId id="278" r:id="rId27"/>
    <p:sldId id="279" r:id="rId28"/>
  </p:sldIdLst>
  <p:sldSz cx="9144000" cy="6858000" type="screen4x3"/>
  <p:notesSz cx="6858000" cy="9144000"/>
  <p:defaultTextStyle>
    <a:defPPr>
      <a:defRPr lang="ar-SA"/>
    </a:defPPr>
    <a:lvl1pPr algn="r" rtl="1" fontAlgn="base">
      <a:spcBef>
        <a:spcPct val="0"/>
      </a:spcBef>
      <a:spcAft>
        <a:spcPct val="0"/>
      </a:spcAft>
      <a:defRPr kern="1200">
        <a:solidFill>
          <a:schemeClr val="tx1"/>
        </a:solidFill>
        <a:latin typeface="Times New Roman" pitchFamily="18" charset="0"/>
        <a:ea typeface="+mn-ea"/>
        <a:cs typeface="Arial" charset="0"/>
      </a:defRPr>
    </a:lvl1pPr>
    <a:lvl2pPr marL="457200" algn="r" rtl="1" fontAlgn="base">
      <a:spcBef>
        <a:spcPct val="0"/>
      </a:spcBef>
      <a:spcAft>
        <a:spcPct val="0"/>
      </a:spcAft>
      <a:defRPr kern="1200">
        <a:solidFill>
          <a:schemeClr val="tx1"/>
        </a:solidFill>
        <a:latin typeface="Times New Roman" pitchFamily="18" charset="0"/>
        <a:ea typeface="+mn-ea"/>
        <a:cs typeface="Arial" charset="0"/>
      </a:defRPr>
    </a:lvl2pPr>
    <a:lvl3pPr marL="914400" algn="r" rtl="1" fontAlgn="base">
      <a:spcBef>
        <a:spcPct val="0"/>
      </a:spcBef>
      <a:spcAft>
        <a:spcPct val="0"/>
      </a:spcAft>
      <a:defRPr kern="1200">
        <a:solidFill>
          <a:schemeClr val="tx1"/>
        </a:solidFill>
        <a:latin typeface="Times New Roman" pitchFamily="18" charset="0"/>
        <a:ea typeface="+mn-ea"/>
        <a:cs typeface="Arial" charset="0"/>
      </a:defRPr>
    </a:lvl3pPr>
    <a:lvl4pPr marL="1371600" algn="r" rtl="1" fontAlgn="base">
      <a:spcBef>
        <a:spcPct val="0"/>
      </a:spcBef>
      <a:spcAft>
        <a:spcPct val="0"/>
      </a:spcAft>
      <a:defRPr kern="1200">
        <a:solidFill>
          <a:schemeClr val="tx1"/>
        </a:solidFill>
        <a:latin typeface="Times New Roman" pitchFamily="18" charset="0"/>
        <a:ea typeface="+mn-ea"/>
        <a:cs typeface="Arial" charset="0"/>
      </a:defRPr>
    </a:lvl4pPr>
    <a:lvl5pPr marL="1828800" algn="r" rtl="1"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p:cViewPr varScale="1">
        <p:scale>
          <a:sx n="91" d="100"/>
          <a:sy n="91" d="100"/>
        </p:scale>
        <p:origin x="1238"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23556" name="Rectangle 4"/>
          <p:cNvSpPr>
            <a:spLocks noGrp="1" noChangeArrowheads="1"/>
          </p:cNvSpPr>
          <p:nvPr>
            <p:ph type="ctrTitle"/>
          </p:nvPr>
        </p:nvSpPr>
        <p:spPr>
          <a:xfrm>
            <a:off x="1752600" y="990600"/>
            <a:ext cx="6400800" cy="2514600"/>
          </a:xfrm>
          <a:solidFill>
            <a:schemeClr val="bg1"/>
          </a:solidFill>
          <a:ln w="76200" cmpd="tri">
            <a:solidFill>
              <a:schemeClr val="folHlink"/>
            </a:solidFill>
            <a:miter lim="800000"/>
            <a:headEnd/>
            <a:tailEnd/>
          </a:ln>
        </p:spPr>
        <p:txBody>
          <a:bodyPr/>
          <a:lstStyle>
            <a:lvl1pPr algn="ctr">
              <a:defRPr/>
            </a:lvl1pPr>
          </a:lstStyle>
          <a:p>
            <a:pPr lvl="0"/>
            <a:r>
              <a:rPr lang="ar-SA" noProof="0"/>
              <a:t>انقر لتحرير نمط عنوان الشكل الرئيسي</a:t>
            </a:r>
            <a:endParaRPr lang="en-US" noProof="0"/>
          </a:p>
        </p:txBody>
      </p:sp>
      <p:sp>
        <p:nvSpPr>
          <p:cNvPr id="23557" name="Rectangle 5"/>
          <p:cNvSpPr>
            <a:spLocks noGrp="1" noChangeArrowheads="1"/>
          </p:cNvSpPr>
          <p:nvPr>
            <p:ph type="subTitle" idx="1"/>
          </p:nvPr>
        </p:nvSpPr>
        <p:spPr>
          <a:xfrm>
            <a:off x="1752600" y="3886200"/>
            <a:ext cx="6400800" cy="175260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folHlink"/>
                </a:solidFill>
                <a:miter lim="800000"/>
                <a:headEnd/>
                <a:tailEnd/>
              </a14:hiddenLine>
            </a:ext>
          </a:extLst>
        </p:spPr>
        <p:txBody>
          <a:bodyPr/>
          <a:lstStyle>
            <a:lvl1pPr marL="0" indent="0" algn="ctr">
              <a:buFontTx/>
              <a:buNone/>
              <a:defRPr/>
            </a:lvl1pPr>
          </a:lstStyle>
          <a:p>
            <a:pPr lvl="0"/>
            <a:r>
              <a:rPr lang="ar-SA" noProof="0"/>
              <a:t>انقر لتحرير نمط العنوان الفرعي للشكل الرئيسي</a:t>
            </a:r>
            <a:endParaRPr lang="en-US" noProof="0"/>
          </a:p>
        </p:txBody>
      </p:sp>
      <p:sp>
        <p:nvSpPr>
          <p:cNvPr id="23558" name="Rectangle 6"/>
          <p:cNvSpPr>
            <a:spLocks noGrp="1" noChangeArrowheads="1"/>
          </p:cNvSpPr>
          <p:nvPr>
            <p:ph type="dt" sz="half" idx="2"/>
          </p:nvPr>
        </p:nvSpPr>
        <p:spPr>
          <a:xfrm>
            <a:off x="914400" y="6400800"/>
            <a:ext cx="1905000" cy="457200"/>
          </a:xfrm>
        </p:spPr>
        <p:txBody>
          <a:bodyPr/>
          <a:lstStyle>
            <a:lvl1pPr>
              <a:defRPr/>
            </a:lvl1pPr>
          </a:lstStyle>
          <a:p>
            <a:endParaRPr lang="en-US" dirty="0"/>
          </a:p>
        </p:txBody>
      </p:sp>
      <p:sp>
        <p:nvSpPr>
          <p:cNvPr id="23559" name="Rectangle 7"/>
          <p:cNvSpPr>
            <a:spLocks noGrp="1" noChangeArrowheads="1"/>
          </p:cNvSpPr>
          <p:nvPr>
            <p:ph type="ftr" sz="quarter" idx="3"/>
          </p:nvPr>
        </p:nvSpPr>
        <p:spPr>
          <a:xfrm>
            <a:off x="3505200" y="6400800"/>
            <a:ext cx="2895600" cy="457200"/>
          </a:xfrm>
        </p:spPr>
        <p:txBody>
          <a:bodyPr/>
          <a:lstStyle>
            <a:lvl1pPr>
              <a:defRPr/>
            </a:lvl1pPr>
          </a:lstStyle>
          <a:p>
            <a:endParaRPr lang="en-US" dirty="0"/>
          </a:p>
        </p:txBody>
      </p:sp>
      <p:sp>
        <p:nvSpPr>
          <p:cNvPr id="23560" name="Rectangle 8"/>
          <p:cNvSpPr>
            <a:spLocks noGrp="1" noChangeArrowheads="1"/>
          </p:cNvSpPr>
          <p:nvPr>
            <p:ph type="sldNum" sz="quarter" idx="4"/>
          </p:nvPr>
        </p:nvSpPr>
        <p:spPr/>
        <p:txBody>
          <a:bodyPr/>
          <a:lstStyle>
            <a:lvl1pPr>
              <a:defRPr/>
            </a:lvl1pPr>
          </a:lstStyle>
          <a:p>
            <a:fld id="{7C9709D4-12F3-48F4-8D33-7F9AB638FDBA}" type="slidenum">
              <a:rPr lang="ar-SA"/>
              <a:pPr/>
              <a:t>‹#›</a:t>
            </a:fld>
            <a:endParaRPr lang="en-US" dirty="0"/>
          </a:p>
        </p:txBody>
      </p:sp>
      <p:grpSp>
        <p:nvGrpSpPr>
          <p:cNvPr id="23564" name="Group 12"/>
          <p:cNvGrpSpPr>
            <a:grpSpLocks/>
          </p:cNvGrpSpPr>
          <p:nvPr/>
        </p:nvGrpSpPr>
        <p:grpSpPr bwMode="auto">
          <a:xfrm>
            <a:off x="0" y="0"/>
            <a:ext cx="6362700" cy="6858000"/>
            <a:chOff x="0" y="0"/>
            <a:chExt cx="4008" cy="4320"/>
          </a:xfrm>
        </p:grpSpPr>
        <p:pic>
          <p:nvPicPr>
            <p:cNvPr id="23554" name="Picture 2" descr="Expban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0" y="0"/>
              <a:ext cx="432" cy="4320"/>
            </a:xfrm>
            <a:prstGeom prst="rect">
              <a:avLst/>
            </a:prstGeom>
            <a:noFill/>
            <a:extLst>
              <a:ext uri="{909E8E84-426E-40DD-AFC4-6F175D3DCCD1}">
                <a14:hiddenFill xmlns:a14="http://schemas.microsoft.com/office/drawing/2010/main">
                  <a:solidFill>
                    <a:srgbClr val="FFFFFF"/>
                  </a:solidFill>
                </a14:hiddenFill>
              </a:ext>
            </a:extLst>
          </p:spPr>
        </p:pic>
        <p:pic>
          <p:nvPicPr>
            <p:cNvPr id="23561" name="Picture 9" descr="EXPHOR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3600"/>
              <a:ext cx="1800" cy="6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76B2016-9ADC-4EAA-935E-27C30C36D032}" type="slidenum">
              <a:rPr lang="ar-SA"/>
              <a:pPr/>
              <a:t>‹#›</a:t>
            </a:fld>
            <a:endParaRPr lang="en-US" dirty="0"/>
          </a:p>
        </p:txBody>
      </p:sp>
    </p:spTree>
    <p:extLst>
      <p:ext uri="{BB962C8B-B14F-4D97-AF65-F5344CB8AC3E}">
        <p14:creationId xmlns:p14="http://schemas.microsoft.com/office/powerpoint/2010/main" val="361154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81000"/>
            <a:ext cx="1943100" cy="5486400"/>
          </a:xfrm>
        </p:spPr>
        <p:txBody>
          <a:bodyPr vert="eaVert"/>
          <a:lstStyle/>
          <a:p>
            <a:r>
              <a:rPr lang="ar-SA"/>
              <a:t>انقر لتحرير نمط عنوان الشكل الرئيسي</a:t>
            </a:r>
            <a:endParaRPr lang="en-US"/>
          </a:p>
        </p:txBody>
      </p:sp>
      <p:sp>
        <p:nvSpPr>
          <p:cNvPr id="3" name="Vertical Text Placeholder 2"/>
          <p:cNvSpPr>
            <a:spLocks noGrp="1"/>
          </p:cNvSpPr>
          <p:nvPr>
            <p:ph type="body" orient="vert" idx="1"/>
          </p:nvPr>
        </p:nvSpPr>
        <p:spPr>
          <a:xfrm>
            <a:off x="1066800" y="381000"/>
            <a:ext cx="5676900" cy="548640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4A6A02-724C-4F84-BE12-2BFBAF05550A}" type="slidenum">
              <a:rPr lang="ar-SA"/>
              <a:pPr/>
              <a:t>‹#›</a:t>
            </a:fld>
            <a:endParaRPr lang="en-US" dirty="0"/>
          </a:p>
        </p:txBody>
      </p:sp>
    </p:spTree>
    <p:extLst>
      <p:ext uri="{BB962C8B-B14F-4D97-AF65-F5344CB8AC3E}">
        <p14:creationId xmlns:p14="http://schemas.microsoft.com/office/powerpoint/2010/main" val="355602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03723DD-60ED-481B-8689-6A78E0B81649}" type="slidenum">
              <a:rPr lang="ar-SA"/>
              <a:pPr/>
              <a:t>‹#›</a:t>
            </a:fld>
            <a:endParaRPr lang="en-US" dirty="0"/>
          </a:p>
        </p:txBody>
      </p:sp>
    </p:spTree>
    <p:extLst>
      <p:ext uri="{BB962C8B-B14F-4D97-AF65-F5344CB8AC3E}">
        <p14:creationId xmlns:p14="http://schemas.microsoft.com/office/powerpoint/2010/main" val="4085891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ar-SA"/>
              <a:t>انقر لتحرير نمط عنوان الشكل الرئيسي</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73AB141-4C44-4EA3-BD30-572DE7F0CD06}" type="slidenum">
              <a:rPr lang="ar-SA"/>
              <a:pPr/>
              <a:t>‹#›</a:t>
            </a:fld>
            <a:endParaRPr lang="en-US" dirty="0"/>
          </a:p>
        </p:txBody>
      </p:sp>
    </p:spTree>
    <p:extLst>
      <p:ext uri="{BB962C8B-B14F-4D97-AF65-F5344CB8AC3E}">
        <p14:creationId xmlns:p14="http://schemas.microsoft.com/office/powerpoint/2010/main" val="69614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Content Placeholder 2"/>
          <p:cNvSpPr>
            <a:spLocks noGrp="1"/>
          </p:cNvSpPr>
          <p:nvPr>
            <p:ph sz="half" idx="1"/>
          </p:nvPr>
        </p:nvSpPr>
        <p:spPr>
          <a:xfrm>
            <a:off x="1066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Content Placeholder 3"/>
          <p:cNvSpPr>
            <a:spLocks noGrp="1"/>
          </p:cNvSpPr>
          <p:nvPr>
            <p:ph sz="half" idx="2"/>
          </p:nvPr>
        </p:nvSpPr>
        <p:spPr>
          <a:xfrm>
            <a:off x="5029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422628A-FF28-410A-9236-5550A5CABCCF}" type="slidenum">
              <a:rPr lang="ar-SA"/>
              <a:pPr/>
              <a:t>‹#›</a:t>
            </a:fld>
            <a:endParaRPr lang="en-US" dirty="0"/>
          </a:p>
        </p:txBody>
      </p:sp>
    </p:spTree>
    <p:extLst>
      <p:ext uri="{BB962C8B-B14F-4D97-AF65-F5344CB8AC3E}">
        <p14:creationId xmlns:p14="http://schemas.microsoft.com/office/powerpoint/2010/main" val="298199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ar-SA"/>
              <a:t>انقر لتحرير نمط عنوان الشكل الرئيسي</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B2D211F8-6A4E-4A72-812F-E41660493944}" type="slidenum">
              <a:rPr lang="ar-SA"/>
              <a:pPr/>
              <a:t>‹#›</a:t>
            </a:fld>
            <a:endParaRPr lang="en-US" dirty="0"/>
          </a:p>
        </p:txBody>
      </p:sp>
    </p:spTree>
    <p:extLst>
      <p:ext uri="{BB962C8B-B14F-4D97-AF65-F5344CB8AC3E}">
        <p14:creationId xmlns:p14="http://schemas.microsoft.com/office/powerpoint/2010/main" val="360664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E27CAD38-A616-4702-813A-91E22081D94D}" type="slidenum">
              <a:rPr lang="ar-SA"/>
              <a:pPr/>
              <a:t>‹#›</a:t>
            </a:fld>
            <a:endParaRPr lang="en-US" dirty="0"/>
          </a:p>
        </p:txBody>
      </p:sp>
    </p:spTree>
    <p:extLst>
      <p:ext uri="{BB962C8B-B14F-4D97-AF65-F5344CB8AC3E}">
        <p14:creationId xmlns:p14="http://schemas.microsoft.com/office/powerpoint/2010/main" val="307745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64A6074C-06BB-4236-B7B6-2065385600A1}" type="slidenum">
              <a:rPr lang="ar-SA"/>
              <a:pPr/>
              <a:t>‹#›</a:t>
            </a:fld>
            <a:endParaRPr lang="en-US" dirty="0"/>
          </a:p>
        </p:txBody>
      </p:sp>
    </p:spTree>
    <p:extLst>
      <p:ext uri="{BB962C8B-B14F-4D97-AF65-F5344CB8AC3E}">
        <p14:creationId xmlns:p14="http://schemas.microsoft.com/office/powerpoint/2010/main" val="379616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ar-SA"/>
              <a:t>انقر لتحرير نمط عنوان الشكل الرئيسي</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193FE8E-87F5-4883-A56D-54CDAAEE03E2}" type="slidenum">
              <a:rPr lang="ar-SA"/>
              <a:pPr/>
              <a:t>‹#›</a:t>
            </a:fld>
            <a:endParaRPr lang="en-US" dirty="0"/>
          </a:p>
        </p:txBody>
      </p:sp>
    </p:spTree>
    <p:extLst>
      <p:ext uri="{BB962C8B-B14F-4D97-AF65-F5344CB8AC3E}">
        <p14:creationId xmlns:p14="http://schemas.microsoft.com/office/powerpoint/2010/main" val="252275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ar-SA"/>
              <a:t>انقر لتحرير نمط عنوان الشكل الرئيسي</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dirty="0"/>
              <a:t>انقر فوق الأيقونة لإضافة صورة</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CFA4282-954D-44D6-AB95-76E5A65D3832}" type="slidenum">
              <a:rPr lang="ar-SA"/>
              <a:pPr/>
              <a:t>‹#›</a:t>
            </a:fld>
            <a:endParaRPr lang="en-US" dirty="0"/>
          </a:p>
        </p:txBody>
      </p:sp>
    </p:spTree>
    <p:extLst>
      <p:ext uri="{BB962C8B-B14F-4D97-AF65-F5344CB8AC3E}">
        <p14:creationId xmlns:p14="http://schemas.microsoft.com/office/powerpoint/2010/main" val="324746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22538" name="Group 10"/>
          <p:cNvGrpSpPr>
            <a:grpSpLocks/>
          </p:cNvGrpSpPr>
          <p:nvPr/>
        </p:nvGrpSpPr>
        <p:grpSpPr bwMode="auto">
          <a:xfrm>
            <a:off x="0" y="0"/>
            <a:ext cx="8915400" cy="6858000"/>
            <a:chOff x="0" y="0"/>
            <a:chExt cx="5616" cy="4320"/>
          </a:xfrm>
        </p:grpSpPr>
        <p:pic>
          <p:nvPicPr>
            <p:cNvPr id="22530" name="Picture 2" descr="Expbann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invGray">
            <a:xfrm>
              <a:off x="0" y="0"/>
              <a:ext cx="432" cy="4320"/>
            </a:xfrm>
            <a:prstGeom prst="rect">
              <a:avLst/>
            </a:prstGeom>
            <a:noFill/>
            <a:extLst>
              <a:ext uri="{909E8E84-426E-40DD-AFC4-6F175D3DCCD1}">
                <a14:hiddenFill xmlns:a14="http://schemas.microsoft.com/office/drawing/2010/main">
                  <a:solidFill>
                    <a:srgbClr val="FFFFFF"/>
                  </a:solidFill>
                </a14:hiddenFill>
              </a:ext>
            </a:extLst>
          </p:spPr>
        </p:pic>
        <p:sp>
          <p:nvSpPr>
            <p:cNvPr id="22531" name="Rectangle 3"/>
            <p:cNvSpPr>
              <a:spLocks noChangeArrowheads="1"/>
            </p:cNvSpPr>
            <p:nvPr/>
          </p:nvSpPr>
          <p:spPr bwMode="grayWhite">
            <a:xfrm>
              <a:off x="576" y="144"/>
              <a:ext cx="5040" cy="3888"/>
            </a:xfrm>
            <a:prstGeom prst="rect">
              <a:avLst/>
            </a:prstGeom>
            <a:solidFill>
              <a:schemeClr val="bg1"/>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22532" name="Rectangle 4"/>
          <p:cNvSpPr>
            <a:spLocks noGrp="1" noChangeArrowheads="1"/>
          </p:cNvSpPr>
          <p:nvPr>
            <p:ph type="title"/>
          </p:nvPr>
        </p:nvSpPr>
        <p:spPr bwMode="auto">
          <a:xfrm>
            <a:off x="1066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ar-SA"/>
              <a:t>انقر لتحرير نمط عنوان الشكل الرئيسي</a:t>
            </a:r>
            <a:endParaRPr lang="en-US"/>
          </a:p>
        </p:txBody>
      </p:sp>
      <p:sp>
        <p:nvSpPr>
          <p:cNvPr id="22533" name="Rectangle 5"/>
          <p:cNvSpPr>
            <a:spLocks noGrp="1" noChangeArrowheads="1"/>
          </p:cNvSpPr>
          <p:nvPr>
            <p:ph type="body" idx="1"/>
          </p:nvPr>
        </p:nvSpPr>
        <p:spPr bwMode="auto">
          <a:xfrm>
            <a:off x="1066800" y="1752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22534" name="Rectangle 6"/>
          <p:cNvSpPr>
            <a:spLocks noGrp="1" noChangeArrowheads="1"/>
          </p:cNvSpPr>
          <p:nvPr>
            <p:ph type="dt" sz="half" idx="2"/>
          </p:nvPr>
        </p:nvSpPr>
        <p:spPr bwMode="auto">
          <a:xfrm>
            <a:off x="838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400">
                <a:solidFill>
                  <a:schemeClr val="bg2"/>
                </a:solidFill>
                <a:latin typeface="Arial" charset="0"/>
              </a:defRPr>
            </a:lvl1pPr>
          </a:lstStyle>
          <a:p>
            <a:endParaRPr lang="en-US" dirty="0"/>
          </a:p>
        </p:txBody>
      </p:sp>
      <p:sp>
        <p:nvSpPr>
          <p:cNvPr id="22535" name="Rectangle 7"/>
          <p:cNvSpPr>
            <a:spLocks noGrp="1" noChangeArrowheads="1"/>
          </p:cNvSpPr>
          <p:nvPr>
            <p:ph type="ftr" sz="quarter" idx="3"/>
          </p:nvPr>
        </p:nvSpPr>
        <p:spPr bwMode="auto">
          <a:xfrm>
            <a:off x="34290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solidFill>
                  <a:schemeClr val="bg2"/>
                </a:solidFill>
                <a:latin typeface="Arial" charset="0"/>
              </a:defRPr>
            </a:lvl1pPr>
          </a:lstStyle>
          <a:p>
            <a:endParaRPr lang="en-US" dirty="0"/>
          </a:p>
        </p:txBody>
      </p:sp>
      <p:sp>
        <p:nvSpPr>
          <p:cNvPr id="22536" name="Rectangle 8"/>
          <p:cNvSpPr>
            <a:spLocks noGrp="1" noChangeArrowheads="1"/>
          </p:cNvSpPr>
          <p:nvPr>
            <p:ph type="sldNum" sz="quarter" idx="4"/>
          </p:nvPr>
        </p:nvSpPr>
        <p:spPr bwMode="auto">
          <a:xfrm>
            <a:off x="7010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400">
                <a:solidFill>
                  <a:schemeClr val="bg2"/>
                </a:solidFill>
                <a:latin typeface="Arial" charset="0"/>
              </a:defRPr>
            </a:lvl1pPr>
          </a:lstStyle>
          <a:p>
            <a:fld id="{E6D9E7F8-1498-4BBB-8083-6CFE607A12BE}" type="slidenum">
              <a:rPr lang="ar-SA"/>
              <a:pPr/>
              <a:t>‹#›</a:t>
            </a:fld>
            <a:endParaRPr 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1" eaLnBrk="1" fontAlgn="base" hangingPunct="1">
        <a:spcBef>
          <a:spcPct val="0"/>
        </a:spcBef>
        <a:spcAft>
          <a:spcPct val="0"/>
        </a:spcAft>
        <a:defRPr sz="4400" i="1">
          <a:solidFill>
            <a:schemeClr val="tx2"/>
          </a:solidFill>
          <a:latin typeface="+mj-lt"/>
          <a:ea typeface="+mj-ea"/>
          <a:cs typeface="+mj-cs"/>
        </a:defRPr>
      </a:lvl1pPr>
      <a:lvl2pPr algn="l" rtl="1" eaLnBrk="1" fontAlgn="base" hangingPunct="1">
        <a:spcBef>
          <a:spcPct val="0"/>
        </a:spcBef>
        <a:spcAft>
          <a:spcPct val="0"/>
        </a:spcAft>
        <a:defRPr sz="4400" i="1">
          <a:solidFill>
            <a:schemeClr val="tx2"/>
          </a:solidFill>
          <a:latin typeface="Times New Roman" pitchFamily="18" charset="0"/>
        </a:defRPr>
      </a:lvl2pPr>
      <a:lvl3pPr algn="l" rtl="1" eaLnBrk="1" fontAlgn="base" hangingPunct="1">
        <a:spcBef>
          <a:spcPct val="0"/>
        </a:spcBef>
        <a:spcAft>
          <a:spcPct val="0"/>
        </a:spcAft>
        <a:defRPr sz="4400" i="1">
          <a:solidFill>
            <a:schemeClr val="tx2"/>
          </a:solidFill>
          <a:latin typeface="Times New Roman" pitchFamily="18" charset="0"/>
        </a:defRPr>
      </a:lvl3pPr>
      <a:lvl4pPr algn="l" rtl="1" eaLnBrk="1" fontAlgn="base" hangingPunct="1">
        <a:spcBef>
          <a:spcPct val="0"/>
        </a:spcBef>
        <a:spcAft>
          <a:spcPct val="0"/>
        </a:spcAft>
        <a:defRPr sz="4400" i="1">
          <a:solidFill>
            <a:schemeClr val="tx2"/>
          </a:solidFill>
          <a:latin typeface="Times New Roman" pitchFamily="18" charset="0"/>
        </a:defRPr>
      </a:lvl4pPr>
      <a:lvl5pPr algn="l" rtl="1" eaLnBrk="1" fontAlgn="base" hangingPunct="1">
        <a:spcBef>
          <a:spcPct val="0"/>
        </a:spcBef>
        <a:spcAft>
          <a:spcPct val="0"/>
        </a:spcAft>
        <a:defRPr sz="4400" i="1">
          <a:solidFill>
            <a:schemeClr val="tx2"/>
          </a:solidFill>
          <a:latin typeface="Times New Roman" pitchFamily="18" charset="0"/>
        </a:defRPr>
      </a:lvl5pPr>
      <a:lvl6pPr marL="457200" algn="l" rtl="1" eaLnBrk="1" fontAlgn="base" hangingPunct="1">
        <a:spcBef>
          <a:spcPct val="0"/>
        </a:spcBef>
        <a:spcAft>
          <a:spcPct val="0"/>
        </a:spcAft>
        <a:defRPr sz="4400" i="1">
          <a:solidFill>
            <a:schemeClr val="tx2"/>
          </a:solidFill>
          <a:latin typeface="Times New Roman" pitchFamily="18" charset="0"/>
        </a:defRPr>
      </a:lvl6pPr>
      <a:lvl7pPr marL="914400" algn="l" rtl="1" eaLnBrk="1" fontAlgn="base" hangingPunct="1">
        <a:spcBef>
          <a:spcPct val="0"/>
        </a:spcBef>
        <a:spcAft>
          <a:spcPct val="0"/>
        </a:spcAft>
        <a:defRPr sz="4400" i="1">
          <a:solidFill>
            <a:schemeClr val="tx2"/>
          </a:solidFill>
          <a:latin typeface="Times New Roman" pitchFamily="18" charset="0"/>
        </a:defRPr>
      </a:lvl7pPr>
      <a:lvl8pPr marL="1371600" algn="l" rtl="1" eaLnBrk="1" fontAlgn="base" hangingPunct="1">
        <a:spcBef>
          <a:spcPct val="0"/>
        </a:spcBef>
        <a:spcAft>
          <a:spcPct val="0"/>
        </a:spcAft>
        <a:defRPr sz="4400" i="1">
          <a:solidFill>
            <a:schemeClr val="tx2"/>
          </a:solidFill>
          <a:latin typeface="Times New Roman" pitchFamily="18" charset="0"/>
        </a:defRPr>
      </a:lvl8pPr>
      <a:lvl9pPr marL="1828800" algn="l" rtl="1"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r" rtl="1" eaLnBrk="1" fontAlgn="base" hangingPunct="1">
        <a:spcBef>
          <a:spcPct val="20000"/>
        </a:spcBef>
        <a:spcAft>
          <a:spcPct val="0"/>
        </a:spcAft>
        <a:buBlip>
          <a:blip r:embed="rId15"/>
        </a:buBlip>
        <a:defRPr sz="3200">
          <a:solidFill>
            <a:schemeClr val="tx1"/>
          </a:solidFill>
          <a:latin typeface="+mn-lt"/>
          <a:ea typeface="+mn-ea"/>
          <a:cs typeface="+mn-cs"/>
        </a:defRPr>
      </a:lvl1pPr>
      <a:lvl2pPr marL="742950" indent="-285750" algn="r" rtl="1" eaLnBrk="1" fontAlgn="base" hangingPunct="1">
        <a:spcBef>
          <a:spcPct val="20000"/>
        </a:spcBef>
        <a:spcAft>
          <a:spcPct val="0"/>
        </a:spcAft>
        <a:buChar char="–"/>
        <a:defRPr sz="2800">
          <a:solidFill>
            <a:schemeClr val="tx1"/>
          </a:solidFill>
          <a:latin typeface="+mn-lt"/>
        </a:defRPr>
      </a:lvl2pPr>
      <a:lvl3pPr marL="1143000" indent="-228600" algn="r" rtl="1" eaLnBrk="1" fontAlgn="base" hangingPunct="1">
        <a:spcBef>
          <a:spcPct val="20000"/>
        </a:spcBef>
        <a:spcAft>
          <a:spcPct val="0"/>
        </a:spcAft>
        <a:buChar char="•"/>
        <a:defRPr sz="2400">
          <a:solidFill>
            <a:schemeClr val="tx1"/>
          </a:solidFill>
          <a:latin typeface="+mn-lt"/>
        </a:defRPr>
      </a:lvl3pPr>
      <a:lvl4pPr marL="1600200" indent="-228600" algn="r" rtl="1" eaLnBrk="1" fontAlgn="base" hangingPunct="1">
        <a:spcBef>
          <a:spcPct val="20000"/>
        </a:spcBef>
        <a:spcAft>
          <a:spcPct val="0"/>
        </a:spcAft>
        <a:buChar char="–"/>
        <a:defRPr sz="2000">
          <a:solidFill>
            <a:schemeClr val="tx1"/>
          </a:solidFill>
          <a:latin typeface="+mn-lt"/>
        </a:defRPr>
      </a:lvl4pPr>
      <a:lvl5pPr marL="2057400" indent="-228600" algn="r" rtl="1" eaLnBrk="1" fontAlgn="base" hangingPunct="1">
        <a:spcBef>
          <a:spcPct val="20000"/>
        </a:spcBef>
        <a:spcAft>
          <a:spcPct val="0"/>
        </a:spcAft>
        <a:buChar char="»"/>
        <a:defRPr sz="2000">
          <a:solidFill>
            <a:schemeClr val="tx1"/>
          </a:solidFill>
          <a:latin typeface="+mn-lt"/>
        </a:defRPr>
      </a:lvl5pPr>
      <a:lvl6pPr marL="2514600" indent="-228600" algn="r" rtl="1" eaLnBrk="1" fontAlgn="base" hangingPunct="1">
        <a:spcBef>
          <a:spcPct val="20000"/>
        </a:spcBef>
        <a:spcAft>
          <a:spcPct val="0"/>
        </a:spcAft>
        <a:buChar char="»"/>
        <a:defRPr sz="2000">
          <a:solidFill>
            <a:schemeClr val="tx1"/>
          </a:solidFill>
          <a:latin typeface="+mn-lt"/>
        </a:defRPr>
      </a:lvl6pPr>
      <a:lvl7pPr marL="2971800" indent="-228600" algn="r" rtl="1" eaLnBrk="1" fontAlgn="base" hangingPunct="1">
        <a:spcBef>
          <a:spcPct val="20000"/>
        </a:spcBef>
        <a:spcAft>
          <a:spcPct val="0"/>
        </a:spcAft>
        <a:buChar char="»"/>
        <a:defRPr sz="2000">
          <a:solidFill>
            <a:schemeClr val="tx1"/>
          </a:solidFill>
          <a:latin typeface="+mn-lt"/>
        </a:defRPr>
      </a:lvl7pPr>
      <a:lvl8pPr marL="3429000" indent="-228600" algn="r" rtl="1" eaLnBrk="1" fontAlgn="base" hangingPunct="1">
        <a:spcBef>
          <a:spcPct val="20000"/>
        </a:spcBef>
        <a:spcAft>
          <a:spcPct val="0"/>
        </a:spcAft>
        <a:buChar char="»"/>
        <a:defRPr sz="2000">
          <a:solidFill>
            <a:schemeClr val="tx1"/>
          </a:solidFill>
          <a:latin typeface="+mn-lt"/>
        </a:defRPr>
      </a:lvl8pPr>
      <a:lvl9pPr marL="3886200" indent="-228600" algn="r" rtl="1" eaLnBrk="1" fontAlgn="base" hangingPunct="1">
        <a:spcBef>
          <a:spcPct val="20000"/>
        </a:spcBef>
        <a:spcAft>
          <a:spcPct val="0"/>
        </a:spcAft>
        <a:buChar char="»"/>
        <a:defRPr sz="2000">
          <a:solidFill>
            <a:schemeClr val="tx1"/>
          </a:solidFill>
          <a:latin typeface="+mn-lt"/>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dmitryyemelyanov/chinese-traffic-signs/download?datasetVersionNumber=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0682D832-6291-4B95-955D-02E70C8D239A}"/>
              </a:ext>
            </a:extLst>
          </p:cNvPr>
          <p:cNvSpPr txBox="1"/>
          <p:nvPr/>
        </p:nvSpPr>
        <p:spPr>
          <a:xfrm>
            <a:off x="3275856" y="431"/>
            <a:ext cx="2880320" cy="461665"/>
          </a:xfrm>
          <a:prstGeom prst="rect">
            <a:avLst/>
          </a:prstGeom>
          <a:noFill/>
        </p:spPr>
        <p:txBody>
          <a:bodyPr wrap="square" rtlCol="1">
            <a:spAutoFit/>
          </a:bodyPr>
          <a:lstStyle/>
          <a:p>
            <a:r>
              <a:rPr lang="en-US" sz="2400" b="1" i="1" u="sng" dirty="0">
                <a:solidFill>
                  <a:schemeClr val="tx2">
                    <a:lumMod val="75000"/>
                    <a:lumOff val="25000"/>
                  </a:schemeClr>
                </a:solidFill>
              </a:rPr>
              <a:t>Team Names &amp; IDs</a:t>
            </a:r>
            <a:endParaRPr lang="ar-EG" sz="2400" b="1" i="1" u="sng" dirty="0">
              <a:solidFill>
                <a:schemeClr val="tx2">
                  <a:lumMod val="75000"/>
                  <a:lumOff val="25000"/>
                </a:schemeClr>
              </a:solidFill>
            </a:endParaRPr>
          </a:p>
        </p:txBody>
      </p:sp>
      <p:sp>
        <p:nvSpPr>
          <p:cNvPr id="5" name="مربع نص 4">
            <a:extLst>
              <a:ext uri="{FF2B5EF4-FFF2-40B4-BE49-F238E27FC236}">
                <a16:creationId xmlns:a16="http://schemas.microsoft.com/office/drawing/2014/main" id="{22839325-9D8C-47E9-86D7-8D4755E562C8}"/>
              </a:ext>
            </a:extLst>
          </p:cNvPr>
          <p:cNvSpPr txBox="1"/>
          <p:nvPr/>
        </p:nvSpPr>
        <p:spPr>
          <a:xfrm>
            <a:off x="1547664" y="836714"/>
            <a:ext cx="6336704" cy="646331"/>
          </a:xfrm>
          <a:prstGeom prst="rect">
            <a:avLst/>
          </a:prstGeom>
          <a:noFill/>
        </p:spPr>
        <p:txBody>
          <a:bodyPr wrap="square" rtlCol="1">
            <a:spAutoFit/>
          </a:bodyPr>
          <a:lstStyle/>
          <a:p>
            <a:pPr algn="ctr"/>
            <a:r>
              <a:rPr lang="ar-EG" sz="3600" b="1" dirty="0">
                <a:latin typeface="Arabic Typesetting" panose="03020402040406030203" pitchFamily="66" charset="-78"/>
                <a:cs typeface="Arabic Typesetting" panose="03020402040406030203" pitchFamily="66" charset="-78"/>
              </a:rPr>
              <a:t>حازم محمد احمد بكر                            </a:t>
            </a:r>
            <a:r>
              <a:rPr lang="en-US" sz="3600" b="1" dirty="0">
                <a:latin typeface="Arabic Typesetting" panose="03020402040406030203" pitchFamily="66" charset="-78"/>
                <a:cs typeface="Arabic Typesetting" panose="03020402040406030203" pitchFamily="66" charset="-78"/>
              </a:rPr>
              <a:t>20221441999</a:t>
            </a:r>
            <a:endParaRPr lang="ar-EG" sz="3600" b="1" dirty="0">
              <a:latin typeface="Arabic Typesetting" panose="03020402040406030203" pitchFamily="66" charset="-78"/>
              <a:cs typeface="Arabic Typesetting" panose="03020402040406030203" pitchFamily="66" charset="-78"/>
            </a:endParaRPr>
          </a:p>
        </p:txBody>
      </p:sp>
      <p:sp>
        <p:nvSpPr>
          <p:cNvPr id="6" name="مربع نص 5">
            <a:extLst>
              <a:ext uri="{FF2B5EF4-FFF2-40B4-BE49-F238E27FC236}">
                <a16:creationId xmlns:a16="http://schemas.microsoft.com/office/drawing/2014/main" id="{07ABB8E5-CE54-46BD-B938-16F53BAF304B}"/>
              </a:ext>
            </a:extLst>
          </p:cNvPr>
          <p:cNvSpPr txBox="1"/>
          <p:nvPr/>
        </p:nvSpPr>
        <p:spPr>
          <a:xfrm>
            <a:off x="1547664" y="1534497"/>
            <a:ext cx="6336704" cy="646331"/>
          </a:xfrm>
          <a:prstGeom prst="rect">
            <a:avLst/>
          </a:prstGeom>
          <a:noFill/>
        </p:spPr>
        <p:txBody>
          <a:bodyPr wrap="square" rtlCol="1">
            <a:spAutoFit/>
          </a:bodyPr>
          <a:lstStyle/>
          <a:p>
            <a:pPr algn="ctr"/>
            <a:r>
              <a:rPr lang="ar-EG" sz="3600" b="1" dirty="0">
                <a:latin typeface="Arabic Typesetting" panose="03020402040406030203" pitchFamily="66" charset="-78"/>
                <a:cs typeface="Arabic Typesetting" panose="03020402040406030203" pitchFamily="66" charset="-78"/>
              </a:rPr>
              <a:t>أحمد حسين حسن دويدار   </a:t>
            </a:r>
            <a:r>
              <a:rPr lang="en-US" sz="3600" b="1" dirty="0">
                <a:latin typeface="Arabic Typesetting" panose="03020402040406030203" pitchFamily="66" charset="-78"/>
                <a:cs typeface="Arabic Typesetting" panose="03020402040406030203" pitchFamily="66" charset="-78"/>
              </a:rPr>
              <a:t>20225926030                  </a:t>
            </a:r>
            <a:r>
              <a:rPr lang="ar-EG" sz="3600" b="1" dirty="0">
                <a:latin typeface="Arabic Typesetting" panose="03020402040406030203" pitchFamily="66" charset="-78"/>
                <a:cs typeface="Arabic Typesetting" panose="03020402040406030203" pitchFamily="66" charset="-78"/>
              </a:rPr>
              <a:t>     </a:t>
            </a:r>
          </a:p>
        </p:txBody>
      </p:sp>
      <p:sp>
        <p:nvSpPr>
          <p:cNvPr id="7" name="مربع نص 6">
            <a:extLst>
              <a:ext uri="{FF2B5EF4-FFF2-40B4-BE49-F238E27FC236}">
                <a16:creationId xmlns:a16="http://schemas.microsoft.com/office/drawing/2014/main" id="{CB5344DE-9C44-449B-9D34-79B7D05586C6}"/>
              </a:ext>
            </a:extLst>
          </p:cNvPr>
          <p:cNvSpPr txBox="1"/>
          <p:nvPr/>
        </p:nvSpPr>
        <p:spPr>
          <a:xfrm>
            <a:off x="1547664" y="2247393"/>
            <a:ext cx="6336704" cy="646331"/>
          </a:xfrm>
          <a:prstGeom prst="rect">
            <a:avLst/>
          </a:prstGeom>
          <a:noFill/>
        </p:spPr>
        <p:txBody>
          <a:bodyPr wrap="square" rtlCol="1">
            <a:spAutoFit/>
          </a:bodyPr>
          <a:lstStyle/>
          <a:p>
            <a:pPr algn="ctr"/>
            <a:r>
              <a:rPr lang="ar-EG" sz="3600" b="1" dirty="0">
                <a:latin typeface="Arabic Typesetting" panose="03020402040406030203" pitchFamily="66" charset="-78"/>
                <a:cs typeface="Arabic Typesetting" panose="03020402040406030203" pitchFamily="66" charset="-78"/>
              </a:rPr>
              <a:t>مروان حسن إبراهيم احمد</a:t>
            </a:r>
            <a:r>
              <a:rPr lang="en-US" sz="3600" b="1" dirty="0">
                <a:latin typeface="Arabic Typesetting" panose="03020402040406030203" pitchFamily="66" charset="-78"/>
                <a:cs typeface="Arabic Typesetting" panose="03020402040406030203" pitchFamily="66" charset="-78"/>
              </a:rPr>
              <a:t>20221447788                      </a:t>
            </a:r>
            <a:r>
              <a:rPr lang="ar-EG" sz="3600" b="1" dirty="0">
                <a:latin typeface="Arabic Typesetting" panose="03020402040406030203" pitchFamily="66" charset="-78"/>
                <a:cs typeface="Arabic Typesetting" panose="03020402040406030203" pitchFamily="66" charset="-78"/>
              </a:rPr>
              <a:t>     </a:t>
            </a:r>
          </a:p>
        </p:txBody>
      </p:sp>
      <p:sp>
        <p:nvSpPr>
          <p:cNvPr id="8" name="مربع نص 7">
            <a:extLst>
              <a:ext uri="{FF2B5EF4-FFF2-40B4-BE49-F238E27FC236}">
                <a16:creationId xmlns:a16="http://schemas.microsoft.com/office/drawing/2014/main" id="{BBCB39A2-BB28-4673-8BCE-934E9442882A}"/>
              </a:ext>
            </a:extLst>
          </p:cNvPr>
          <p:cNvSpPr txBox="1"/>
          <p:nvPr/>
        </p:nvSpPr>
        <p:spPr>
          <a:xfrm>
            <a:off x="1579640" y="2960289"/>
            <a:ext cx="6336704" cy="646331"/>
          </a:xfrm>
          <a:prstGeom prst="rect">
            <a:avLst/>
          </a:prstGeom>
          <a:noFill/>
        </p:spPr>
        <p:txBody>
          <a:bodyPr wrap="square" rtlCol="1">
            <a:spAutoFit/>
          </a:bodyPr>
          <a:lstStyle/>
          <a:p>
            <a:pPr algn="ctr"/>
            <a:r>
              <a:rPr lang="ar-EG" sz="3600" b="1" dirty="0">
                <a:latin typeface="Arabic Typesetting" panose="03020402040406030203" pitchFamily="66" charset="-78"/>
                <a:cs typeface="Arabic Typesetting" panose="03020402040406030203" pitchFamily="66" charset="-78"/>
              </a:rPr>
              <a:t>مروان اشرف محمد عبدالباقي محمد           </a:t>
            </a:r>
            <a:r>
              <a:rPr lang="en-US" sz="3600" b="1" dirty="0">
                <a:latin typeface="Arabic Typesetting" panose="03020402040406030203" pitchFamily="66" charset="-78"/>
                <a:cs typeface="Arabic Typesetting" panose="03020402040406030203" pitchFamily="66" charset="-78"/>
              </a:rPr>
              <a:t>20221442040    </a:t>
            </a:r>
            <a:endParaRPr lang="ar-EG" sz="3600" b="1" dirty="0">
              <a:latin typeface="Arabic Typesetting" panose="03020402040406030203" pitchFamily="66" charset="-78"/>
              <a:cs typeface="Arabic Typesetting" panose="03020402040406030203" pitchFamily="66" charset="-78"/>
            </a:endParaRPr>
          </a:p>
        </p:txBody>
      </p:sp>
      <p:sp>
        <p:nvSpPr>
          <p:cNvPr id="9" name="مربع نص 8">
            <a:extLst>
              <a:ext uri="{FF2B5EF4-FFF2-40B4-BE49-F238E27FC236}">
                <a16:creationId xmlns:a16="http://schemas.microsoft.com/office/drawing/2014/main" id="{021286CC-4F10-432E-8C41-A13A41610879}"/>
              </a:ext>
            </a:extLst>
          </p:cNvPr>
          <p:cNvSpPr txBox="1"/>
          <p:nvPr/>
        </p:nvSpPr>
        <p:spPr>
          <a:xfrm>
            <a:off x="1579640" y="3681795"/>
            <a:ext cx="6336704" cy="646331"/>
          </a:xfrm>
          <a:prstGeom prst="rect">
            <a:avLst/>
          </a:prstGeom>
          <a:noFill/>
        </p:spPr>
        <p:txBody>
          <a:bodyPr wrap="square" rtlCol="1">
            <a:spAutoFit/>
          </a:bodyPr>
          <a:lstStyle/>
          <a:p>
            <a:pPr algn="ctr"/>
            <a:r>
              <a:rPr lang="ar-EG" sz="3600" b="1" dirty="0">
                <a:latin typeface="Arabic Typesetting" panose="03020402040406030203" pitchFamily="66" charset="-78"/>
                <a:cs typeface="Arabic Typesetting" panose="03020402040406030203" pitchFamily="66" charset="-78"/>
              </a:rPr>
              <a:t>مصطفى صالح مصطفى محمد</a:t>
            </a:r>
            <a:r>
              <a:rPr lang="en-US" sz="3600" b="1" dirty="0">
                <a:latin typeface="Arabic Typesetting" panose="03020402040406030203" pitchFamily="66" charset="-78"/>
                <a:cs typeface="Arabic Typesetting" panose="03020402040406030203" pitchFamily="66" charset="-78"/>
              </a:rPr>
              <a:t>20221453750                    </a:t>
            </a:r>
            <a:endParaRPr lang="ar-EG" sz="3600" b="1" dirty="0">
              <a:latin typeface="Arabic Typesetting" panose="03020402040406030203" pitchFamily="66" charset="-78"/>
              <a:cs typeface="Arabic Typesetting" panose="03020402040406030203" pitchFamily="66"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نص, الخط, لقطة شاشة&#10;&#10;تم إنشاء الوصف تلقائياً">
            <a:extLst>
              <a:ext uri="{FF2B5EF4-FFF2-40B4-BE49-F238E27FC236}">
                <a16:creationId xmlns:a16="http://schemas.microsoft.com/office/drawing/2014/main" id="{533C2D50-32A6-48BF-8C8E-DE8FC685143A}"/>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971600" y="908720"/>
            <a:ext cx="7830616" cy="3198422"/>
          </a:xfrm>
          <a:prstGeom prst="rect">
            <a:avLst/>
          </a:prstGeom>
        </p:spPr>
      </p:pic>
    </p:spTree>
    <p:extLst>
      <p:ext uri="{BB962C8B-B14F-4D97-AF65-F5344CB8AC3E}">
        <p14:creationId xmlns:p14="http://schemas.microsoft.com/office/powerpoint/2010/main" val="420748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descr="صورة تحتوي على نص, الخط, لقطة شاشة&#10;&#10;تم إنشاء الوصف تلقائياً">
            <a:extLst>
              <a:ext uri="{FF2B5EF4-FFF2-40B4-BE49-F238E27FC236}">
                <a16:creationId xmlns:a16="http://schemas.microsoft.com/office/drawing/2014/main" id="{013F193A-8F49-483A-BB2E-B3AF65AA6C74}"/>
              </a:ext>
            </a:extLst>
          </p:cNvPr>
          <p:cNvPicPr>
            <a:picLocks noChangeAspect="1"/>
          </p:cNvPicPr>
          <p:nvPr/>
        </p:nvPicPr>
        <p:blipFill rotWithShape="1">
          <a:blip r:embed="rId2">
            <a:extLst>
              <a:ext uri="{28A0092B-C50C-407E-A947-70E740481C1C}">
                <a14:useLocalDpi xmlns:a14="http://schemas.microsoft.com/office/drawing/2010/main" val="0"/>
              </a:ext>
            </a:extLst>
          </a:blip>
          <a:srcRect r="50388"/>
          <a:stretch/>
        </p:blipFill>
        <p:spPr>
          <a:xfrm>
            <a:off x="1043608" y="1700808"/>
            <a:ext cx="7702658" cy="2607858"/>
          </a:xfrm>
          <a:prstGeom prst="rect">
            <a:avLst/>
          </a:prstGeom>
        </p:spPr>
      </p:pic>
      <p:sp>
        <p:nvSpPr>
          <p:cNvPr id="3" name="مربع نص 2">
            <a:extLst>
              <a:ext uri="{FF2B5EF4-FFF2-40B4-BE49-F238E27FC236}">
                <a16:creationId xmlns:a16="http://schemas.microsoft.com/office/drawing/2014/main" id="{EA19B9C2-5BEC-4ECA-8E34-1BA1F43AD46F}"/>
              </a:ext>
            </a:extLst>
          </p:cNvPr>
          <p:cNvSpPr txBox="1"/>
          <p:nvPr/>
        </p:nvSpPr>
        <p:spPr>
          <a:xfrm>
            <a:off x="899592" y="404664"/>
            <a:ext cx="3126177" cy="400110"/>
          </a:xfrm>
          <a:prstGeom prst="rect">
            <a:avLst/>
          </a:prstGeom>
          <a:noFill/>
        </p:spPr>
        <p:txBody>
          <a:bodyPr wrap="none" rtlCol="1">
            <a:spAutoFit/>
          </a:bodyPr>
          <a:lstStyle/>
          <a:p>
            <a:r>
              <a:rPr lang="en-US" sz="2000" b="1" u="sng" dirty="0"/>
              <a:t>Code of Plot CNN model :-</a:t>
            </a:r>
            <a:endParaRPr lang="ar-EG" sz="2000" b="1" u="sng" dirty="0"/>
          </a:p>
        </p:txBody>
      </p:sp>
    </p:spTree>
    <p:extLst>
      <p:ext uri="{BB962C8B-B14F-4D97-AF65-F5344CB8AC3E}">
        <p14:creationId xmlns:p14="http://schemas.microsoft.com/office/powerpoint/2010/main" val="1200327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لقطة شاشة, التلون, مستطيل, أرجواني&#10;&#10;تم إنشاء الوصف تلقائياً">
            <a:extLst>
              <a:ext uri="{FF2B5EF4-FFF2-40B4-BE49-F238E27FC236}">
                <a16:creationId xmlns:a16="http://schemas.microsoft.com/office/drawing/2014/main" id="{FFA08D50-2FB6-4174-B971-8FB4C617C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32656"/>
            <a:ext cx="5688632" cy="6022704"/>
          </a:xfrm>
          <a:prstGeom prst="rect">
            <a:avLst/>
          </a:prstGeom>
        </p:spPr>
      </p:pic>
    </p:spTree>
    <p:extLst>
      <p:ext uri="{BB962C8B-B14F-4D97-AF65-F5344CB8AC3E}">
        <p14:creationId xmlns:p14="http://schemas.microsoft.com/office/powerpoint/2010/main" val="421657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نص, الخط, لقطة شاشة&#10;&#10;تم إنشاء الوصف تلقائياً">
            <a:extLst>
              <a:ext uri="{FF2B5EF4-FFF2-40B4-BE49-F238E27FC236}">
                <a16:creationId xmlns:a16="http://schemas.microsoft.com/office/drawing/2014/main" id="{643ACA92-125A-41E7-8C66-D498BA92AFA0}"/>
              </a:ext>
            </a:extLst>
          </p:cNvPr>
          <p:cNvPicPr>
            <a:picLocks noChangeAspect="1"/>
          </p:cNvPicPr>
          <p:nvPr/>
        </p:nvPicPr>
        <p:blipFill rotWithShape="1">
          <a:blip r:embed="rId2">
            <a:extLst>
              <a:ext uri="{28A0092B-C50C-407E-A947-70E740481C1C}">
                <a14:useLocalDpi xmlns:a14="http://schemas.microsoft.com/office/drawing/2010/main" val="0"/>
              </a:ext>
            </a:extLst>
          </a:blip>
          <a:srcRect r="52363"/>
          <a:stretch/>
        </p:blipFill>
        <p:spPr>
          <a:xfrm>
            <a:off x="1043608" y="1844824"/>
            <a:ext cx="7822704" cy="2550377"/>
          </a:xfrm>
          <a:prstGeom prst="rect">
            <a:avLst/>
          </a:prstGeom>
        </p:spPr>
      </p:pic>
      <p:sp>
        <p:nvSpPr>
          <p:cNvPr id="4" name="مربع نص 3">
            <a:extLst>
              <a:ext uri="{FF2B5EF4-FFF2-40B4-BE49-F238E27FC236}">
                <a16:creationId xmlns:a16="http://schemas.microsoft.com/office/drawing/2014/main" id="{39C0D918-47CD-4D7C-A131-19D41969C676}"/>
              </a:ext>
            </a:extLst>
          </p:cNvPr>
          <p:cNvSpPr txBox="1"/>
          <p:nvPr/>
        </p:nvSpPr>
        <p:spPr>
          <a:xfrm>
            <a:off x="899592" y="332656"/>
            <a:ext cx="3112007" cy="400110"/>
          </a:xfrm>
          <a:prstGeom prst="rect">
            <a:avLst/>
          </a:prstGeom>
          <a:noFill/>
        </p:spPr>
        <p:txBody>
          <a:bodyPr wrap="none" rtlCol="1">
            <a:spAutoFit/>
          </a:bodyPr>
          <a:lstStyle/>
          <a:p>
            <a:r>
              <a:rPr lang="en-US" sz="2000" b="1" u="sng" dirty="0"/>
              <a:t>Code of Plot ANN model :-</a:t>
            </a:r>
            <a:endParaRPr lang="ar-EG" sz="2000" b="1" u="sng" dirty="0"/>
          </a:p>
        </p:txBody>
      </p:sp>
    </p:spTree>
    <p:extLst>
      <p:ext uri="{BB962C8B-B14F-4D97-AF65-F5344CB8AC3E}">
        <p14:creationId xmlns:p14="http://schemas.microsoft.com/office/powerpoint/2010/main" val="1654777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لقطة شاشة, التلون, مستطيل, أرجواني&#10;&#10;تم إنشاء الوصف تلقائياً">
            <a:extLst>
              <a:ext uri="{FF2B5EF4-FFF2-40B4-BE49-F238E27FC236}">
                <a16:creationId xmlns:a16="http://schemas.microsoft.com/office/drawing/2014/main" id="{ACBA7CD8-B4E6-44F1-BA98-E194B3C8D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32656"/>
            <a:ext cx="5652628" cy="5984586"/>
          </a:xfrm>
          <a:prstGeom prst="rect">
            <a:avLst/>
          </a:prstGeom>
        </p:spPr>
      </p:pic>
    </p:spTree>
    <p:extLst>
      <p:ext uri="{BB962C8B-B14F-4D97-AF65-F5344CB8AC3E}">
        <p14:creationId xmlns:p14="http://schemas.microsoft.com/office/powerpoint/2010/main" val="108171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نص, لقطة شاشة&#10;&#10;تم إنشاء الوصف تلقائياً">
            <a:extLst>
              <a:ext uri="{FF2B5EF4-FFF2-40B4-BE49-F238E27FC236}">
                <a16:creationId xmlns:a16="http://schemas.microsoft.com/office/drawing/2014/main" id="{1778D6BD-C65B-4BFB-9FDA-30382D570F37}"/>
              </a:ext>
            </a:extLst>
          </p:cNvPr>
          <p:cNvPicPr>
            <a:picLocks noChangeAspect="1"/>
          </p:cNvPicPr>
          <p:nvPr/>
        </p:nvPicPr>
        <p:blipFill rotWithShape="1">
          <a:blip r:embed="rId2">
            <a:extLst>
              <a:ext uri="{28A0092B-C50C-407E-A947-70E740481C1C}">
                <a14:useLocalDpi xmlns:a14="http://schemas.microsoft.com/office/drawing/2010/main" val="0"/>
              </a:ext>
            </a:extLst>
          </a:blip>
          <a:srcRect l="1060" r="53937"/>
          <a:stretch/>
        </p:blipFill>
        <p:spPr>
          <a:xfrm>
            <a:off x="1331640" y="734676"/>
            <a:ext cx="6112870" cy="5401546"/>
          </a:xfrm>
          <a:prstGeom prst="rect">
            <a:avLst/>
          </a:prstGeom>
        </p:spPr>
      </p:pic>
      <p:sp>
        <p:nvSpPr>
          <p:cNvPr id="4" name="مربع نص 3">
            <a:extLst>
              <a:ext uri="{FF2B5EF4-FFF2-40B4-BE49-F238E27FC236}">
                <a16:creationId xmlns:a16="http://schemas.microsoft.com/office/drawing/2014/main" id="{10D688A4-5618-41C6-B71F-5D8084BDE518}"/>
              </a:ext>
            </a:extLst>
          </p:cNvPr>
          <p:cNvSpPr txBox="1"/>
          <p:nvPr/>
        </p:nvSpPr>
        <p:spPr>
          <a:xfrm>
            <a:off x="899592" y="332656"/>
            <a:ext cx="5766707" cy="400110"/>
          </a:xfrm>
          <a:prstGeom prst="rect">
            <a:avLst/>
          </a:prstGeom>
          <a:noFill/>
        </p:spPr>
        <p:txBody>
          <a:bodyPr wrap="none" rtlCol="1">
            <a:spAutoFit/>
          </a:bodyPr>
          <a:lstStyle/>
          <a:p>
            <a:r>
              <a:rPr lang="en-US" sz="2000" b="1" u="sng" dirty="0"/>
              <a:t>Print the classification report for the CNN model :-</a:t>
            </a:r>
            <a:endParaRPr lang="ar-EG" sz="2000" b="1" u="sng" dirty="0"/>
          </a:p>
        </p:txBody>
      </p:sp>
    </p:spTree>
    <p:extLst>
      <p:ext uri="{BB962C8B-B14F-4D97-AF65-F5344CB8AC3E}">
        <p14:creationId xmlns:p14="http://schemas.microsoft.com/office/powerpoint/2010/main" val="1235896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نص, لقطة شاشة&#10;&#10;تم إنشاء الوصف تلقائياً">
            <a:extLst>
              <a:ext uri="{FF2B5EF4-FFF2-40B4-BE49-F238E27FC236}">
                <a16:creationId xmlns:a16="http://schemas.microsoft.com/office/drawing/2014/main" id="{F3D287D5-AD7E-46FD-9F9C-452ED01E5CF9}"/>
              </a:ext>
            </a:extLst>
          </p:cNvPr>
          <p:cNvPicPr>
            <a:picLocks noChangeAspect="1"/>
          </p:cNvPicPr>
          <p:nvPr/>
        </p:nvPicPr>
        <p:blipFill rotWithShape="1">
          <a:blip r:embed="rId2">
            <a:extLst>
              <a:ext uri="{28A0092B-C50C-407E-A947-70E740481C1C}">
                <a14:useLocalDpi xmlns:a14="http://schemas.microsoft.com/office/drawing/2010/main" val="0"/>
              </a:ext>
            </a:extLst>
          </a:blip>
          <a:srcRect r="55512"/>
          <a:stretch/>
        </p:blipFill>
        <p:spPr>
          <a:xfrm>
            <a:off x="971600" y="732766"/>
            <a:ext cx="6120679" cy="5610757"/>
          </a:xfrm>
          <a:prstGeom prst="rect">
            <a:avLst/>
          </a:prstGeom>
        </p:spPr>
      </p:pic>
      <p:sp>
        <p:nvSpPr>
          <p:cNvPr id="4" name="مربع نص 3">
            <a:extLst>
              <a:ext uri="{FF2B5EF4-FFF2-40B4-BE49-F238E27FC236}">
                <a16:creationId xmlns:a16="http://schemas.microsoft.com/office/drawing/2014/main" id="{AD0B6013-203F-49EA-A76D-786F989EED3C}"/>
              </a:ext>
            </a:extLst>
          </p:cNvPr>
          <p:cNvSpPr txBox="1"/>
          <p:nvPr/>
        </p:nvSpPr>
        <p:spPr>
          <a:xfrm>
            <a:off x="899592" y="332656"/>
            <a:ext cx="5766707" cy="400110"/>
          </a:xfrm>
          <a:prstGeom prst="rect">
            <a:avLst/>
          </a:prstGeom>
          <a:noFill/>
        </p:spPr>
        <p:txBody>
          <a:bodyPr wrap="none" rtlCol="1">
            <a:spAutoFit/>
          </a:bodyPr>
          <a:lstStyle/>
          <a:p>
            <a:r>
              <a:rPr lang="en-US" sz="2000" b="1" u="sng" dirty="0"/>
              <a:t>Print the classification report for the ANN model :-</a:t>
            </a:r>
            <a:endParaRPr lang="ar-EG" sz="2000" b="1" u="sng" dirty="0"/>
          </a:p>
        </p:txBody>
      </p:sp>
    </p:spTree>
    <p:extLst>
      <p:ext uri="{BB962C8B-B14F-4D97-AF65-F5344CB8AC3E}">
        <p14:creationId xmlns:p14="http://schemas.microsoft.com/office/powerpoint/2010/main" val="25134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نص, لقطة شاشة, الخط&#10;&#10;تم إنشاء الوصف تلقائياً">
            <a:extLst>
              <a:ext uri="{FF2B5EF4-FFF2-40B4-BE49-F238E27FC236}">
                <a16:creationId xmlns:a16="http://schemas.microsoft.com/office/drawing/2014/main" id="{3CB92ED3-A2F3-449C-BD6F-CE0488388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908720"/>
            <a:ext cx="8080746" cy="4752528"/>
          </a:xfrm>
          <a:prstGeom prst="rect">
            <a:avLst/>
          </a:prstGeom>
        </p:spPr>
      </p:pic>
      <p:sp>
        <p:nvSpPr>
          <p:cNvPr id="4" name="مربع نص 3">
            <a:extLst>
              <a:ext uri="{FF2B5EF4-FFF2-40B4-BE49-F238E27FC236}">
                <a16:creationId xmlns:a16="http://schemas.microsoft.com/office/drawing/2014/main" id="{4DE7911B-9094-4169-AE9C-E7F3EBB34B7A}"/>
              </a:ext>
            </a:extLst>
          </p:cNvPr>
          <p:cNvSpPr txBox="1"/>
          <p:nvPr/>
        </p:nvSpPr>
        <p:spPr>
          <a:xfrm>
            <a:off x="899592" y="260648"/>
            <a:ext cx="4803366" cy="400110"/>
          </a:xfrm>
          <a:prstGeom prst="rect">
            <a:avLst/>
          </a:prstGeom>
          <a:noFill/>
        </p:spPr>
        <p:txBody>
          <a:bodyPr wrap="none" rtlCol="1">
            <a:spAutoFit/>
          </a:bodyPr>
          <a:lstStyle/>
          <a:p>
            <a:r>
              <a:rPr lang="en-US" sz="2000" b="1" u="sng" dirty="0"/>
              <a:t>Make prediction by ANN &amp; CNN model :-</a:t>
            </a:r>
            <a:endParaRPr lang="ar-EG" sz="2000" b="1" u="sng" dirty="0"/>
          </a:p>
        </p:txBody>
      </p:sp>
    </p:spTree>
    <p:extLst>
      <p:ext uri="{BB962C8B-B14F-4D97-AF65-F5344CB8AC3E}">
        <p14:creationId xmlns:p14="http://schemas.microsoft.com/office/powerpoint/2010/main" val="513029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BFB93594-BBF2-4198-9F1A-C0FF65FD6B28}"/>
              </a:ext>
            </a:extLst>
          </p:cNvPr>
          <p:cNvSpPr txBox="1"/>
          <p:nvPr/>
        </p:nvSpPr>
        <p:spPr>
          <a:xfrm>
            <a:off x="899591" y="818852"/>
            <a:ext cx="8064896" cy="5632311"/>
          </a:xfrm>
          <a:prstGeom prst="rect">
            <a:avLst/>
          </a:prstGeom>
          <a:noFill/>
        </p:spPr>
        <p:txBody>
          <a:bodyPr wrap="square" rtlCol="1">
            <a:spAutoFit/>
          </a:bodyPr>
          <a:lstStyle/>
          <a:p>
            <a:pPr algn="l"/>
            <a:r>
              <a:rPr lang="en-US" sz="2000" dirty="0"/>
              <a:t>CNN and ANN are both types of neural networks used for machine learning tasks , but they have some important differences.</a:t>
            </a:r>
          </a:p>
          <a:p>
            <a:pPr algn="l"/>
            <a:endParaRPr lang="en-US" sz="2000" dirty="0"/>
          </a:p>
          <a:p>
            <a:pPr algn="l"/>
            <a:r>
              <a:rPr lang="en-US" sz="2000" dirty="0"/>
              <a:t>ANN (Artificial Neural Networks) are a type of neural network that is used for general machine learning tasks, including classification, regression, and prediction.</a:t>
            </a:r>
          </a:p>
          <a:p>
            <a:pPr algn="l"/>
            <a:r>
              <a:rPr lang="en-US" sz="2000" dirty="0"/>
              <a:t> ANN is a feedforward network, meaning that the information travels in one</a:t>
            </a:r>
          </a:p>
          <a:p>
            <a:pPr algn="l"/>
            <a:r>
              <a:rPr lang="en-US" sz="2000" dirty="0"/>
              <a:t> direction, from input to output. It consists of input, hidden, and output layers, and </a:t>
            </a:r>
          </a:p>
          <a:p>
            <a:pPr algn="l"/>
            <a:r>
              <a:rPr lang="en-US" sz="2000" dirty="0"/>
              <a:t>each layer is composed of neurons.</a:t>
            </a:r>
          </a:p>
          <a:p>
            <a:pPr algn="l"/>
            <a:endParaRPr lang="en-US" sz="2000" dirty="0"/>
          </a:p>
          <a:p>
            <a:pPr algn="l"/>
            <a:r>
              <a:rPr lang="en-US" sz="2000" dirty="0"/>
              <a:t>CNN (Convolutional Neural Networks) are a type of neural network that is </a:t>
            </a:r>
          </a:p>
          <a:p>
            <a:pPr algn="l"/>
            <a:r>
              <a:rPr lang="en-US" sz="2000" dirty="0"/>
              <a:t>specialized for processing and classifying images. CNNs use a process called</a:t>
            </a:r>
          </a:p>
          <a:p>
            <a:pPr algn="l"/>
            <a:r>
              <a:rPr lang="en-US" sz="2000" dirty="0"/>
              <a:t> convolution to extract features from images, and then use these features to classify the images. Convolution involves sliding a filter over the image and computing a dot product at each position.</a:t>
            </a:r>
          </a:p>
          <a:p>
            <a:pPr algn="l"/>
            <a:r>
              <a:rPr lang="en-US" sz="2000" dirty="0"/>
              <a:t> CNNs are composed of input, convolutional, pooling, and</a:t>
            </a:r>
          </a:p>
          <a:p>
            <a:pPr algn="l"/>
            <a:r>
              <a:rPr lang="en-US" sz="2000" dirty="0"/>
              <a:t> fully connected layers.</a:t>
            </a:r>
            <a:endParaRPr lang="ar-EG" sz="2000" dirty="0"/>
          </a:p>
        </p:txBody>
      </p:sp>
      <p:sp>
        <p:nvSpPr>
          <p:cNvPr id="4" name="مربع نص 3">
            <a:extLst>
              <a:ext uri="{FF2B5EF4-FFF2-40B4-BE49-F238E27FC236}">
                <a16:creationId xmlns:a16="http://schemas.microsoft.com/office/drawing/2014/main" id="{89A5721A-121F-4028-9023-A97626EF1B30}"/>
              </a:ext>
            </a:extLst>
          </p:cNvPr>
          <p:cNvSpPr txBox="1"/>
          <p:nvPr/>
        </p:nvSpPr>
        <p:spPr>
          <a:xfrm>
            <a:off x="3779912" y="395534"/>
            <a:ext cx="1991892" cy="461665"/>
          </a:xfrm>
          <a:prstGeom prst="rect">
            <a:avLst/>
          </a:prstGeom>
          <a:noFill/>
        </p:spPr>
        <p:txBody>
          <a:bodyPr wrap="none" rtlCol="1">
            <a:spAutoFit/>
          </a:bodyPr>
          <a:lstStyle/>
          <a:p>
            <a:r>
              <a:rPr lang="en-US" sz="2400" b="1" u="sng" dirty="0"/>
              <a:t> ANN &amp; CNN</a:t>
            </a:r>
            <a:endParaRPr lang="ar-EG" sz="2400" b="1" u="sng" dirty="0"/>
          </a:p>
        </p:txBody>
      </p:sp>
    </p:spTree>
    <p:extLst>
      <p:ext uri="{BB962C8B-B14F-4D97-AF65-F5344CB8AC3E}">
        <p14:creationId xmlns:p14="http://schemas.microsoft.com/office/powerpoint/2010/main" val="1403149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93A19692-BE5F-4185-8BDE-A9FDDAEEB32A}"/>
              </a:ext>
            </a:extLst>
          </p:cNvPr>
          <p:cNvSpPr txBox="1"/>
          <p:nvPr/>
        </p:nvSpPr>
        <p:spPr>
          <a:xfrm>
            <a:off x="899592" y="332656"/>
            <a:ext cx="7992888" cy="5940088"/>
          </a:xfrm>
          <a:prstGeom prst="rect">
            <a:avLst/>
          </a:prstGeom>
          <a:noFill/>
        </p:spPr>
        <p:txBody>
          <a:bodyPr wrap="square" rtlCol="1">
            <a:spAutoFit/>
          </a:bodyPr>
          <a:lstStyle/>
          <a:p>
            <a:pPr algn="l"/>
            <a:r>
              <a:rPr lang="en-US" sz="2000" dirty="0"/>
              <a:t>The main differences between CNNs and ANNs are:</a:t>
            </a:r>
          </a:p>
          <a:p>
            <a:pPr algn="l"/>
            <a:endParaRPr lang="en-US" sz="2000" dirty="0"/>
          </a:p>
          <a:p>
            <a:pPr algn="l"/>
            <a:r>
              <a:rPr lang="en-US" sz="2000" dirty="0"/>
              <a:t>1. CNNs are specialized for image processing tasks, whereas ANNs are more general-purpose.</a:t>
            </a:r>
          </a:p>
          <a:p>
            <a:pPr algn="l"/>
            <a:r>
              <a:rPr lang="en-US" sz="2000" dirty="0"/>
              <a:t>2. CNNs use convolutional layers, which can extract features from images, whereas ANNs typically use fully connected layers.</a:t>
            </a:r>
          </a:p>
          <a:p>
            <a:pPr algn="l"/>
            <a:r>
              <a:rPr lang="en-US" sz="2000" dirty="0"/>
              <a:t>3. CNNs can handle input data that is high-dimensional and has a grid-like structure (such as images), whereas ANNs are better suited for low-dimensional input data.</a:t>
            </a:r>
          </a:p>
          <a:p>
            <a:pPr algn="l"/>
            <a:r>
              <a:rPr lang="en-US" sz="2000" dirty="0"/>
              <a:t>4. CNNs typically require more computational resources and training data than ANNs, due to their increased complexity and specialization.</a:t>
            </a:r>
            <a:endParaRPr lang="ar-EG" sz="2000" dirty="0"/>
          </a:p>
          <a:p>
            <a:pPr algn="l"/>
            <a:endParaRPr lang="en-US" sz="2000" dirty="0"/>
          </a:p>
          <a:p>
            <a:pPr algn="l"/>
            <a:r>
              <a:rPr lang="en-US" sz="2000" dirty="0"/>
              <a:t>In summary, CNNs are highly specialized neural networks designed for image processing tasks, while ANNs are more general-purpose.</a:t>
            </a:r>
          </a:p>
          <a:p>
            <a:pPr algn="l"/>
            <a:r>
              <a:rPr lang="en-US" sz="2000" dirty="0"/>
              <a:t>CNNs use convolutional layers to extract features from images and can handle high-dimensional input data, while ANNs use fully connected layers and are better suited for low-dimensional input data. </a:t>
            </a:r>
          </a:p>
          <a:p>
            <a:pPr algn="l"/>
            <a:r>
              <a:rPr lang="en-US" sz="2000" dirty="0"/>
              <a:t>Both types of neural networks can be useful for different machine </a:t>
            </a:r>
          </a:p>
          <a:p>
            <a:pPr algn="l"/>
            <a:r>
              <a:rPr lang="en-US" sz="2000" dirty="0"/>
              <a:t>learning tasks depending on the data and the problem at hand.</a:t>
            </a:r>
            <a:endParaRPr lang="ar-EG" sz="2000" dirty="0"/>
          </a:p>
        </p:txBody>
      </p:sp>
    </p:spTree>
    <p:extLst>
      <p:ext uri="{BB962C8B-B14F-4D97-AF65-F5344CB8AC3E}">
        <p14:creationId xmlns:p14="http://schemas.microsoft.com/office/powerpoint/2010/main" val="355935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E093E71-EEAB-49D0-A25C-7C75C96D0D5A}"/>
              </a:ext>
            </a:extLst>
          </p:cNvPr>
          <p:cNvSpPr>
            <a:spLocks noGrp="1"/>
          </p:cNvSpPr>
          <p:nvPr>
            <p:ph type="title"/>
          </p:nvPr>
        </p:nvSpPr>
        <p:spPr/>
        <p:txBody>
          <a:bodyPr/>
          <a:lstStyle/>
          <a:p>
            <a:pPr algn="ctr"/>
            <a:r>
              <a:rPr lang="en-US" sz="3200" u="sng" dirty="0"/>
              <a:t>Dataset name , description and dimensions</a:t>
            </a:r>
            <a:endParaRPr lang="ar-EG" sz="3200" u="sng" dirty="0"/>
          </a:p>
        </p:txBody>
      </p:sp>
      <p:sp>
        <p:nvSpPr>
          <p:cNvPr id="3" name="عنصر نائب للمحتوى 2">
            <a:extLst>
              <a:ext uri="{FF2B5EF4-FFF2-40B4-BE49-F238E27FC236}">
                <a16:creationId xmlns:a16="http://schemas.microsoft.com/office/drawing/2014/main" id="{6A4821F1-59E9-4012-AFDF-E77ED36718ED}"/>
              </a:ext>
            </a:extLst>
          </p:cNvPr>
          <p:cNvSpPr>
            <a:spLocks noGrp="1"/>
          </p:cNvSpPr>
          <p:nvPr>
            <p:ph idx="1"/>
          </p:nvPr>
        </p:nvSpPr>
        <p:spPr>
          <a:xfrm flipH="1">
            <a:off x="1042363" y="1531057"/>
            <a:ext cx="7772400" cy="4824536"/>
          </a:xfrm>
        </p:spPr>
        <p:txBody>
          <a:bodyPr/>
          <a:lstStyle/>
          <a:p>
            <a:pPr marL="0" indent="0" algn="l">
              <a:buNone/>
            </a:pPr>
            <a:r>
              <a:rPr lang="en-US" b="1" dirty="0">
                <a:solidFill>
                  <a:srgbClr val="202124"/>
                </a:solidFill>
                <a:effectLst>
                  <a:outerShdw blurRad="38100" dist="38100" dir="2700000" algn="tl">
                    <a:srgbClr val="000000">
                      <a:alpha val="43137"/>
                    </a:srgbClr>
                  </a:outerShdw>
                </a:effectLst>
                <a:latin typeface="zeitung"/>
              </a:rPr>
              <a:t>Chinese Traffic Signs</a:t>
            </a:r>
          </a:p>
          <a:p>
            <a:pPr marL="0" indent="0" algn="l">
              <a:buNone/>
            </a:pPr>
            <a:r>
              <a:rPr lang="en-US" dirty="0"/>
              <a:t>Dataset link :- </a:t>
            </a:r>
            <a:r>
              <a:rPr lang="en-US" sz="2400" dirty="0">
                <a:hlinkClick r:id="rId2"/>
              </a:rPr>
              <a:t>https://www.kaggle.com/datasets/dmitryyemelyanov/chinese-traffic-signs/download?datasetVersionNumber=2</a:t>
            </a:r>
            <a:endParaRPr lang="ar-EG" sz="2400" dirty="0"/>
          </a:p>
          <a:p>
            <a:pPr marL="0" indent="0" algn="l">
              <a:buNone/>
            </a:pPr>
            <a:r>
              <a:rPr lang="en-US" dirty="0"/>
              <a:t>description :-</a:t>
            </a:r>
          </a:p>
          <a:p>
            <a:pPr marL="0" indent="0" algn="l">
              <a:buNone/>
            </a:pPr>
            <a:r>
              <a:rPr lang="en-US" sz="2400" dirty="0">
                <a:solidFill>
                  <a:srgbClr val="3C4043"/>
                </a:solidFill>
                <a:latin typeface="Inter"/>
              </a:rPr>
              <a:t>Dataset consists of 5998 traffic sign images of 58 categories. Each image is a zoomed view of single traffic sign. Annotations provide image properties</a:t>
            </a:r>
          </a:p>
          <a:p>
            <a:pPr marL="0" indent="0" algn="l">
              <a:buNone/>
            </a:pPr>
            <a:r>
              <a:rPr lang="en-US" sz="2400" dirty="0">
                <a:solidFill>
                  <a:srgbClr val="3C4043"/>
                </a:solidFill>
                <a:latin typeface="Inter"/>
              </a:rPr>
              <a:t> (file_name, width, height) as well as traffic sign coordinates within image and category (e.g. 5 km/h speed limit)</a:t>
            </a:r>
            <a:endParaRPr lang="en-US" sz="2400" dirty="0"/>
          </a:p>
        </p:txBody>
      </p:sp>
    </p:spTree>
    <p:extLst>
      <p:ext uri="{BB962C8B-B14F-4D97-AF65-F5344CB8AC3E}">
        <p14:creationId xmlns:p14="http://schemas.microsoft.com/office/powerpoint/2010/main" val="1047153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93A19692-BE5F-4185-8BDE-A9FDDAEEB32A}"/>
              </a:ext>
            </a:extLst>
          </p:cNvPr>
          <p:cNvSpPr txBox="1"/>
          <p:nvPr/>
        </p:nvSpPr>
        <p:spPr>
          <a:xfrm>
            <a:off x="899592" y="332656"/>
            <a:ext cx="7992888" cy="5324535"/>
          </a:xfrm>
          <a:prstGeom prst="rect">
            <a:avLst/>
          </a:prstGeom>
          <a:noFill/>
        </p:spPr>
        <p:txBody>
          <a:bodyPr wrap="square" rtlCol="1">
            <a:spAutoFit/>
          </a:bodyPr>
          <a:lstStyle/>
          <a:p>
            <a:pPr algn="l" rtl="0"/>
            <a:r>
              <a:rPr lang="en-US" sz="2000" dirty="0"/>
              <a:t>Before we talk about the layers we have to say what is a sequential model.</a:t>
            </a:r>
          </a:p>
          <a:p>
            <a:pPr algn="l" rtl="0"/>
            <a:r>
              <a:rPr lang="en-US" sz="2000" dirty="0"/>
              <a:t>A sequential model is a neural network model where every layer is stacked on the layer before it. So every output of a layer is an input for the following layer</a:t>
            </a:r>
          </a:p>
          <a:p>
            <a:pPr algn="ctr" rtl="0"/>
            <a:r>
              <a:rPr lang="en-US" sz="2000" b="1" dirty="0"/>
              <a:t>The layers</a:t>
            </a:r>
          </a:p>
          <a:p>
            <a:pPr algn="l" rtl="0"/>
            <a:r>
              <a:rPr lang="en-US" sz="2000" b="1" dirty="0"/>
              <a:t>Convolutional layer</a:t>
            </a:r>
            <a:r>
              <a:rPr lang="en-US" sz="2000" dirty="0"/>
              <a:t>: This layer passes a filter or a kernel across a grid which is an image or a video and takes the dot product of it to extract features from it that can help us in classification of images for example</a:t>
            </a:r>
          </a:p>
          <a:p>
            <a:pPr algn="l" rtl="0"/>
            <a:endParaRPr lang="en-US" sz="2000" dirty="0"/>
          </a:p>
          <a:p>
            <a:pPr algn="l" rtl="0"/>
            <a:r>
              <a:rPr lang="en-US" sz="2000" b="1" dirty="0"/>
              <a:t>Pooling layer:</a:t>
            </a:r>
            <a:r>
              <a:rPr lang="en-US" sz="2000" dirty="0"/>
              <a:t> This layer helps in downsizing the images by extracting the dominant feature in a local region it has different types but the one we used is max pooling</a:t>
            </a:r>
          </a:p>
          <a:p>
            <a:pPr algn="l" rtl="0"/>
            <a:endParaRPr lang="en-US" sz="2000" b="1" dirty="0"/>
          </a:p>
          <a:p>
            <a:pPr algn="l" rtl="0"/>
            <a:r>
              <a:rPr lang="en-US" sz="2000" b="1" dirty="0"/>
              <a:t>Fully connected layers:</a:t>
            </a:r>
            <a:r>
              <a:rPr lang="en-US" sz="2000" dirty="0"/>
              <a:t> This layer is the last layer and it used to transform the input into what we need like classification</a:t>
            </a:r>
          </a:p>
          <a:p>
            <a:pPr algn="l" rtl="0"/>
            <a:endParaRPr lang="en-US" sz="2000" b="1" dirty="0"/>
          </a:p>
          <a:p>
            <a:pPr algn="l" rtl="0"/>
            <a:endParaRPr lang="en-US" sz="2000" dirty="0"/>
          </a:p>
        </p:txBody>
      </p:sp>
    </p:spTree>
    <p:extLst>
      <p:ext uri="{BB962C8B-B14F-4D97-AF65-F5344CB8AC3E}">
        <p14:creationId xmlns:p14="http://schemas.microsoft.com/office/powerpoint/2010/main" val="2971208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93A19692-BE5F-4185-8BDE-A9FDDAEEB32A}"/>
              </a:ext>
            </a:extLst>
          </p:cNvPr>
          <p:cNvSpPr txBox="1"/>
          <p:nvPr/>
        </p:nvSpPr>
        <p:spPr>
          <a:xfrm>
            <a:off x="899592" y="332656"/>
            <a:ext cx="7992888" cy="5632311"/>
          </a:xfrm>
          <a:prstGeom prst="rect">
            <a:avLst/>
          </a:prstGeom>
          <a:noFill/>
        </p:spPr>
        <p:txBody>
          <a:bodyPr wrap="square" rtlCol="1">
            <a:spAutoFit/>
          </a:bodyPr>
          <a:lstStyle/>
          <a:p>
            <a:pPr algn="ctr" rtl="0"/>
            <a:r>
              <a:rPr lang="en-US" sz="2000" b="1" dirty="0"/>
              <a:t>The layers</a:t>
            </a:r>
          </a:p>
          <a:p>
            <a:pPr algn="l" rtl="0"/>
            <a:r>
              <a:rPr lang="en-US" sz="2000" b="1" dirty="0"/>
              <a:t>Dropout layer:</a:t>
            </a:r>
            <a:r>
              <a:rPr lang="en-US" sz="2000" dirty="0"/>
              <a:t> This layer is a regularization layer which means it tries to prevent overfitting but how does it do that? The dropout layer deactivates the nodes that are under a certain threshold of probability. It has a rate that is mostly between 0.2 and 0.5  which is the percentage of neurons that are being deactivated</a:t>
            </a:r>
          </a:p>
          <a:p>
            <a:pPr algn="l" rtl="0"/>
            <a:endParaRPr lang="en-US" sz="2000" b="1" dirty="0"/>
          </a:p>
          <a:p>
            <a:pPr algn="l" rtl="0"/>
            <a:r>
              <a:rPr lang="en-US" sz="2000" b="1" dirty="0"/>
              <a:t>Flatten layer:</a:t>
            </a:r>
            <a:r>
              <a:rPr lang="en-US" sz="2000" dirty="0"/>
              <a:t> This layer transforms its input from a multidimensional array to a vector</a:t>
            </a:r>
            <a:endParaRPr lang="en-US" sz="2000" b="1" dirty="0"/>
          </a:p>
          <a:p>
            <a:pPr algn="l" rtl="0"/>
            <a:endParaRPr lang="en-US" sz="2000" dirty="0"/>
          </a:p>
          <a:p>
            <a:pPr algn="ctr" rtl="0"/>
            <a:r>
              <a:rPr lang="en-US" sz="2000" b="1" dirty="0"/>
              <a:t>Concepts</a:t>
            </a:r>
            <a:endParaRPr lang="en-US" sz="2000" dirty="0"/>
          </a:p>
          <a:p>
            <a:pPr algn="l" rtl="0"/>
            <a:r>
              <a:rPr lang="en-US" sz="2000" dirty="0"/>
              <a:t>We can’t talk about a neural network without talking about </a:t>
            </a:r>
            <a:r>
              <a:rPr lang="en-US" sz="2000" b="1" dirty="0"/>
              <a:t>activations functions</a:t>
            </a:r>
            <a:r>
              <a:rPr lang="en-US" sz="2000" dirty="0"/>
              <a:t>. They are mathematical functions that are used to add non-linearity. But what does it mean? It means that the output can’t be predicted directly from the input in a linear way. So how is that good? Well, it helps in modeling complex relationships since linear functions can only predict simple inputs. The output of the activation function is passed on to the next layer</a:t>
            </a:r>
          </a:p>
        </p:txBody>
      </p:sp>
    </p:spTree>
    <p:extLst>
      <p:ext uri="{BB962C8B-B14F-4D97-AF65-F5344CB8AC3E}">
        <p14:creationId xmlns:p14="http://schemas.microsoft.com/office/powerpoint/2010/main" val="111428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93A19692-BE5F-4185-8BDE-A9FDDAEEB32A}"/>
              </a:ext>
            </a:extLst>
          </p:cNvPr>
          <p:cNvSpPr txBox="1"/>
          <p:nvPr/>
        </p:nvSpPr>
        <p:spPr>
          <a:xfrm>
            <a:off x="899592" y="332656"/>
            <a:ext cx="7992888" cy="5632311"/>
          </a:xfrm>
          <a:prstGeom prst="rect">
            <a:avLst/>
          </a:prstGeom>
          <a:noFill/>
        </p:spPr>
        <p:txBody>
          <a:bodyPr wrap="square" rtlCol="1">
            <a:spAutoFit/>
          </a:bodyPr>
          <a:lstStyle/>
          <a:p>
            <a:pPr algn="ctr" rtl="0"/>
            <a:r>
              <a:rPr lang="en-US" sz="2000" b="1" dirty="0"/>
              <a:t>Concepts</a:t>
            </a:r>
          </a:p>
          <a:p>
            <a:pPr algn="l" rtl="0"/>
            <a:r>
              <a:rPr lang="en-US" sz="2000" dirty="0"/>
              <a:t>Some popular activation functions that we used are </a:t>
            </a:r>
            <a:r>
              <a:rPr lang="en-US" sz="2000" b="1" dirty="0" err="1"/>
              <a:t>Relu</a:t>
            </a:r>
            <a:r>
              <a:rPr lang="en-US" sz="2000" dirty="0"/>
              <a:t> and </a:t>
            </a:r>
            <a:r>
              <a:rPr lang="en-US" sz="2000" b="1" dirty="0" err="1"/>
              <a:t>softmax</a:t>
            </a:r>
            <a:endParaRPr lang="en-US" sz="2000" b="1" dirty="0"/>
          </a:p>
          <a:p>
            <a:pPr algn="l" rtl="0"/>
            <a:endParaRPr lang="en-US" sz="2000" b="1" dirty="0"/>
          </a:p>
          <a:p>
            <a:pPr algn="l" rtl="0"/>
            <a:r>
              <a:rPr lang="en-US" sz="2000" b="1" dirty="0" err="1"/>
              <a:t>Relu</a:t>
            </a:r>
            <a:r>
              <a:rPr lang="en-US" sz="2000" b="1" dirty="0"/>
              <a:t>:</a:t>
            </a:r>
            <a:r>
              <a:rPr lang="en-US" sz="2000" dirty="0"/>
              <a:t> short for rectified linear unit and what makes it a popular and a useful activation function is that it’s mathematically simple and effective. It can be calculated as max(0,x) where x is its input. So it helps eliminating any negative values because it will be replaced with 0 which will help in neglecting those values in the feed forward.</a:t>
            </a:r>
          </a:p>
          <a:p>
            <a:pPr algn="l" rtl="0"/>
            <a:r>
              <a:rPr lang="en-US" sz="2000" dirty="0"/>
              <a:t>One of it’s disadvantages is </a:t>
            </a:r>
            <a:r>
              <a:rPr lang="en-US" sz="2000" b="1" dirty="0"/>
              <a:t>dying </a:t>
            </a:r>
            <a:r>
              <a:rPr lang="en-US" sz="2000" b="1" dirty="0" err="1"/>
              <a:t>Relu</a:t>
            </a:r>
            <a:r>
              <a:rPr lang="en-US" sz="2000" b="1" dirty="0"/>
              <a:t>. </a:t>
            </a:r>
            <a:r>
              <a:rPr lang="en-US" sz="2000" dirty="0"/>
              <a:t>This happens when a neuron no longer outputs anything but 0</a:t>
            </a:r>
          </a:p>
          <a:p>
            <a:pPr algn="l" rtl="0"/>
            <a:endParaRPr lang="en-US" sz="2000" dirty="0"/>
          </a:p>
          <a:p>
            <a:pPr algn="l" rtl="0"/>
            <a:r>
              <a:rPr lang="en-US" sz="2000" b="1" dirty="0" err="1"/>
              <a:t>Softmax</a:t>
            </a:r>
            <a:r>
              <a:rPr lang="en-US" sz="2000" b="1" dirty="0"/>
              <a:t>:</a:t>
            </a:r>
            <a:r>
              <a:rPr lang="en-US" sz="2000" dirty="0"/>
              <a:t> A </a:t>
            </a:r>
            <a:r>
              <a:rPr lang="en-US" sz="2000" dirty="0" err="1"/>
              <a:t>softmax</a:t>
            </a:r>
            <a:r>
              <a:rPr lang="en-US" sz="2000" dirty="0"/>
              <a:t> activation function is used in the last layer because it generates probability distribution of the classes where each value is between 0 and 1 and they all sum up to 1. These values represent the likelihood that this input belongs to the following class. That’s why we use argmax because we want the index of the class where the probability distribution is the largest. And this mean that this specific class has the highest probability of becoming our output</a:t>
            </a:r>
            <a:endParaRPr lang="en-US" sz="2000" b="1" dirty="0"/>
          </a:p>
        </p:txBody>
      </p:sp>
    </p:spTree>
    <p:extLst>
      <p:ext uri="{BB962C8B-B14F-4D97-AF65-F5344CB8AC3E}">
        <p14:creationId xmlns:p14="http://schemas.microsoft.com/office/powerpoint/2010/main" val="112476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93A19692-BE5F-4185-8BDE-A9FDDAEEB32A}"/>
              </a:ext>
            </a:extLst>
          </p:cNvPr>
          <p:cNvSpPr txBox="1"/>
          <p:nvPr/>
        </p:nvSpPr>
        <p:spPr>
          <a:xfrm>
            <a:off x="899592" y="332656"/>
            <a:ext cx="7992888" cy="4093428"/>
          </a:xfrm>
          <a:prstGeom prst="rect">
            <a:avLst/>
          </a:prstGeom>
          <a:noFill/>
        </p:spPr>
        <p:txBody>
          <a:bodyPr wrap="square" rtlCol="1">
            <a:spAutoFit/>
          </a:bodyPr>
          <a:lstStyle/>
          <a:p>
            <a:pPr algn="ctr" rtl="0"/>
            <a:r>
              <a:rPr lang="en-US" sz="2000" b="1" dirty="0"/>
              <a:t>Concepts</a:t>
            </a:r>
          </a:p>
          <a:p>
            <a:pPr algn="l" rtl="0"/>
            <a:r>
              <a:rPr lang="en-US" sz="2000" b="1" dirty="0"/>
              <a:t>Loss function: </a:t>
            </a:r>
            <a:r>
              <a:rPr lang="en-US" sz="2000" dirty="0"/>
              <a:t>The loss function is a way to calculate how good the model is. It calculates the difference between the actual output and the one our model produced. We use categorical </a:t>
            </a:r>
            <a:r>
              <a:rPr lang="en-US" sz="2000" dirty="0" err="1"/>
              <a:t>crossentropy</a:t>
            </a:r>
            <a:r>
              <a:rPr lang="en-US" sz="2000" dirty="0"/>
              <a:t> because it is better with multiclass labels and since we have 58 classes in our data we needed a loss function that can handle this amount of classes. After calculating the loss function we need to minimize it, because it is the error. So now the question is, how to do so?</a:t>
            </a:r>
          </a:p>
          <a:p>
            <a:pPr algn="l" rtl="0"/>
            <a:endParaRPr lang="en-US" sz="2000" b="1" dirty="0"/>
          </a:p>
          <a:p>
            <a:pPr algn="l" rtl="0"/>
            <a:r>
              <a:rPr lang="en-US" sz="2000" b="1" dirty="0"/>
              <a:t>Adam optimizer: </a:t>
            </a:r>
            <a:r>
              <a:rPr lang="en-US" sz="2000" dirty="0"/>
              <a:t>It is an optimizing technique that we used to optimize our model. How does it work though? It simply tries to adjust the learning rate based on the history of gradients. Which means it runs a few gradients and calculate the learning rate based on them</a:t>
            </a:r>
            <a:endParaRPr lang="en-US" sz="2000" b="1" dirty="0"/>
          </a:p>
        </p:txBody>
      </p:sp>
    </p:spTree>
    <p:extLst>
      <p:ext uri="{BB962C8B-B14F-4D97-AF65-F5344CB8AC3E}">
        <p14:creationId xmlns:p14="http://schemas.microsoft.com/office/powerpoint/2010/main" val="2605554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93A19692-BE5F-4185-8BDE-A9FDDAEEB32A}"/>
              </a:ext>
            </a:extLst>
          </p:cNvPr>
          <p:cNvSpPr txBox="1"/>
          <p:nvPr/>
        </p:nvSpPr>
        <p:spPr>
          <a:xfrm>
            <a:off x="899592" y="332656"/>
            <a:ext cx="7992888" cy="4093428"/>
          </a:xfrm>
          <a:prstGeom prst="rect">
            <a:avLst/>
          </a:prstGeom>
          <a:noFill/>
        </p:spPr>
        <p:txBody>
          <a:bodyPr wrap="square" rtlCol="1">
            <a:spAutoFit/>
          </a:bodyPr>
          <a:lstStyle/>
          <a:p>
            <a:pPr algn="ctr" rtl="0"/>
            <a:r>
              <a:rPr lang="en-US" sz="2000" b="1" dirty="0"/>
              <a:t>Parameters</a:t>
            </a:r>
          </a:p>
          <a:p>
            <a:pPr algn="l" rtl="0"/>
            <a:r>
              <a:rPr lang="en-US" sz="2000" dirty="0"/>
              <a:t>What is a parameter in a neural network? A parameter in a neural network can mean the weights of the ANN, the bias, or the activation function.</a:t>
            </a:r>
          </a:p>
          <a:p>
            <a:pPr algn="l" rtl="0"/>
            <a:endParaRPr lang="en-US" sz="2000" dirty="0"/>
          </a:p>
          <a:p>
            <a:pPr algn="l" rtl="0"/>
            <a:r>
              <a:rPr lang="en-US" sz="2000" dirty="0"/>
              <a:t>Another concept of parameters is the hyperparameter. This is the parameter that the model didn’t learn through time. This parameter is sent by the machine learning engineer. Examples on hyperparameters are the number of layers, the activation functions, the learning rate, or the batch size.</a:t>
            </a:r>
          </a:p>
          <a:p>
            <a:pPr algn="l" rtl="0"/>
            <a:endParaRPr lang="en-US" sz="2000" dirty="0"/>
          </a:p>
          <a:p>
            <a:pPr algn="l" rtl="0"/>
            <a:r>
              <a:rPr lang="en-US" sz="2000" dirty="0"/>
              <a:t>Wait, what is the batch size? The batch size is a hyperparameter that represents the number of samples the model used to train in each epoch it divides the data into smaller samples so that it can work faster and more efficient. We used a batch size of 32</a:t>
            </a:r>
          </a:p>
        </p:txBody>
      </p:sp>
    </p:spTree>
    <p:extLst>
      <p:ext uri="{BB962C8B-B14F-4D97-AF65-F5344CB8AC3E}">
        <p14:creationId xmlns:p14="http://schemas.microsoft.com/office/powerpoint/2010/main" val="63240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A3BC2BF4-A674-4E95-B7C7-B9A5F6CC8A3D}"/>
              </a:ext>
            </a:extLst>
          </p:cNvPr>
          <p:cNvSpPr txBox="1"/>
          <p:nvPr/>
        </p:nvSpPr>
        <p:spPr>
          <a:xfrm>
            <a:off x="823223" y="404664"/>
            <a:ext cx="4108817" cy="461665"/>
          </a:xfrm>
          <a:prstGeom prst="rect">
            <a:avLst/>
          </a:prstGeom>
          <a:noFill/>
        </p:spPr>
        <p:txBody>
          <a:bodyPr wrap="none" rtlCol="1">
            <a:spAutoFit/>
          </a:bodyPr>
          <a:lstStyle/>
          <a:p>
            <a:r>
              <a:rPr lang="en-US" sz="2400" b="1" u="sng" dirty="0"/>
              <a:t>Code of analysis &amp; cleaning :-</a:t>
            </a:r>
            <a:endParaRPr lang="ar-EG" sz="2400" b="1" u="sng" dirty="0"/>
          </a:p>
        </p:txBody>
      </p:sp>
      <p:pic>
        <p:nvPicPr>
          <p:cNvPr id="13" name="صورة 12" descr="صورة تحتوي على نص, لقطة شاشة&#10;&#10;تم إنشاء الوصف تلقائياً">
            <a:extLst>
              <a:ext uri="{FF2B5EF4-FFF2-40B4-BE49-F238E27FC236}">
                <a16:creationId xmlns:a16="http://schemas.microsoft.com/office/drawing/2014/main" id="{C0EC9504-63A6-4654-9F3A-710FB63A13D0}"/>
              </a:ext>
            </a:extLst>
          </p:cNvPr>
          <p:cNvPicPr>
            <a:picLocks noChangeAspect="1"/>
          </p:cNvPicPr>
          <p:nvPr/>
        </p:nvPicPr>
        <p:blipFill rotWithShape="1">
          <a:blip r:embed="rId2">
            <a:extLst>
              <a:ext uri="{28A0092B-C50C-407E-A947-70E740481C1C}">
                <a14:useLocalDpi xmlns:a14="http://schemas.microsoft.com/office/drawing/2010/main" val="0"/>
              </a:ext>
            </a:extLst>
          </a:blip>
          <a:srcRect r="31100" b="2883"/>
          <a:stretch/>
        </p:blipFill>
        <p:spPr>
          <a:xfrm>
            <a:off x="971600" y="866329"/>
            <a:ext cx="6840760" cy="5494775"/>
          </a:xfrm>
          <a:prstGeom prst="rect">
            <a:avLst/>
          </a:prstGeom>
        </p:spPr>
      </p:pic>
    </p:spTree>
    <p:extLst>
      <p:ext uri="{BB962C8B-B14F-4D97-AF65-F5344CB8AC3E}">
        <p14:creationId xmlns:p14="http://schemas.microsoft.com/office/powerpoint/2010/main" val="128864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F33AD5BD-8853-4495-93C5-2CB5526FFC70}"/>
              </a:ext>
            </a:extLst>
          </p:cNvPr>
          <p:cNvSpPr txBox="1"/>
          <p:nvPr/>
        </p:nvSpPr>
        <p:spPr>
          <a:xfrm>
            <a:off x="899592" y="260648"/>
            <a:ext cx="1635384" cy="523220"/>
          </a:xfrm>
          <a:prstGeom prst="rect">
            <a:avLst/>
          </a:prstGeom>
          <a:noFill/>
        </p:spPr>
        <p:txBody>
          <a:bodyPr wrap="none" rtlCol="1">
            <a:spAutoFit/>
          </a:bodyPr>
          <a:lstStyle/>
          <a:p>
            <a:r>
              <a:rPr lang="en-US" sz="2800" b="1" u="sng" dirty="0"/>
              <a:t>Output :-</a:t>
            </a:r>
            <a:endParaRPr lang="ar-EG" sz="2800" b="1" u="sng" dirty="0"/>
          </a:p>
        </p:txBody>
      </p:sp>
      <p:pic>
        <p:nvPicPr>
          <p:cNvPr id="5" name="صورة 4" descr="صورة تحتوي على نص, لقطة شاشة&#10;&#10;تم إنشاء الوصف تلقائياً">
            <a:extLst>
              <a:ext uri="{FF2B5EF4-FFF2-40B4-BE49-F238E27FC236}">
                <a16:creationId xmlns:a16="http://schemas.microsoft.com/office/drawing/2014/main" id="{A4B26E13-B435-4EEA-BDBF-D23D3B004DE9}"/>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1187624" y="1052736"/>
            <a:ext cx="7128792" cy="5224573"/>
          </a:xfrm>
          <a:prstGeom prst="rect">
            <a:avLst/>
          </a:prstGeom>
        </p:spPr>
      </p:pic>
    </p:spTree>
    <p:extLst>
      <p:ext uri="{BB962C8B-B14F-4D97-AF65-F5344CB8AC3E}">
        <p14:creationId xmlns:p14="http://schemas.microsoft.com/office/powerpoint/2010/main" val="18307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70827561-522E-4365-ADDC-1D646D08781C}"/>
              </a:ext>
            </a:extLst>
          </p:cNvPr>
          <p:cNvSpPr txBox="1"/>
          <p:nvPr/>
        </p:nvSpPr>
        <p:spPr>
          <a:xfrm>
            <a:off x="827584" y="260648"/>
            <a:ext cx="4565738" cy="461665"/>
          </a:xfrm>
          <a:prstGeom prst="rect">
            <a:avLst/>
          </a:prstGeom>
          <a:noFill/>
        </p:spPr>
        <p:txBody>
          <a:bodyPr wrap="none" rtlCol="1">
            <a:spAutoFit/>
          </a:bodyPr>
          <a:lstStyle/>
          <a:p>
            <a:r>
              <a:rPr lang="en-US" sz="2400" b="1" u="sng" dirty="0"/>
              <a:t>Preparing &amp; processing images :-</a:t>
            </a:r>
            <a:endParaRPr lang="ar-EG" sz="2400" b="1" u="sng" dirty="0"/>
          </a:p>
        </p:txBody>
      </p:sp>
      <p:pic>
        <p:nvPicPr>
          <p:cNvPr id="6" name="صورة 5" descr="صورة تحتوي على نص, لقطة شاشة&#10;&#10;تم إنشاء الوصف تلقائياً">
            <a:extLst>
              <a:ext uri="{FF2B5EF4-FFF2-40B4-BE49-F238E27FC236}">
                <a16:creationId xmlns:a16="http://schemas.microsoft.com/office/drawing/2014/main" id="{D8E5D1D8-C3E8-4A50-B3CA-322C4DF2AC9B}"/>
              </a:ext>
            </a:extLst>
          </p:cNvPr>
          <p:cNvPicPr>
            <a:picLocks noChangeAspect="1"/>
          </p:cNvPicPr>
          <p:nvPr/>
        </p:nvPicPr>
        <p:blipFill rotWithShape="1">
          <a:blip r:embed="rId2">
            <a:extLst>
              <a:ext uri="{28A0092B-C50C-407E-A947-70E740481C1C}">
                <a14:useLocalDpi xmlns:a14="http://schemas.microsoft.com/office/drawing/2010/main" val="0"/>
              </a:ext>
            </a:extLst>
          </a:blip>
          <a:srcRect l="2072" r="24800"/>
          <a:stretch/>
        </p:blipFill>
        <p:spPr>
          <a:xfrm>
            <a:off x="1043608" y="1196752"/>
            <a:ext cx="7746754" cy="4536504"/>
          </a:xfrm>
          <a:prstGeom prst="rect">
            <a:avLst/>
          </a:prstGeom>
        </p:spPr>
      </p:pic>
    </p:spTree>
    <p:extLst>
      <p:ext uri="{BB962C8B-B14F-4D97-AF65-F5344CB8AC3E}">
        <p14:creationId xmlns:p14="http://schemas.microsoft.com/office/powerpoint/2010/main" val="333349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نص, لقطة شاشة, برمجيات&#10;&#10;تم إنشاء الوصف تلقائياً">
            <a:extLst>
              <a:ext uri="{FF2B5EF4-FFF2-40B4-BE49-F238E27FC236}">
                <a16:creationId xmlns:a16="http://schemas.microsoft.com/office/drawing/2014/main" id="{F0F185C8-5101-4C78-B4D9-7BDB999D3B87}"/>
              </a:ext>
            </a:extLst>
          </p:cNvPr>
          <p:cNvPicPr>
            <a:picLocks noChangeAspect="1"/>
          </p:cNvPicPr>
          <p:nvPr/>
        </p:nvPicPr>
        <p:blipFill rotWithShape="1">
          <a:blip r:embed="rId2">
            <a:extLst>
              <a:ext uri="{28A0092B-C50C-407E-A947-70E740481C1C}">
                <a14:useLocalDpi xmlns:a14="http://schemas.microsoft.com/office/drawing/2010/main" val="0"/>
              </a:ext>
            </a:extLst>
          </a:blip>
          <a:srcRect l="2556" r="24014"/>
          <a:stretch/>
        </p:blipFill>
        <p:spPr>
          <a:xfrm>
            <a:off x="971600" y="1052736"/>
            <a:ext cx="7920880" cy="4392488"/>
          </a:xfrm>
          <a:prstGeom prst="rect">
            <a:avLst/>
          </a:prstGeom>
        </p:spPr>
      </p:pic>
    </p:spTree>
    <p:extLst>
      <p:ext uri="{BB962C8B-B14F-4D97-AF65-F5344CB8AC3E}">
        <p14:creationId xmlns:p14="http://schemas.microsoft.com/office/powerpoint/2010/main" val="517303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E7208786-C978-43F6-A9BA-8208E9F897DF}"/>
              </a:ext>
            </a:extLst>
          </p:cNvPr>
          <p:cNvSpPr txBox="1"/>
          <p:nvPr/>
        </p:nvSpPr>
        <p:spPr>
          <a:xfrm>
            <a:off x="899592" y="260648"/>
            <a:ext cx="3248838" cy="461665"/>
          </a:xfrm>
          <a:prstGeom prst="rect">
            <a:avLst/>
          </a:prstGeom>
          <a:noFill/>
        </p:spPr>
        <p:txBody>
          <a:bodyPr wrap="none" rtlCol="1">
            <a:spAutoFit/>
          </a:bodyPr>
          <a:lstStyle/>
          <a:p>
            <a:r>
              <a:rPr lang="en-US" sz="2400" b="1" u="sng" dirty="0"/>
              <a:t>Creating CNN model :-</a:t>
            </a:r>
            <a:endParaRPr lang="ar-EG" sz="2400" b="1" u="sng" dirty="0"/>
          </a:p>
        </p:txBody>
      </p:sp>
      <p:pic>
        <p:nvPicPr>
          <p:cNvPr id="4" name="صورة 3" descr="صورة تحتوي على نص, لقطة شاشة, الخط&#10;&#10;تم إنشاء الوصف تلقائياً">
            <a:extLst>
              <a:ext uri="{FF2B5EF4-FFF2-40B4-BE49-F238E27FC236}">
                <a16:creationId xmlns:a16="http://schemas.microsoft.com/office/drawing/2014/main" id="{9896C94A-ECA5-4D5C-8F61-84DFB7E0655A}"/>
              </a:ext>
            </a:extLst>
          </p:cNvPr>
          <p:cNvPicPr>
            <a:picLocks noChangeAspect="1"/>
          </p:cNvPicPr>
          <p:nvPr/>
        </p:nvPicPr>
        <p:blipFill rotWithShape="1">
          <a:blip r:embed="rId2">
            <a:extLst>
              <a:ext uri="{28A0092B-C50C-407E-A947-70E740481C1C}">
                <a14:useLocalDpi xmlns:a14="http://schemas.microsoft.com/office/drawing/2010/main" val="0"/>
              </a:ext>
            </a:extLst>
          </a:blip>
          <a:srcRect l="2363" r="17713"/>
          <a:stretch/>
        </p:blipFill>
        <p:spPr>
          <a:xfrm>
            <a:off x="922994" y="1124744"/>
            <a:ext cx="7848872" cy="4342436"/>
          </a:xfrm>
          <a:prstGeom prst="rect">
            <a:avLst/>
          </a:prstGeom>
        </p:spPr>
      </p:pic>
    </p:spTree>
    <p:extLst>
      <p:ext uri="{BB962C8B-B14F-4D97-AF65-F5344CB8AC3E}">
        <p14:creationId xmlns:p14="http://schemas.microsoft.com/office/powerpoint/2010/main" val="76628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5F24A93E-004F-46D2-B028-DFD9EE033468}"/>
              </a:ext>
            </a:extLst>
          </p:cNvPr>
          <p:cNvSpPr txBox="1"/>
          <p:nvPr/>
        </p:nvSpPr>
        <p:spPr>
          <a:xfrm>
            <a:off x="899592" y="332656"/>
            <a:ext cx="3231847" cy="461665"/>
          </a:xfrm>
          <a:prstGeom prst="rect">
            <a:avLst/>
          </a:prstGeom>
          <a:noFill/>
        </p:spPr>
        <p:txBody>
          <a:bodyPr wrap="none" rtlCol="1">
            <a:spAutoFit/>
          </a:bodyPr>
          <a:lstStyle/>
          <a:p>
            <a:r>
              <a:rPr lang="en-US" sz="2400" b="1" u="sng" dirty="0"/>
              <a:t>Creating ANN model :-</a:t>
            </a:r>
            <a:endParaRPr lang="ar-EG" sz="2400" b="1" u="sng" dirty="0"/>
          </a:p>
        </p:txBody>
      </p:sp>
      <p:pic>
        <p:nvPicPr>
          <p:cNvPr id="4" name="صورة 3" descr="صورة تحتوي على نص, لقطة شاشة, الخط&#10;&#10;تم إنشاء الوصف تلقائياً">
            <a:extLst>
              <a:ext uri="{FF2B5EF4-FFF2-40B4-BE49-F238E27FC236}">
                <a16:creationId xmlns:a16="http://schemas.microsoft.com/office/drawing/2014/main" id="{5763054D-9892-4251-8203-CB51F4DF4D9C}"/>
              </a:ext>
            </a:extLst>
          </p:cNvPr>
          <p:cNvPicPr>
            <a:picLocks noChangeAspect="1"/>
          </p:cNvPicPr>
          <p:nvPr/>
        </p:nvPicPr>
        <p:blipFill rotWithShape="1">
          <a:blip r:embed="rId2">
            <a:extLst>
              <a:ext uri="{28A0092B-C50C-407E-A947-70E740481C1C}">
                <a14:useLocalDpi xmlns:a14="http://schemas.microsoft.com/office/drawing/2010/main" val="0"/>
              </a:ext>
            </a:extLst>
          </a:blip>
          <a:srcRect l="1963" r="35038"/>
          <a:stretch/>
        </p:blipFill>
        <p:spPr>
          <a:xfrm>
            <a:off x="1043607" y="913462"/>
            <a:ext cx="7636125" cy="5179834"/>
          </a:xfrm>
          <a:prstGeom prst="rect">
            <a:avLst/>
          </a:prstGeom>
        </p:spPr>
      </p:pic>
    </p:spTree>
    <p:extLst>
      <p:ext uri="{BB962C8B-B14F-4D97-AF65-F5344CB8AC3E}">
        <p14:creationId xmlns:p14="http://schemas.microsoft.com/office/powerpoint/2010/main" val="105953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BCB5919F-6E37-46E3-92A7-18C9CC2A2506}"/>
              </a:ext>
            </a:extLst>
          </p:cNvPr>
          <p:cNvSpPr txBox="1"/>
          <p:nvPr/>
        </p:nvSpPr>
        <p:spPr>
          <a:xfrm>
            <a:off x="899592" y="260648"/>
            <a:ext cx="4807727" cy="523220"/>
          </a:xfrm>
          <a:prstGeom prst="rect">
            <a:avLst/>
          </a:prstGeom>
          <a:noFill/>
        </p:spPr>
        <p:txBody>
          <a:bodyPr wrap="none" rtlCol="1">
            <a:spAutoFit/>
          </a:bodyPr>
          <a:lstStyle/>
          <a:p>
            <a:r>
              <a:rPr lang="en-US" sz="2800" b="1" u="sng" dirty="0"/>
              <a:t>Summary of the two models :-</a:t>
            </a:r>
            <a:endParaRPr lang="ar-EG" sz="2800" b="1" u="sng" dirty="0"/>
          </a:p>
        </p:txBody>
      </p:sp>
      <p:pic>
        <p:nvPicPr>
          <p:cNvPr id="5" name="صورة 4" descr="صورة تحتوي على نص, لقطة شاشة, رقم, برمجيات&#10;&#10;تم إنشاء الوصف تلقائياً">
            <a:extLst>
              <a:ext uri="{FF2B5EF4-FFF2-40B4-BE49-F238E27FC236}">
                <a16:creationId xmlns:a16="http://schemas.microsoft.com/office/drawing/2014/main" id="{263558A3-9DBD-418F-B797-B4B70A4876E2}"/>
              </a:ext>
            </a:extLst>
          </p:cNvPr>
          <p:cNvPicPr>
            <a:picLocks noChangeAspect="1"/>
          </p:cNvPicPr>
          <p:nvPr/>
        </p:nvPicPr>
        <p:blipFill rotWithShape="1">
          <a:blip r:embed="rId2">
            <a:extLst>
              <a:ext uri="{28A0092B-C50C-407E-A947-70E740481C1C}">
                <a14:useLocalDpi xmlns:a14="http://schemas.microsoft.com/office/drawing/2010/main" val="0"/>
              </a:ext>
            </a:extLst>
          </a:blip>
          <a:srcRect l="1" r="57086"/>
          <a:stretch/>
        </p:blipFill>
        <p:spPr>
          <a:xfrm>
            <a:off x="1043608" y="908720"/>
            <a:ext cx="4807727" cy="5365200"/>
          </a:xfrm>
          <a:prstGeom prst="rect">
            <a:avLst/>
          </a:prstGeom>
        </p:spPr>
      </p:pic>
    </p:spTree>
    <p:extLst>
      <p:ext uri="{BB962C8B-B14F-4D97-AF65-F5344CB8AC3E}">
        <p14:creationId xmlns:p14="http://schemas.microsoft.com/office/powerpoint/2010/main" val="1698020850"/>
      </p:ext>
    </p:extLst>
  </p:cSld>
  <p:clrMapOvr>
    <a:masterClrMapping/>
  </p:clrMapOvr>
</p:sld>
</file>

<file path=ppt/theme/theme1.xml><?xml version="1.0" encoding="utf-8"?>
<a:theme xmlns:a="http://schemas.openxmlformats.org/drawingml/2006/main" name="نسق Office">
  <a:themeElements>
    <a:clrScheme name="Office Theme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CAA966"/>
      </a:hlink>
      <a:folHlink>
        <a:srgbClr val="969696"/>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Office Theme 1">
        <a:dk1>
          <a:srgbClr val="000000"/>
        </a:dk1>
        <a:lt1>
          <a:srgbClr val="A7947B"/>
        </a:lt1>
        <a:dk2>
          <a:srgbClr val="FFFFFF"/>
        </a:dk2>
        <a:lt2>
          <a:srgbClr val="808080"/>
        </a:lt2>
        <a:accent1>
          <a:srgbClr val="DFD6C3"/>
        </a:accent1>
        <a:accent2>
          <a:srgbClr val="D69B80"/>
        </a:accent2>
        <a:accent3>
          <a:srgbClr val="D0C8BF"/>
        </a:accent3>
        <a:accent4>
          <a:srgbClr val="000000"/>
        </a:accent4>
        <a:accent5>
          <a:srgbClr val="ECE8DE"/>
        </a:accent5>
        <a:accent6>
          <a:srgbClr val="C28C73"/>
        </a:accent6>
        <a:hlink>
          <a:srgbClr val="CAA966"/>
        </a:hlink>
        <a:folHlink>
          <a:srgbClr val="FFFFCC"/>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CAA966"/>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9D7643"/>
        </a:lt1>
        <a:dk2>
          <a:srgbClr val="FFFFFF"/>
        </a:dk2>
        <a:lt2>
          <a:srgbClr val="554025"/>
        </a:lt2>
        <a:accent1>
          <a:srgbClr val="CAA966"/>
        </a:accent1>
        <a:accent2>
          <a:srgbClr val="C25422"/>
        </a:accent2>
        <a:accent3>
          <a:srgbClr val="CCBDB0"/>
        </a:accent3>
        <a:accent4>
          <a:srgbClr val="000000"/>
        </a:accent4>
        <a:accent5>
          <a:srgbClr val="E1D1B8"/>
        </a:accent5>
        <a:accent6>
          <a:srgbClr val="B04B1E"/>
        </a:accent6>
        <a:hlink>
          <a:srgbClr val="8488AC"/>
        </a:hlink>
        <a:folHlink>
          <a:srgbClr val="FFFFCC"/>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A527E9BDFA242146B59EAA0A2BBC516804009EC5643677B736459CE4ACB8094A990F" ma:contentTypeVersion="69" ma:contentTypeDescription="Create a new document." ma:contentTypeScope="" ma:versionID="652eb7346005af65e04088badddd82f5">
  <xsd:schema xmlns:xsd="http://www.w3.org/2001/XMLSchema" xmlns:xs="http://www.w3.org/2001/XMLSchema" xmlns:p="http://schemas.microsoft.com/office/2006/metadata/properties" xmlns:ns2="90312ced-24b1-4a04-9112-3ea331aa5919" xmlns:ns3="41ef7931-2f43-42ee-9374-56eb6ce620f4" targetNamespace="http://schemas.microsoft.com/office/2006/metadata/properties" ma:root="true" ma:fieldsID="a1a5f1565ce8526d5f683002e14b63f8" ns2:_="" ns3:_="">
    <xsd:import namespace="90312ced-24b1-4a04-9112-3ea331aa5919"/>
    <xsd:import namespace="41ef7931-2f43-42ee-9374-56eb6ce620f4"/>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312ced-24b1-4a04-9112-3ea331aa5919"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6e3a7210-f659-47eb-b7d4-9ee2aecd62e2}"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9AC07437-707F-44C4-B152-C4FC4019B6ED}" ma:internalName="CSXSubmissionMarket" ma:readOnly="false" ma:showField="MarketName" ma:web="90312ced-24b1-4a04-9112-3ea331aa5919">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c4a199ee-c7bc-4bbc-b513-88b9b062696a}"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265EC822-753B-4D08-ABD2-7528F7EA7549}" ma:internalName="InProjectListLookup" ma:readOnly="true" ma:showField="InProjectList"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deadd727-1c15-4aef-bbd3-8cf4bcd7f367}"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265EC822-753B-4D08-ABD2-7528F7EA7549}" ma:internalName="LastCompleteVersionLookup" ma:readOnly="true" ma:showField="LastCompleteVersion"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265EC822-753B-4D08-ABD2-7528F7EA7549}" ma:internalName="LastPreviewErrorLookup" ma:readOnly="true" ma:showField="LastPreviewError"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265EC822-753B-4D08-ABD2-7528F7EA7549}" ma:internalName="LastPreviewResultLookup" ma:readOnly="true" ma:showField="LastPreviewResult"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265EC822-753B-4D08-ABD2-7528F7EA7549}" ma:internalName="LastPreviewAttemptDateLookup" ma:readOnly="true" ma:showField="LastPreviewAttemptDate"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265EC822-753B-4D08-ABD2-7528F7EA7549}" ma:internalName="LastPreviewedByLookup" ma:readOnly="true" ma:showField="LastPreviewedBy"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265EC822-753B-4D08-ABD2-7528F7EA7549}" ma:internalName="LastPreviewTimeLookup" ma:readOnly="true" ma:showField="LastPreviewTime"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265EC822-753B-4D08-ABD2-7528F7EA7549}" ma:internalName="LastPreviewVersionLookup" ma:readOnly="true" ma:showField="LastPreviewVersion"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265EC822-753B-4D08-ABD2-7528F7EA7549}" ma:internalName="LastPublishErrorLookup" ma:readOnly="true" ma:showField="LastPublishError"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265EC822-753B-4D08-ABD2-7528F7EA7549}" ma:internalName="LastPublishResultLookup" ma:readOnly="true" ma:showField="LastPublishResult"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265EC822-753B-4D08-ABD2-7528F7EA7549}" ma:internalName="LastPublishAttemptDateLookup" ma:readOnly="true" ma:showField="LastPublishAttemptDate"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265EC822-753B-4D08-ABD2-7528F7EA7549}" ma:internalName="LastPublishedByLookup" ma:readOnly="true" ma:showField="LastPublishedBy"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265EC822-753B-4D08-ABD2-7528F7EA7549}" ma:internalName="LastPublishTimeLookup" ma:readOnly="true" ma:showField="LastPublishTime"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265EC822-753B-4D08-ABD2-7528F7EA7549}" ma:internalName="LastPublishVersionLookup" ma:readOnly="true" ma:showField="LastPublishVersion"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1F0DC429-C65C-4AF3-B99B-271EB3084235}" ma:internalName="LocLastLocAttemptVersionLookup" ma:readOnly="false" ma:showField="LastLocAttemptVersion" ma:web="90312ced-24b1-4a04-9112-3ea331aa5919">
      <xsd:simpleType>
        <xsd:restriction base="dms:Lookup"/>
      </xsd:simpleType>
    </xsd:element>
    <xsd:element name="LocLastLocAttemptVersionTypeLookup" ma:index="72" nillable="true" ma:displayName="Loc Last Loc Attempt Version Type" ma:default="" ma:list="{1F0DC429-C65C-4AF3-B99B-271EB3084235}" ma:internalName="LocLastLocAttemptVersionTypeLookup" ma:readOnly="true" ma:showField="LastLocAttemptVersionType" ma:web="90312ced-24b1-4a04-9112-3ea331aa5919">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1F0DC429-C65C-4AF3-B99B-271EB3084235}" ma:internalName="LocNewPublishedVersionLookup" ma:readOnly="true" ma:showField="NewPublishedVersion" ma:web="90312ced-24b1-4a04-9112-3ea331aa5919">
      <xsd:simpleType>
        <xsd:restriction base="dms:Lookup"/>
      </xsd:simpleType>
    </xsd:element>
    <xsd:element name="LocOverallHandbackStatusLookup" ma:index="76" nillable="true" ma:displayName="Loc Overall Handback Status" ma:default="" ma:list="{1F0DC429-C65C-4AF3-B99B-271EB3084235}" ma:internalName="LocOverallHandbackStatusLookup" ma:readOnly="true" ma:showField="OverallHandbackStatus" ma:web="90312ced-24b1-4a04-9112-3ea331aa5919">
      <xsd:simpleType>
        <xsd:restriction base="dms:Lookup"/>
      </xsd:simpleType>
    </xsd:element>
    <xsd:element name="LocOverallLocStatusLookup" ma:index="77" nillable="true" ma:displayName="Loc Overall Localize Status" ma:default="" ma:list="{1F0DC429-C65C-4AF3-B99B-271EB3084235}" ma:internalName="LocOverallLocStatusLookup" ma:readOnly="true" ma:showField="OverallLocStatus" ma:web="90312ced-24b1-4a04-9112-3ea331aa5919">
      <xsd:simpleType>
        <xsd:restriction base="dms:Lookup"/>
      </xsd:simpleType>
    </xsd:element>
    <xsd:element name="LocOverallPreviewStatusLookup" ma:index="78" nillable="true" ma:displayName="Loc Overall Preview Status" ma:default="" ma:list="{1F0DC429-C65C-4AF3-B99B-271EB3084235}" ma:internalName="LocOverallPreviewStatusLookup" ma:readOnly="true" ma:showField="OverallPreviewStatus" ma:web="90312ced-24b1-4a04-9112-3ea331aa5919">
      <xsd:simpleType>
        <xsd:restriction base="dms:Lookup"/>
      </xsd:simpleType>
    </xsd:element>
    <xsd:element name="LocOverallPublishStatusLookup" ma:index="79" nillable="true" ma:displayName="Loc Overall Publish Status" ma:default="" ma:list="{1F0DC429-C65C-4AF3-B99B-271EB3084235}" ma:internalName="LocOverallPublishStatusLookup" ma:readOnly="true" ma:showField="OverallPublishStatus" ma:web="90312ced-24b1-4a04-9112-3ea331aa5919">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1F0DC429-C65C-4AF3-B99B-271EB3084235}" ma:internalName="LocProcessedForHandoffsLookup" ma:readOnly="true" ma:showField="ProcessedForHandoffs" ma:web="90312ced-24b1-4a04-9112-3ea331aa5919">
      <xsd:simpleType>
        <xsd:restriction base="dms:Lookup"/>
      </xsd:simpleType>
    </xsd:element>
    <xsd:element name="LocProcessedForMarketsLookup" ma:index="82" nillable="true" ma:displayName="Loc Processed For Markets" ma:default="" ma:list="{1F0DC429-C65C-4AF3-B99B-271EB3084235}" ma:internalName="LocProcessedForMarketsLookup" ma:readOnly="true" ma:showField="ProcessedForMarkets" ma:web="90312ced-24b1-4a04-9112-3ea331aa5919">
      <xsd:simpleType>
        <xsd:restriction base="dms:Lookup"/>
      </xsd:simpleType>
    </xsd:element>
    <xsd:element name="LocPublishedDependentAssetsLookup" ma:index="83" nillable="true" ma:displayName="Loc Published Dependent Assets" ma:default="" ma:list="{1F0DC429-C65C-4AF3-B99B-271EB3084235}" ma:internalName="LocPublishedDependentAssetsLookup" ma:readOnly="true" ma:showField="PublishedDependentAssets" ma:web="90312ced-24b1-4a04-9112-3ea331aa5919">
      <xsd:simpleType>
        <xsd:restriction base="dms:Lookup"/>
      </xsd:simpleType>
    </xsd:element>
    <xsd:element name="LocPublishedLinkedAssetsLookup" ma:index="84" nillable="true" ma:displayName="Loc Published Linked Assets" ma:default="" ma:list="{1F0DC429-C65C-4AF3-B99B-271EB3084235}" ma:internalName="LocPublishedLinkedAssetsLookup" ma:readOnly="true" ma:showField="PublishedLinkedAssets" ma:web="90312ced-24b1-4a04-9112-3ea331aa5919">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194e7d7-e777-4d42-ba51-7323e45a00f8}"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9AC07437-707F-44C4-B152-C4FC4019B6ED}" ma:internalName="Markets" ma:readOnly="false" ma:showField="MarketName"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265EC822-753B-4D08-ABD2-7528F7EA7549}" ma:internalName="NumOfRatingsLookup" ma:readOnly="true" ma:showField="NumOfRatings"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265EC822-753B-4D08-ABD2-7528F7EA7549}" ma:internalName="PublishStatusLookup" ma:readOnly="false" ma:showField="PublishStatus"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83b99470-5334-428f-a1fd-0d0e15944553}"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85b752e4-2416-476b-a692-4eb1e2d041e5}" ma:internalName="TaxCatchAll" ma:showField="CatchAllData"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85b752e4-2416-476b-a692-4eb1e2d041e5}" ma:internalName="TaxCatchAllLabel" ma:readOnly="true" ma:showField="CatchAllDataLabel" ma:web="90312ced-24b1-4a04-9112-3ea331aa5919">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1ef7931-2f43-42ee-9374-56eb6ce620f4"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rketSpecific xmlns="90312ced-24b1-4a04-9112-3ea331aa5919">false</MarketSpecific>
    <ApprovalStatus xmlns="90312ced-24b1-4a04-9112-3ea331aa5919">InProgress</ApprovalStatus>
    <LocComments xmlns="90312ced-24b1-4a04-9112-3ea331aa5919" xsi:nil="true"/>
    <DirectSourceMarket xmlns="90312ced-24b1-4a04-9112-3ea331aa5919">english</DirectSourceMarket>
    <ThumbnailAssetId xmlns="90312ced-24b1-4a04-9112-3ea331aa5919" xsi:nil="true"/>
    <PrimaryImageGen xmlns="90312ced-24b1-4a04-9112-3ea331aa5919">true</PrimaryImageGen>
    <LegacyData xmlns="90312ced-24b1-4a04-9112-3ea331aa5919" xsi:nil="true"/>
    <TPFriendlyName xmlns="90312ced-24b1-4a04-9112-3ea331aa5919" xsi:nil="true"/>
    <NumericId xmlns="90312ced-24b1-4a04-9112-3ea331aa5919" xsi:nil="true"/>
    <LocRecommendedHandoff xmlns="90312ced-24b1-4a04-9112-3ea331aa5919" xsi:nil="true"/>
    <BlockPublish xmlns="90312ced-24b1-4a04-9112-3ea331aa5919">false</BlockPublish>
    <BusinessGroup xmlns="90312ced-24b1-4a04-9112-3ea331aa5919" xsi:nil="true"/>
    <OpenTemplate xmlns="90312ced-24b1-4a04-9112-3ea331aa5919">true</OpenTemplate>
    <SourceTitle xmlns="90312ced-24b1-4a04-9112-3ea331aa5919">Expedition design template</SourceTitle>
    <APEditor xmlns="90312ced-24b1-4a04-9112-3ea331aa5919">
      <UserInfo>
        <DisplayName/>
        <AccountId xsi:nil="true"/>
        <AccountType/>
      </UserInfo>
    </APEditor>
    <UALocComments xmlns="90312ced-24b1-4a04-9112-3ea331aa5919">2007 Template UpLeveling Do Not HandOff</UALocComments>
    <IntlLangReviewDate xmlns="90312ced-24b1-4a04-9112-3ea331aa5919" xsi:nil="true"/>
    <PublishStatusLookup xmlns="90312ced-24b1-4a04-9112-3ea331aa5919">
      <Value>327751</Value>
      <Value>327800</Value>
    </PublishStatusLookup>
    <ParentAssetId xmlns="90312ced-24b1-4a04-9112-3ea331aa5919" xsi:nil="true"/>
    <FeatureTagsTaxHTField0 xmlns="90312ced-24b1-4a04-9112-3ea331aa5919">
      <Terms xmlns="http://schemas.microsoft.com/office/infopath/2007/PartnerControls"/>
    </FeatureTagsTaxHTField0>
    <MachineTranslated xmlns="90312ced-24b1-4a04-9112-3ea331aa5919">false</MachineTranslated>
    <Providers xmlns="90312ced-24b1-4a04-9112-3ea331aa5919" xsi:nil="true"/>
    <OriginalSourceMarket xmlns="90312ced-24b1-4a04-9112-3ea331aa5919">english</OriginalSourceMarket>
    <APDescription xmlns="90312ced-24b1-4a04-9112-3ea331aa5919" xsi:nil="true"/>
    <ContentItem xmlns="90312ced-24b1-4a04-9112-3ea331aa5919" xsi:nil="true"/>
    <ClipArtFilename xmlns="90312ced-24b1-4a04-9112-3ea331aa5919" xsi:nil="true"/>
    <TPInstallLocation xmlns="90312ced-24b1-4a04-9112-3ea331aa5919" xsi:nil="true"/>
    <TimesCloned xmlns="90312ced-24b1-4a04-9112-3ea331aa5919" xsi:nil="true"/>
    <PublishTargets xmlns="90312ced-24b1-4a04-9112-3ea331aa5919">OfficeOnline,OfficeOnlineVNext</PublishTargets>
    <AcquiredFrom xmlns="90312ced-24b1-4a04-9112-3ea331aa5919">Internal MS</AcquiredFrom>
    <AssetStart xmlns="90312ced-24b1-4a04-9112-3ea331aa5919">2012-01-20T17:00:00+00:00</AssetStart>
    <FriendlyTitle xmlns="90312ced-24b1-4a04-9112-3ea331aa5919" xsi:nil="true"/>
    <Provider xmlns="90312ced-24b1-4a04-9112-3ea331aa5919" xsi:nil="true"/>
    <LastHandOff xmlns="90312ced-24b1-4a04-9112-3ea331aa5919" xsi:nil="true"/>
    <Manager xmlns="90312ced-24b1-4a04-9112-3ea331aa5919" xsi:nil="true"/>
    <UALocRecommendation xmlns="90312ced-24b1-4a04-9112-3ea331aa5919">Localize</UALocRecommendation>
    <ArtSampleDocs xmlns="90312ced-24b1-4a04-9112-3ea331aa5919" xsi:nil="true"/>
    <UACurrentWords xmlns="90312ced-24b1-4a04-9112-3ea331aa5919" xsi:nil="true"/>
    <TPClientViewer xmlns="90312ced-24b1-4a04-9112-3ea331aa5919" xsi:nil="true"/>
    <TemplateStatus xmlns="90312ced-24b1-4a04-9112-3ea331aa5919">Complete</TemplateStatus>
    <ShowIn xmlns="90312ced-24b1-4a04-9112-3ea331aa5919">Show everywhere</ShowIn>
    <CSXHash xmlns="90312ced-24b1-4a04-9112-3ea331aa5919" xsi:nil="true"/>
    <Downloads xmlns="90312ced-24b1-4a04-9112-3ea331aa5919">0</Downloads>
    <VoteCount xmlns="90312ced-24b1-4a04-9112-3ea331aa5919" xsi:nil="true"/>
    <OOCacheId xmlns="90312ced-24b1-4a04-9112-3ea331aa5919" xsi:nil="true"/>
    <IsDeleted xmlns="90312ced-24b1-4a04-9112-3ea331aa5919">false</IsDeleted>
    <InternalTagsTaxHTField0 xmlns="90312ced-24b1-4a04-9112-3ea331aa5919">
      <Terms xmlns="http://schemas.microsoft.com/office/infopath/2007/PartnerControls"/>
    </InternalTagsTaxHTField0>
    <UANotes xmlns="90312ced-24b1-4a04-9112-3ea331aa5919">2003 to 2007 conversion</UANotes>
    <AssetExpire xmlns="90312ced-24b1-4a04-9112-3ea331aa5919">2035-01-01T08:00:00+00:00</AssetExpire>
    <CSXSubmissionMarket xmlns="90312ced-24b1-4a04-9112-3ea331aa5919" xsi:nil="true"/>
    <DSATActionTaken xmlns="90312ced-24b1-4a04-9112-3ea331aa5919" xsi:nil="true"/>
    <SubmitterId xmlns="90312ced-24b1-4a04-9112-3ea331aa5919" xsi:nil="true"/>
    <EditorialTags xmlns="90312ced-24b1-4a04-9112-3ea331aa5919" xsi:nil="true"/>
    <TPExecutable xmlns="90312ced-24b1-4a04-9112-3ea331aa5919" xsi:nil="true"/>
    <CSXSubmissionDate xmlns="90312ced-24b1-4a04-9112-3ea331aa5919" xsi:nil="true"/>
    <CSXUpdate xmlns="90312ced-24b1-4a04-9112-3ea331aa5919">false</CSXUpdate>
    <AssetType xmlns="90312ced-24b1-4a04-9112-3ea331aa5919">TP</AssetType>
    <ApprovalLog xmlns="90312ced-24b1-4a04-9112-3ea331aa5919" xsi:nil="true"/>
    <BugNumber xmlns="90312ced-24b1-4a04-9112-3ea331aa5919" xsi:nil="true"/>
    <OriginAsset xmlns="90312ced-24b1-4a04-9112-3ea331aa5919" xsi:nil="true"/>
    <TPComponent xmlns="90312ced-24b1-4a04-9112-3ea331aa5919" xsi:nil="true"/>
    <Milestone xmlns="90312ced-24b1-4a04-9112-3ea331aa5919" xsi:nil="true"/>
    <RecommendationsModifier xmlns="90312ced-24b1-4a04-9112-3ea331aa5919" xsi:nil="true"/>
    <Component xmlns="41ef7931-2f43-42ee-9374-56eb6ce620f4" xsi:nil="true"/>
    <Description0 xmlns="41ef7931-2f43-42ee-9374-56eb6ce620f4" xsi:nil="true"/>
    <AssetId xmlns="90312ced-24b1-4a04-9112-3ea331aa5919">TP102818502</AssetId>
    <PolicheckWords xmlns="90312ced-24b1-4a04-9112-3ea331aa5919" xsi:nil="true"/>
    <TPLaunchHelpLink xmlns="90312ced-24b1-4a04-9112-3ea331aa5919" xsi:nil="true"/>
    <IntlLocPriority xmlns="90312ced-24b1-4a04-9112-3ea331aa5919" xsi:nil="true"/>
    <TPApplication xmlns="90312ced-24b1-4a04-9112-3ea331aa5919" xsi:nil="true"/>
    <IntlLangReviewer xmlns="90312ced-24b1-4a04-9112-3ea331aa5919" xsi:nil="true"/>
    <HandoffToMSDN xmlns="90312ced-24b1-4a04-9112-3ea331aa5919" xsi:nil="true"/>
    <PlannedPubDate xmlns="90312ced-24b1-4a04-9112-3ea331aa5919" xsi:nil="true"/>
    <CrawlForDependencies xmlns="90312ced-24b1-4a04-9112-3ea331aa5919">false</CrawlForDependencies>
    <LocLastLocAttemptVersionLookup xmlns="90312ced-24b1-4a04-9112-3ea331aa5919">798453</LocLastLocAttemptVersionLookup>
    <TrustLevel xmlns="90312ced-24b1-4a04-9112-3ea331aa5919">1 Microsoft Managed Content</TrustLevel>
    <CampaignTagsTaxHTField0 xmlns="90312ced-24b1-4a04-9112-3ea331aa5919">
      <Terms xmlns="http://schemas.microsoft.com/office/infopath/2007/PartnerControls"/>
    </CampaignTagsTaxHTField0>
    <TPNamespace xmlns="90312ced-24b1-4a04-9112-3ea331aa5919" xsi:nil="true"/>
    <TaxCatchAll xmlns="90312ced-24b1-4a04-9112-3ea331aa5919"/>
    <IsSearchable xmlns="90312ced-24b1-4a04-9112-3ea331aa5919">true</IsSearchable>
    <TemplateTemplateType xmlns="90312ced-24b1-4a04-9112-3ea331aa5919">PowerPoint 12 Default</TemplateTemplateType>
    <Markets xmlns="90312ced-24b1-4a04-9112-3ea331aa5919"/>
    <IntlLangReview xmlns="90312ced-24b1-4a04-9112-3ea331aa5919">false</IntlLangReview>
    <UAProjectedTotalWords xmlns="90312ced-24b1-4a04-9112-3ea331aa5919" xsi:nil="true"/>
    <OutputCachingOn xmlns="90312ced-24b1-4a04-9112-3ea331aa5919">false</OutputCachingOn>
    <AverageRating xmlns="90312ced-24b1-4a04-9112-3ea331aa5919" xsi:nil="true"/>
    <APAuthor xmlns="90312ced-24b1-4a04-9112-3ea331aa5919">
      <UserInfo>
        <DisplayName/>
        <AccountId>1928</AccountId>
        <AccountType/>
      </UserInfo>
    </APAuthor>
    <TPCommandLine xmlns="90312ced-24b1-4a04-9112-3ea331aa5919" xsi:nil="true"/>
    <LocManualTestRequired xmlns="90312ced-24b1-4a04-9112-3ea331aa5919">false</LocManualTestRequired>
    <TPAppVersion xmlns="90312ced-24b1-4a04-9112-3ea331aa5919" xsi:nil="true"/>
    <EditorialStatus xmlns="90312ced-24b1-4a04-9112-3ea331aa5919" xsi:nil="true"/>
    <LastModifiedDateTime xmlns="90312ced-24b1-4a04-9112-3ea331aa5919" xsi:nil="true"/>
    <TPLaunchHelpLinkType xmlns="90312ced-24b1-4a04-9112-3ea331aa5919">Template</TPLaunchHelpLinkType>
    <OriginalRelease xmlns="90312ced-24b1-4a04-9112-3ea331aa5919">14</OriginalRelease>
    <ScenarioTagsTaxHTField0 xmlns="90312ced-24b1-4a04-9112-3ea331aa5919">
      <Terms xmlns="http://schemas.microsoft.com/office/infopath/2007/PartnerControls"/>
    </ScenarioTagsTaxHTField0>
    <LocalizationTagsTaxHTField0 xmlns="90312ced-24b1-4a04-9112-3ea331aa5919">
      <Terms xmlns="http://schemas.microsoft.com/office/infopath/2007/PartnerControls"/>
    </LocalizationTagsTaxHTField0>
    <LocMarketGroupTiers2 xmlns="90312ced-24b1-4a04-9112-3ea331aa5919"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4B477BF-9600-4D01-B18E-796FC3A9DC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312ced-24b1-4a04-9112-3ea331aa5919"/>
    <ds:schemaRef ds:uri="41ef7931-2f43-42ee-9374-56eb6ce62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4A77A-9637-4670-AE7D-E58D26BE0F68}">
  <ds:schemaRefs>
    <ds:schemaRef ds:uri="http://schemas.microsoft.com/office/2006/metadata/properties"/>
    <ds:schemaRef ds:uri="http://schemas.microsoft.com/office/infopath/2007/PartnerControls"/>
    <ds:schemaRef ds:uri="90312ced-24b1-4a04-9112-3ea331aa5919"/>
    <ds:schemaRef ds:uri="41ef7931-2f43-42ee-9374-56eb6ce620f4"/>
  </ds:schemaRefs>
</ds:datastoreItem>
</file>

<file path=customXml/itemProps3.xml><?xml version="1.0" encoding="utf-8"?>
<ds:datastoreItem xmlns:ds="http://schemas.openxmlformats.org/officeDocument/2006/customXml" ds:itemID="{49FEE3D9-3779-4BFE-A51D-6CEDCDB011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قالب تصميم بعثة</Template>
  <TotalTime>267</TotalTime>
  <Words>1309</Words>
  <Application>Microsoft Office PowerPoint</Application>
  <PresentationFormat>On-screen Show (4:3)</PresentationFormat>
  <Paragraphs>79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Arabic Typesetting</vt:lpstr>
      <vt:lpstr>Arial</vt:lpstr>
      <vt:lpstr>Inter</vt:lpstr>
      <vt:lpstr>Times New Roman</vt:lpstr>
      <vt:lpstr>zeitung</vt:lpstr>
      <vt:lpstr>نسق Office</vt:lpstr>
      <vt:lpstr>PowerPoint Presentation</vt:lpstr>
      <vt:lpstr>Dataset name , description and dimensions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subject/>
  <dc:creator>مروان حسن</dc:creator>
  <cp:keywords/>
  <dc:description/>
  <cp:lastModifiedBy>حازم محمد احمد بكر عباس</cp:lastModifiedBy>
  <cp:revision>4</cp:revision>
  <cp:lastPrinted>1601-01-01T00:00:00Z</cp:lastPrinted>
  <dcterms:created xsi:type="dcterms:W3CDTF">2023-05-23T16:56:57Z</dcterms:created>
  <dcterms:modified xsi:type="dcterms:W3CDTF">2023-05-23T22:08:13Z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TC010690171025</vt:lpwstr>
  </property>
  <property fmtid="{D5CDD505-2E9C-101B-9397-08002B2CF9AE}" pid="3" name="InternalTags">
    <vt:lpwstr/>
  </property>
  <property fmtid="{D5CDD505-2E9C-101B-9397-08002B2CF9AE}" pid="4" name="ContentTypeId">
    <vt:lpwstr>0x010100A527E9BDFA242146B59EAA0A2BBC516804009EC5643677B736459CE4ACB8094A990F</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y fmtid="{D5CDD505-2E9C-101B-9397-08002B2CF9AE}" pid="9" name="Order">
    <vt:r8>10182300</vt:r8>
  </property>
  <property fmtid="{D5CDD505-2E9C-101B-9397-08002B2CF9AE}" pid="10" name="HiddenCategoryTags">
    <vt:lpwstr/>
  </property>
  <property fmtid="{D5CDD505-2E9C-101B-9397-08002B2CF9AE}" pid="11" name="ImageGenStatus">
    <vt:i4>0</vt:i4>
  </property>
  <property fmtid="{D5CDD505-2E9C-101B-9397-08002B2CF9AE}" pid="12" name="CategoryTags">
    <vt:lpwstr/>
  </property>
  <property fmtid="{D5CDD505-2E9C-101B-9397-08002B2CF9AE}" pid="13" name="Applications">
    <vt:lpwstr/>
  </property>
  <property fmtid="{D5CDD505-2E9C-101B-9397-08002B2CF9AE}" pid="14" name="LocMarketGroupTiers">
    <vt:lpwstr>,t:Tier 1,t:Tier 2,t:Tier 3,</vt:lpwstr>
  </property>
</Properties>
</file>