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sldIdLst>
    <p:sldId id="278" r:id="rId2"/>
    <p:sldId id="279" r:id="rId3"/>
    <p:sldId id="280" r:id="rId4"/>
    <p:sldId id="281" r:id="rId5"/>
    <p:sldId id="283" r:id="rId6"/>
    <p:sldId id="284" r:id="rId7"/>
    <p:sldId id="282" r:id="rId8"/>
    <p:sldId id="287" r:id="rId9"/>
    <p:sldId id="294" r:id="rId10"/>
    <p:sldId id="295" r:id="rId11"/>
    <p:sldId id="298" r:id="rId12"/>
    <p:sldId id="315" r:id="rId13"/>
    <p:sldId id="299" r:id="rId14"/>
    <p:sldId id="300" r:id="rId15"/>
    <p:sldId id="302" r:id="rId16"/>
    <p:sldId id="301" r:id="rId17"/>
    <p:sldId id="303" r:id="rId18"/>
    <p:sldId id="304" r:id="rId19"/>
    <p:sldId id="305" r:id="rId20"/>
    <p:sldId id="306" r:id="rId21"/>
    <p:sldId id="307" r:id="rId22"/>
    <p:sldId id="308" r:id="rId23"/>
    <p:sldId id="311" r:id="rId24"/>
    <p:sldId id="314" r:id="rId25"/>
    <p:sldId id="316" r:id="rId26"/>
    <p:sldId id="317" r:id="rId27"/>
    <p:sldId id="318" r:id="rId28"/>
    <p:sldId id="319" r:id="rId29"/>
    <p:sldId id="292" r:id="rId30"/>
    <p:sldId id="293" r:id="rId31"/>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320" r:id="rId5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AAC4E9"/>
    <a:srgbClr val="202C8F"/>
    <a:srgbClr val="E6F0FE"/>
    <a:srgbClr val="DF8C8C"/>
    <a:srgbClr val="FDFBF6"/>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91" d="100"/>
          <a:sy n="91" d="100"/>
        </p:scale>
        <p:origin x="37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kaggle.com/datasets/adikurniawan/color-dataset-for-color-recognition?resource=downloa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75782" y="1984248"/>
            <a:ext cx="5840435" cy="1645360"/>
          </a:xfrm>
        </p:spPr>
        <p:txBody>
          <a:bodyPr/>
          <a:lstStyle/>
          <a:p>
            <a:r>
              <a:rPr lang="en-US" dirty="0"/>
              <a:t>COLOR CLASSIFICATION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82" y="2834080"/>
            <a:ext cx="6400800" cy="768096"/>
          </a:xfrm>
        </p:spPr>
        <p:txBody>
          <a:bodyPr/>
          <a:lstStyle/>
          <a:p>
            <a:r>
              <a:rPr lang="en-US" sz="4400" b="1" dirty="0">
                <a:solidFill>
                  <a:schemeClr val="accent3">
                    <a:lumMod val="50000"/>
                  </a:schemeClr>
                </a:solidFill>
                <a:latin typeface="Arial Black" panose="020B0604020202020204" pitchFamily="34" charset="0"/>
                <a:cs typeface="Arial Black" panose="020B0604020202020204" pitchFamily="34" charset="0"/>
              </a:rPr>
              <a:t>split</a:t>
            </a:r>
          </a:p>
        </p:txBody>
      </p:sp>
    </p:spTree>
    <p:extLst>
      <p:ext uri="{BB962C8B-B14F-4D97-AF65-F5344CB8AC3E}">
        <p14:creationId xmlns:p14="http://schemas.microsoft.com/office/powerpoint/2010/main" val="105656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124F-A196-D2AD-F11C-5579099D79A1}"/>
              </a:ext>
            </a:extLst>
          </p:cNvPr>
          <p:cNvSpPr txBox="1"/>
          <p:nvPr/>
        </p:nvSpPr>
        <p:spPr>
          <a:xfrm>
            <a:off x="5381430" y="615820"/>
            <a:ext cx="6384471" cy="5551771"/>
          </a:xfrm>
          <a:prstGeom prst="rect">
            <a:avLst/>
          </a:prstGeom>
          <a:solidFill>
            <a:srgbClr val="E6F0FE"/>
          </a:solidFill>
        </p:spPr>
        <p:txBody>
          <a:bodyPr wrap="square">
            <a:spAutoFit/>
          </a:bodyPr>
          <a:lstStyle/>
          <a:p>
            <a:pPr algn="l">
              <a:buFont typeface="+mj-lt"/>
              <a:buAutoNum type="arabicPeriod"/>
            </a:pPr>
            <a:r>
              <a:rPr lang="en-US" b="0" i="0">
                <a:effectLst/>
                <a:latin typeface="-apple-system"/>
              </a:rPr>
              <a:t>Preventing overfitting: By splitting the data into separate sets for training and testing, we can ensure that the model is not simply memorizing the training data and is instead learning more generalizable patterns. If we only test the model on the same data that it was trained on, it may perform well on that data but poorly on new, unseen data.</a:t>
            </a:r>
          </a:p>
          <a:p>
            <a:pPr algn="l">
              <a:buFont typeface="+mj-lt"/>
              <a:buAutoNum type="arabicPeriod"/>
            </a:pPr>
            <a:endParaRPr lang="en-US" b="0" i="0">
              <a:effectLst/>
              <a:latin typeface="-apple-system"/>
            </a:endParaRPr>
          </a:p>
          <a:p>
            <a:pPr algn="l">
              <a:buFont typeface="+mj-lt"/>
              <a:buAutoNum type="arabicPeriod"/>
            </a:pPr>
            <a:r>
              <a:rPr lang="en-US" b="0" i="0">
                <a:effectLst/>
                <a:latin typeface="-apple-system"/>
              </a:rPr>
              <a:t>Evaluating model performance: By splitting the data into separate sets for training, validation, and testing, we can evaluate the performance of the model on different datasets. The training set is used to train the model, the </a:t>
            </a:r>
            <a:r>
              <a:rPr lang="en-US" b="0" i="0" u="none" strike="noStrike">
                <a:effectLst/>
                <a:latin typeface="-apple-system"/>
              </a:rPr>
              <a:t>validation set</a:t>
            </a:r>
            <a:r>
              <a:rPr lang="en-US" b="0" i="0">
                <a:effectLst/>
                <a:latin typeface="-apple-system"/>
              </a:rPr>
              <a:t> is used to tune the model's hyperparameters and evaluate its performance during training, and the </a:t>
            </a:r>
            <a:r>
              <a:rPr lang="en-US" b="0" i="0" u="none" strike="noStrike">
                <a:effectLst/>
                <a:latin typeface="-apple-system"/>
              </a:rPr>
              <a:t>testing set</a:t>
            </a:r>
            <a:r>
              <a:rPr lang="en-US" b="0" i="0">
                <a:effectLst/>
                <a:latin typeface="-apple-system"/>
              </a:rPr>
              <a:t> is used to evaluate the final performance of the model on new, unseen data.</a:t>
            </a:r>
          </a:p>
          <a:p>
            <a:pPr algn="l">
              <a:buFont typeface="+mj-lt"/>
              <a:buAutoNum type="arabicPeriod"/>
            </a:pPr>
            <a:endParaRPr lang="en-US" b="0" i="0">
              <a:effectLst/>
              <a:latin typeface="-apple-system"/>
            </a:endParaRPr>
          </a:p>
          <a:p>
            <a:pPr algn="l">
              <a:buFont typeface="+mj-lt"/>
              <a:buAutoNum type="arabicPeriod"/>
            </a:pPr>
            <a:r>
              <a:rPr lang="en-US" b="0" i="0">
                <a:effectLst/>
                <a:latin typeface="-apple-system"/>
              </a:rPr>
              <a:t>Improving generalization: By using different datasets for training, validation, and testing, we can ensure that the model is learning patterns that are generalizable to new data, rather than simply memorizing the training data.</a:t>
            </a:r>
            <a:endParaRPr lang="en-US" b="0" i="0" dirty="0">
              <a:effectLst/>
              <a:latin typeface="-apple-system"/>
            </a:endParaRPr>
          </a:p>
        </p:txBody>
      </p:sp>
      <p:sp>
        <p:nvSpPr>
          <p:cNvPr id="5" name="TextBox 4">
            <a:extLst>
              <a:ext uri="{FF2B5EF4-FFF2-40B4-BE49-F238E27FC236}">
                <a16:creationId xmlns:a16="http://schemas.microsoft.com/office/drawing/2014/main" id="{CCBCB457-021C-764B-E8DE-99C076E3AE26}"/>
              </a:ext>
            </a:extLst>
          </p:cNvPr>
          <p:cNvSpPr txBox="1"/>
          <p:nvPr/>
        </p:nvSpPr>
        <p:spPr>
          <a:xfrm>
            <a:off x="0" y="671803"/>
            <a:ext cx="5381430" cy="5262979"/>
          </a:xfrm>
          <a:prstGeom prst="rect">
            <a:avLst/>
          </a:prstGeom>
          <a:solidFill>
            <a:srgbClr val="F5CDCE"/>
          </a:solidFill>
          <a:ln>
            <a:solidFill>
              <a:schemeClr val="accent1"/>
            </a:solidFill>
          </a:ln>
        </p:spPr>
        <p:txBody>
          <a:bodyPr wrap="square">
            <a:spAutoFit/>
          </a:bodyPr>
          <a:lstStyle/>
          <a:p>
            <a:endParaRPr lang="en-US" sz="2800" b="0" i="0">
              <a:effectLst/>
              <a:latin typeface="-apple-system"/>
            </a:endParaRPr>
          </a:p>
          <a:p>
            <a:endParaRPr lang="en-US" sz="2800">
              <a:latin typeface="-apple-system"/>
            </a:endParaRPr>
          </a:p>
          <a:p>
            <a:endParaRPr lang="en-US" sz="2800" b="0" i="0">
              <a:effectLst/>
              <a:latin typeface="-apple-system"/>
            </a:endParaRPr>
          </a:p>
          <a:p>
            <a:endParaRPr lang="en-US" sz="2800">
              <a:latin typeface="-apple-system"/>
            </a:endParaRPr>
          </a:p>
          <a:p>
            <a:endParaRPr lang="en-US" sz="2800" b="0" i="0">
              <a:effectLst/>
              <a:latin typeface="-apple-system"/>
            </a:endParaRPr>
          </a:p>
          <a:p>
            <a:r>
              <a:rPr lang="en-US" sz="2800" b="0" i="0">
                <a:effectLst/>
                <a:latin typeface="-apple-system"/>
              </a:rPr>
              <a:t>why we need to split the data?</a:t>
            </a:r>
          </a:p>
          <a:p>
            <a:endParaRPr lang="en-US" sz="2800">
              <a:latin typeface="-apple-system"/>
            </a:endParaRPr>
          </a:p>
          <a:p>
            <a:endParaRPr lang="en-US" sz="2800">
              <a:latin typeface="-apple-system"/>
            </a:endParaRPr>
          </a:p>
          <a:p>
            <a:endParaRPr lang="en-US" sz="2800">
              <a:latin typeface="-apple-system"/>
            </a:endParaRPr>
          </a:p>
          <a:p>
            <a:endParaRPr lang="en-US" sz="2800">
              <a:latin typeface="-apple-system"/>
            </a:endParaRPr>
          </a:p>
          <a:p>
            <a:endParaRPr lang="en-US" sz="2800">
              <a:latin typeface="-apple-system"/>
            </a:endParaRPr>
          </a:p>
          <a:p>
            <a:endParaRPr lang="en-US" sz="2800" dirty="0"/>
          </a:p>
        </p:txBody>
      </p:sp>
    </p:spTree>
    <p:extLst>
      <p:ext uri="{BB962C8B-B14F-4D97-AF65-F5344CB8AC3E}">
        <p14:creationId xmlns:p14="http://schemas.microsoft.com/office/powerpoint/2010/main" val="417872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text, screenshot, diagram, yellow&#10;&#10;Description automatically generated">
            <a:extLst>
              <a:ext uri="{FF2B5EF4-FFF2-40B4-BE49-F238E27FC236}">
                <a16:creationId xmlns:a16="http://schemas.microsoft.com/office/drawing/2014/main" id="{B6729D82-B3F1-E8B5-BAD5-93EECFF31F5A}"/>
              </a:ext>
            </a:extLst>
          </p:cNvPr>
          <p:cNvPicPr>
            <a:picLocks noChangeAspect="1"/>
          </p:cNvPicPr>
          <p:nvPr/>
        </p:nvPicPr>
        <p:blipFill>
          <a:blip r:embed="rId2"/>
          <a:stretch>
            <a:fillRect/>
          </a:stretch>
        </p:blipFill>
        <p:spPr>
          <a:xfrm>
            <a:off x="1046599" y="932881"/>
            <a:ext cx="10098801" cy="4992237"/>
          </a:xfrm>
          <a:prstGeom prst="rect">
            <a:avLst/>
          </a:prstGeom>
        </p:spPr>
      </p:pic>
    </p:spTree>
    <p:extLst>
      <p:ext uri="{BB962C8B-B14F-4D97-AF65-F5344CB8AC3E}">
        <p14:creationId xmlns:p14="http://schemas.microsoft.com/office/powerpoint/2010/main" val="419543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82" y="2834080"/>
            <a:ext cx="6400800" cy="768096"/>
          </a:xfrm>
        </p:spPr>
        <p:txBody>
          <a:bodyPr/>
          <a:lstStyle/>
          <a:p>
            <a:r>
              <a:rPr lang="en-US" dirty="0"/>
              <a:t>Model 1</a:t>
            </a:r>
            <a:endParaRPr lang="en-US" sz="4400" b="1" dirty="0">
              <a:solidFill>
                <a:schemeClr val="accent3">
                  <a:lumMod val="5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95118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1EB31EB-4786-7D30-9C99-D8AB1F34E66A}"/>
              </a:ext>
            </a:extLst>
          </p:cNvPr>
          <p:cNvSpPr txBox="1"/>
          <p:nvPr/>
        </p:nvSpPr>
        <p:spPr>
          <a:xfrm>
            <a:off x="419877" y="1528316"/>
            <a:ext cx="6167535" cy="5078313"/>
          </a:xfrm>
          <a:prstGeom prst="rect">
            <a:avLst/>
          </a:prstGeom>
          <a:solidFill>
            <a:srgbClr val="AAC4E9"/>
          </a:solidFill>
          <a:ln>
            <a:solidFill>
              <a:schemeClr val="accent1"/>
            </a:solidFill>
          </a:ln>
        </p:spPr>
        <p:txBody>
          <a:bodyPr wrap="square" rtlCol="0">
            <a:spAutoFit/>
          </a:bodyPr>
          <a:lstStyle/>
          <a:p>
            <a:pPr algn="l"/>
            <a:r>
              <a:rPr lang="en-US" b="0" i="0" dirty="0">
                <a:effectLst/>
                <a:latin typeface="-apple-system"/>
              </a:rPr>
              <a:t>Logistic regression is a popular </a:t>
            </a:r>
            <a:r>
              <a:rPr lang="en-US" b="0" i="0" u="none" strike="noStrike" dirty="0">
                <a:effectLst/>
                <a:latin typeface="-apple-system"/>
              </a:rPr>
              <a:t>statistical method</a:t>
            </a:r>
            <a:r>
              <a:rPr lang="en-US" b="0" i="0" dirty="0">
                <a:effectLst/>
                <a:latin typeface="-apple-system"/>
              </a:rPr>
              <a:t> for </a:t>
            </a:r>
            <a:r>
              <a:rPr lang="en-US" b="0" i="0" u="none" strike="noStrike" dirty="0">
                <a:effectLst/>
                <a:latin typeface="-apple-system"/>
              </a:rPr>
              <a:t>binary classification</a:t>
            </a:r>
            <a:r>
              <a:rPr lang="en-US" b="0" i="0" dirty="0">
                <a:effectLst/>
                <a:latin typeface="-apple-system"/>
              </a:rPr>
              <a:t> tasks, where the goal is to predict the probability of an event occurring based on a set of predictor variables.</a:t>
            </a:r>
          </a:p>
          <a:p>
            <a:pPr algn="l"/>
            <a:endParaRPr lang="en-US" dirty="0">
              <a:latin typeface="-apple-system"/>
            </a:endParaRPr>
          </a:p>
          <a:p>
            <a:pPr algn="l"/>
            <a:r>
              <a:rPr lang="en-US" b="0" i="0" dirty="0">
                <a:effectLst/>
                <a:latin typeface="-apple-system"/>
              </a:rPr>
              <a:t>In </a:t>
            </a:r>
            <a:r>
              <a:rPr lang="en-US" b="0" i="0" u="none" strike="noStrike" dirty="0">
                <a:effectLst/>
                <a:latin typeface="-apple-system"/>
              </a:rPr>
              <a:t>logistic regression</a:t>
            </a:r>
            <a:r>
              <a:rPr lang="en-US" b="0" i="0" dirty="0">
                <a:effectLst/>
                <a:latin typeface="-apple-system"/>
              </a:rPr>
              <a:t>, the output variable is a </a:t>
            </a:r>
            <a:r>
              <a:rPr lang="en-US" b="0" i="0" u="none" strike="noStrike" dirty="0">
                <a:effectLst/>
                <a:latin typeface="-apple-system"/>
              </a:rPr>
              <a:t>binary variable</a:t>
            </a:r>
            <a:r>
              <a:rPr lang="en-US" b="0" i="0" dirty="0">
                <a:effectLst/>
                <a:latin typeface="-apple-system"/>
              </a:rPr>
              <a:t> that takes on one of two possible values (e.g., 0 or 1), and the input variables can be either continuous or categorical.</a:t>
            </a:r>
          </a:p>
          <a:p>
            <a:pPr algn="l"/>
            <a:endParaRPr lang="en-US" b="0" i="0" dirty="0">
              <a:effectLst/>
              <a:latin typeface="-apple-system"/>
            </a:endParaRPr>
          </a:p>
          <a:p>
            <a:pPr algn="l"/>
            <a:r>
              <a:rPr lang="en-US" b="0" i="0" dirty="0">
                <a:effectLst/>
                <a:latin typeface="-apple-system"/>
              </a:rPr>
              <a:t>The </a:t>
            </a:r>
            <a:r>
              <a:rPr lang="en-US" b="0" i="0" u="none" strike="noStrike" dirty="0">
                <a:effectLst/>
                <a:latin typeface="-apple-system"/>
              </a:rPr>
              <a:t>logistic regression model</a:t>
            </a:r>
            <a:r>
              <a:rPr lang="en-US" b="0" i="0" dirty="0">
                <a:effectLst/>
                <a:latin typeface="-apple-system"/>
              </a:rPr>
              <a:t> works by fitting a </a:t>
            </a:r>
            <a:r>
              <a:rPr lang="en-US" b="0" i="0" u="none" strike="noStrike" dirty="0">
                <a:effectLst/>
                <a:latin typeface="-apple-system"/>
              </a:rPr>
              <a:t>logistic function</a:t>
            </a:r>
            <a:r>
              <a:rPr lang="en-US" b="0" i="0" dirty="0">
                <a:effectLst/>
                <a:latin typeface="-apple-system"/>
              </a:rPr>
              <a:t> to the input data, which maps the input variables to a </a:t>
            </a:r>
            <a:r>
              <a:rPr lang="en-US" b="0" i="0" u="none" strike="noStrike" dirty="0">
                <a:effectLst/>
                <a:latin typeface="-apple-system"/>
              </a:rPr>
              <a:t>probability value</a:t>
            </a:r>
            <a:r>
              <a:rPr lang="en-US" b="0" i="0" dirty="0">
                <a:effectLst/>
                <a:latin typeface="-apple-system"/>
              </a:rPr>
              <a:t> between 0 and 1. </a:t>
            </a:r>
          </a:p>
          <a:p>
            <a:pPr algn="l"/>
            <a:endParaRPr lang="en-US" dirty="0">
              <a:latin typeface="-apple-system"/>
            </a:endParaRPr>
          </a:p>
          <a:p>
            <a:pPr algn="l"/>
            <a:r>
              <a:rPr lang="en-US" b="0" i="0" dirty="0">
                <a:effectLst/>
                <a:latin typeface="-apple-system"/>
              </a:rPr>
              <a:t>This probability value represents the likelihood that the output variable will take on the value 1, given the input variables. The logistic function is typically represented as a </a:t>
            </a:r>
            <a:r>
              <a:rPr lang="en-US" b="0" i="0" u="none" strike="noStrike" dirty="0">
                <a:effectLst/>
                <a:latin typeface="-apple-system"/>
              </a:rPr>
              <a:t>sigmoid curve</a:t>
            </a:r>
            <a:r>
              <a:rPr lang="en-US" b="0" i="0" dirty="0">
                <a:effectLst/>
                <a:latin typeface="-apple-system"/>
              </a:rPr>
              <a:t>, which starts at 0 and gradually approaches 1 as the input variables increase.</a:t>
            </a:r>
          </a:p>
          <a:p>
            <a:endParaRPr lang="en-US" dirty="0"/>
          </a:p>
        </p:txBody>
      </p:sp>
      <p:sp>
        <p:nvSpPr>
          <p:cNvPr id="40" name="TextBox 39">
            <a:extLst>
              <a:ext uri="{FF2B5EF4-FFF2-40B4-BE49-F238E27FC236}">
                <a16:creationId xmlns:a16="http://schemas.microsoft.com/office/drawing/2014/main" id="{B32D842D-485F-0C1F-C9CF-1449E1B5782D}"/>
              </a:ext>
            </a:extLst>
          </p:cNvPr>
          <p:cNvSpPr txBox="1"/>
          <p:nvPr/>
        </p:nvSpPr>
        <p:spPr>
          <a:xfrm>
            <a:off x="793101" y="461302"/>
            <a:ext cx="4525347" cy="461665"/>
          </a:xfrm>
          <a:prstGeom prst="rect">
            <a:avLst/>
          </a:prstGeom>
          <a:noFill/>
        </p:spPr>
        <p:txBody>
          <a:bodyPr wrap="square" rtlCol="0">
            <a:spAutoFit/>
          </a:bodyPr>
          <a:lstStyle/>
          <a:p>
            <a:r>
              <a:rPr lang="en-US" sz="2400" b="0" i="0" dirty="0">
                <a:effectLst/>
                <a:latin typeface="-apple-system"/>
              </a:rPr>
              <a:t>Logistic regression</a:t>
            </a:r>
            <a:endParaRPr lang="en-US" sz="2400" dirty="0"/>
          </a:p>
        </p:txBody>
      </p:sp>
      <p:pic>
        <p:nvPicPr>
          <p:cNvPr id="3" name="Picture 2" descr="A picture containing screenshot, colorfulness, circle, graphics&#10;&#10;Description automatically generated">
            <a:extLst>
              <a:ext uri="{FF2B5EF4-FFF2-40B4-BE49-F238E27FC236}">
                <a16:creationId xmlns:a16="http://schemas.microsoft.com/office/drawing/2014/main" id="{5DE44A55-DDB1-3ED6-C1ED-A8837E32A048}"/>
              </a:ext>
            </a:extLst>
          </p:cNvPr>
          <p:cNvPicPr>
            <a:picLocks noChangeAspect="1"/>
          </p:cNvPicPr>
          <p:nvPr/>
        </p:nvPicPr>
        <p:blipFill>
          <a:blip r:embed="rId2"/>
          <a:stretch>
            <a:fillRect/>
          </a:stretch>
        </p:blipFill>
        <p:spPr>
          <a:xfrm>
            <a:off x="6798908" y="1546978"/>
            <a:ext cx="4877481" cy="4877481"/>
          </a:xfrm>
          <a:prstGeom prst="rect">
            <a:avLst/>
          </a:prstGeom>
        </p:spPr>
      </p:pic>
    </p:spTree>
    <p:extLst>
      <p:ext uri="{BB962C8B-B14F-4D97-AF65-F5344CB8AC3E}">
        <p14:creationId xmlns:p14="http://schemas.microsoft.com/office/powerpoint/2010/main" val="365145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3680027-352F-FCF6-0571-1305943EFAD0}"/>
              </a:ext>
            </a:extLst>
          </p:cNvPr>
          <p:cNvSpPr txBox="1"/>
          <p:nvPr/>
        </p:nvSpPr>
        <p:spPr>
          <a:xfrm>
            <a:off x="811763" y="2089315"/>
            <a:ext cx="6097554" cy="3170099"/>
          </a:xfrm>
          <a:prstGeom prst="rect">
            <a:avLst/>
          </a:prstGeom>
          <a:solidFill>
            <a:srgbClr val="F5CDCE"/>
          </a:solidFill>
        </p:spPr>
        <p:txBody>
          <a:bodyPr wrap="square">
            <a:spAutoFit/>
          </a:bodyPr>
          <a:lstStyle/>
          <a:p>
            <a:r>
              <a:rPr lang="en-US" sz="2000" b="0" i="0" dirty="0">
                <a:effectLst/>
                <a:latin typeface="-apple-system"/>
              </a:rPr>
              <a:t>The logistic regression model can be trained using various </a:t>
            </a:r>
            <a:r>
              <a:rPr lang="en-US" sz="2000" b="0" i="0" u="none" strike="noStrike" dirty="0">
                <a:effectLst/>
                <a:latin typeface="-apple-system"/>
              </a:rPr>
              <a:t>optimization algorithms</a:t>
            </a:r>
            <a:r>
              <a:rPr lang="en-US" sz="2000" b="0" i="0" dirty="0">
                <a:effectLst/>
                <a:latin typeface="-apple-system"/>
              </a:rPr>
              <a:t>, such as </a:t>
            </a:r>
            <a:r>
              <a:rPr lang="en-US" sz="2000" b="0" i="0" u="none" strike="noStrike" dirty="0">
                <a:effectLst/>
                <a:latin typeface="-apple-system"/>
              </a:rPr>
              <a:t>gradient descent</a:t>
            </a:r>
            <a:r>
              <a:rPr lang="en-US" sz="2000" b="0" i="0" dirty="0">
                <a:effectLst/>
                <a:latin typeface="-apple-system"/>
              </a:rPr>
              <a:t>, that minimize the difference between the </a:t>
            </a:r>
            <a:r>
              <a:rPr lang="en-US" sz="2000" b="0" i="0" u="none" strike="noStrike" dirty="0">
                <a:effectLst/>
                <a:latin typeface="-apple-system"/>
              </a:rPr>
              <a:t>predicted probabilities</a:t>
            </a:r>
            <a:r>
              <a:rPr lang="en-US" sz="2000" b="0" i="0" dirty="0">
                <a:effectLst/>
                <a:latin typeface="-apple-system"/>
              </a:rPr>
              <a:t> and the actual binary values of the output variable in the training data. Once the model is trained, it can be used to make predictions on new data by applying the logistic function to the input variables and comparing the resulting probability value to a </a:t>
            </a:r>
            <a:r>
              <a:rPr lang="en-US" sz="2000" b="0" i="0" u="none" strike="noStrike" dirty="0">
                <a:effectLst/>
                <a:latin typeface="-apple-system"/>
              </a:rPr>
              <a:t>threshold value</a:t>
            </a:r>
            <a:r>
              <a:rPr lang="en-US" sz="2000" b="0" i="0" dirty="0">
                <a:effectLst/>
                <a:latin typeface="-apple-system"/>
              </a:rPr>
              <a:t> (e.g., 0.5) to determine the </a:t>
            </a:r>
            <a:r>
              <a:rPr lang="en-US" sz="2000" b="0" i="0" u="none" strike="noStrike" dirty="0">
                <a:effectLst/>
                <a:latin typeface="-apple-system"/>
              </a:rPr>
              <a:t>predicted binary value</a:t>
            </a:r>
            <a:r>
              <a:rPr lang="en-US" sz="2000" b="0" i="0" dirty="0">
                <a:effectLst/>
                <a:latin typeface="-apple-system"/>
              </a:rPr>
              <a:t> of the output variable.</a:t>
            </a:r>
            <a:endParaRPr lang="en-US" sz="2000" dirty="0"/>
          </a:p>
        </p:txBody>
      </p:sp>
      <p:sp>
        <p:nvSpPr>
          <p:cNvPr id="31" name="TextBox 30">
            <a:extLst>
              <a:ext uri="{FF2B5EF4-FFF2-40B4-BE49-F238E27FC236}">
                <a16:creationId xmlns:a16="http://schemas.microsoft.com/office/drawing/2014/main" id="{AC83A635-25A4-DFC2-A3E8-70EA5CE4AA72}"/>
              </a:ext>
            </a:extLst>
          </p:cNvPr>
          <p:cNvSpPr txBox="1"/>
          <p:nvPr/>
        </p:nvSpPr>
        <p:spPr>
          <a:xfrm>
            <a:off x="811763" y="541175"/>
            <a:ext cx="3536302" cy="523220"/>
          </a:xfrm>
          <a:prstGeom prst="rect">
            <a:avLst/>
          </a:prstGeom>
          <a:noFill/>
        </p:spPr>
        <p:txBody>
          <a:bodyPr wrap="square" rtlCol="0">
            <a:spAutoFit/>
          </a:bodyPr>
          <a:lstStyle/>
          <a:p>
            <a:r>
              <a:rPr lang="en-US" sz="2800" b="0" i="0" u="none" strike="noStrike" dirty="0">
                <a:effectLst/>
                <a:latin typeface="-apple-system"/>
              </a:rPr>
              <a:t>gradient descent</a:t>
            </a:r>
            <a:endParaRPr lang="en-US" sz="2800" dirty="0"/>
          </a:p>
        </p:txBody>
      </p:sp>
      <p:pic>
        <p:nvPicPr>
          <p:cNvPr id="33" name="Picture 32" descr="A picture containing diagram, line, screenshot&#10;&#10;Description automatically generated">
            <a:extLst>
              <a:ext uri="{FF2B5EF4-FFF2-40B4-BE49-F238E27FC236}">
                <a16:creationId xmlns:a16="http://schemas.microsoft.com/office/drawing/2014/main" id="{86759850-34B5-F5FD-6B21-38D1EF5C3D33}"/>
              </a:ext>
            </a:extLst>
          </p:cNvPr>
          <p:cNvPicPr>
            <a:picLocks noChangeAspect="1"/>
          </p:cNvPicPr>
          <p:nvPr/>
        </p:nvPicPr>
        <p:blipFill>
          <a:blip r:embed="rId2"/>
          <a:stretch>
            <a:fillRect/>
          </a:stretch>
        </p:blipFill>
        <p:spPr>
          <a:xfrm>
            <a:off x="7143942" y="2046721"/>
            <a:ext cx="4454008" cy="2764557"/>
          </a:xfrm>
          <a:prstGeom prst="rect">
            <a:avLst/>
          </a:prstGeom>
        </p:spPr>
      </p:pic>
    </p:spTree>
    <p:extLst>
      <p:ext uri="{BB962C8B-B14F-4D97-AF65-F5344CB8AC3E}">
        <p14:creationId xmlns:p14="http://schemas.microsoft.com/office/powerpoint/2010/main" val="61672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82" y="2834080"/>
            <a:ext cx="6400800" cy="768096"/>
          </a:xfrm>
        </p:spPr>
        <p:txBody>
          <a:bodyPr/>
          <a:lstStyle/>
          <a:p>
            <a:r>
              <a:rPr lang="en-US" dirty="0"/>
              <a:t>Model 2</a:t>
            </a:r>
            <a:endParaRPr lang="en-US" sz="4400" b="1" dirty="0">
              <a:solidFill>
                <a:schemeClr val="accent3">
                  <a:lumMod val="5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56335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3680027-352F-FCF6-0571-1305943EFAD0}"/>
              </a:ext>
            </a:extLst>
          </p:cNvPr>
          <p:cNvSpPr txBox="1"/>
          <p:nvPr/>
        </p:nvSpPr>
        <p:spPr>
          <a:xfrm>
            <a:off x="709126" y="1230899"/>
            <a:ext cx="6097554" cy="5016758"/>
          </a:xfrm>
          <a:prstGeom prst="rect">
            <a:avLst/>
          </a:prstGeom>
          <a:solidFill>
            <a:srgbClr val="AAC4E9"/>
          </a:solidFill>
        </p:spPr>
        <p:txBody>
          <a:bodyPr wrap="square">
            <a:spAutoFit/>
          </a:bodyPr>
          <a:lstStyle/>
          <a:p>
            <a:endParaRPr lang="en-US" sz="2000" dirty="0"/>
          </a:p>
          <a:p>
            <a:r>
              <a:rPr lang="en-US" sz="2000" dirty="0"/>
              <a:t>1. The code first creates an instance of a Sequential model, which is a linear stack of layers that can be used to build a neural network.</a:t>
            </a:r>
          </a:p>
          <a:p>
            <a:endParaRPr lang="en-US" sz="2000" dirty="0"/>
          </a:p>
          <a:p>
            <a:r>
              <a:rPr lang="en-US" sz="2000" dirty="0"/>
              <a:t>2. The code then adds two fully connected layers to the model using the Dense class, with the first layer having 64 neurons and a </a:t>
            </a:r>
            <a:r>
              <a:rPr lang="en-US" sz="2000" dirty="0" err="1"/>
              <a:t>ReLU</a:t>
            </a:r>
            <a:r>
              <a:rPr lang="en-US" sz="2000" dirty="0"/>
              <a:t> activation function, and the second layer having a number of neurons equal to the number of unique classes in the target variable and a </a:t>
            </a:r>
            <a:r>
              <a:rPr lang="en-US" sz="2000" dirty="0" err="1"/>
              <a:t>softmax</a:t>
            </a:r>
            <a:r>
              <a:rPr lang="en-US" sz="2000" dirty="0"/>
              <a:t> activation function.</a:t>
            </a:r>
          </a:p>
          <a:p>
            <a:endParaRPr lang="en-US" sz="2000" dirty="0"/>
          </a:p>
          <a:p>
            <a:r>
              <a:rPr lang="en-US" sz="2000" dirty="0"/>
              <a:t>3. The code then compiles the model using categorical cross-entropy loss, Adam optimizer, and accuracy metric.</a:t>
            </a:r>
          </a:p>
          <a:p>
            <a:endParaRPr lang="en-US" sz="2000" dirty="0"/>
          </a:p>
        </p:txBody>
      </p:sp>
      <p:sp>
        <p:nvSpPr>
          <p:cNvPr id="31" name="TextBox 30">
            <a:extLst>
              <a:ext uri="{FF2B5EF4-FFF2-40B4-BE49-F238E27FC236}">
                <a16:creationId xmlns:a16="http://schemas.microsoft.com/office/drawing/2014/main" id="{AC83A635-25A4-DFC2-A3E8-70EA5CE4AA72}"/>
              </a:ext>
            </a:extLst>
          </p:cNvPr>
          <p:cNvSpPr txBox="1"/>
          <p:nvPr/>
        </p:nvSpPr>
        <p:spPr>
          <a:xfrm>
            <a:off x="877077" y="541175"/>
            <a:ext cx="3536302" cy="523220"/>
          </a:xfrm>
          <a:prstGeom prst="rect">
            <a:avLst/>
          </a:prstGeom>
          <a:noFill/>
        </p:spPr>
        <p:txBody>
          <a:bodyPr wrap="square" rtlCol="0">
            <a:spAutoFit/>
          </a:bodyPr>
          <a:lstStyle/>
          <a:p>
            <a:r>
              <a:rPr lang="en-US" sz="2800" b="0" i="0" u="none" strike="noStrike" dirty="0">
                <a:effectLst/>
                <a:latin typeface="-apple-system"/>
              </a:rPr>
              <a:t>neural network model</a:t>
            </a:r>
            <a:r>
              <a:rPr lang="en-US" sz="2800" b="0" i="0" dirty="0">
                <a:solidFill>
                  <a:srgbClr val="F1F2F2"/>
                </a:solidFill>
                <a:effectLst/>
                <a:latin typeface="-apple-system"/>
              </a:rPr>
              <a:t> </a:t>
            </a:r>
            <a:endParaRPr lang="en-US" sz="2800" dirty="0"/>
          </a:p>
        </p:txBody>
      </p:sp>
      <p:pic>
        <p:nvPicPr>
          <p:cNvPr id="3" name="Picture 2" descr="A picture containing colorfulness, screenshot, circle, graphics&#10;&#10;Description automatically generated">
            <a:extLst>
              <a:ext uri="{FF2B5EF4-FFF2-40B4-BE49-F238E27FC236}">
                <a16:creationId xmlns:a16="http://schemas.microsoft.com/office/drawing/2014/main" id="{626D0ACB-54EB-6578-A6B1-CF3DFC1A745A}"/>
              </a:ext>
            </a:extLst>
          </p:cNvPr>
          <p:cNvPicPr>
            <a:picLocks noChangeAspect="1"/>
          </p:cNvPicPr>
          <p:nvPr/>
        </p:nvPicPr>
        <p:blipFill>
          <a:blip r:embed="rId2"/>
          <a:stretch>
            <a:fillRect/>
          </a:stretch>
        </p:blipFill>
        <p:spPr>
          <a:xfrm>
            <a:off x="7054248" y="990905"/>
            <a:ext cx="4876190" cy="4876190"/>
          </a:xfrm>
          <a:prstGeom prst="rect">
            <a:avLst/>
          </a:prstGeom>
        </p:spPr>
      </p:pic>
    </p:spTree>
    <p:extLst>
      <p:ext uri="{BB962C8B-B14F-4D97-AF65-F5344CB8AC3E}">
        <p14:creationId xmlns:p14="http://schemas.microsoft.com/office/powerpoint/2010/main" val="151795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3680027-352F-FCF6-0571-1305943EFAD0}"/>
              </a:ext>
            </a:extLst>
          </p:cNvPr>
          <p:cNvSpPr txBox="1"/>
          <p:nvPr/>
        </p:nvSpPr>
        <p:spPr>
          <a:xfrm>
            <a:off x="709126" y="2051993"/>
            <a:ext cx="6097554" cy="3477875"/>
          </a:xfrm>
          <a:prstGeom prst="rect">
            <a:avLst/>
          </a:prstGeom>
          <a:solidFill>
            <a:srgbClr val="AAC4E9"/>
          </a:solidFill>
        </p:spPr>
        <p:txBody>
          <a:bodyPr wrap="square">
            <a:spAutoFit/>
          </a:bodyPr>
          <a:lstStyle/>
          <a:p>
            <a:r>
              <a:rPr lang="en-US" sz="2000" dirty="0"/>
              <a:t>4.The code trains the model on the training data for 50 epochs with a batch size of 32, and uses validation data to monitor performance during training.</a:t>
            </a:r>
          </a:p>
          <a:p>
            <a:endParaRPr lang="en-US" sz="2000" dirty="0"/>
          </a:p>
          <a:p>
            <a:r>
              <a:rPr lang="en-US" sz="2000" dirty="0"/>
              <a:t>5..The code evaluates the performance of the model on the test data using the evaluate() method, which returns the loss and accuracy of the model on the test data.</a:t>
            </a:r>
          </a:p>
          <a:p>
            <a:endParaRPr lang="en-US" sz="2000" dirty="0"/>
          </a:p>
          <a:p>
            <a:r>
              <a:rPr lang="en-US" sz="2000" dirty="0"/>
              <a:t>6.Finally, the code prints out the test accuracy of the model as a percentage.</a:t>
            </a:r>
          </a:p>
        </p:txBody>
      </p:sp>
      <p:sp>
        <p:nvSpPr>
          <p:cNvPr id="31" name="TextBox 30">
            <a:extLst>
              <a:ext uri="{FF2B5EF4-FFF2-40B4-BE49-F238E27FC236}">
                <a16:creationId xmlns:a16="http://schemas.microsoft.com/office/drawing/2014/main" id="{AC83A635-25A4-DFC2-A3E8-70EA5CE4AA72}"/>
              </a:ext>
            </a:extLst>
          </p:cNvPr>
          <p:cNvSpPr txBox="1"/>
          <p:nvPr/>
        </p:nvSpPr>
        <p:spPr>
          <a:xfrm>
            <a:off x="877077" y="541175"/>
            <a:ext cx="3536302" cy="523220"/>
          </a:xfrm>
          <a:prstGeom prst="rect">
            <a:avLst/>
          </a:prstGeom>
          <a:noFill/>
        </p:spPr>
        <p:txBody>
          <a:bodyPr wrap="square" rtlCol="0">
            <a:spAutoFit/>
          </a:bodyPr>
          <a:lstStyle/>
          <a:p>
            <a:r>
              <a:rPr lang="en-US" sz="2800" b="0" i="0" u="none" strike="noStrike" dirty="0">
                <a:effectLst/>
                <a:latin typeface="-apple-system"/>
              </a:rPr>
              <a:t>neural network model</a:t>
            </a:r>
            <a:r>
              <a:rPr lang="en-US" sz="2800" b="0" i="0" dirty="0">
                <a:solidFill>
                  <a:srgbClr val="F1F2F2"/>
                </a:solidFill>
                <a:effectLst/>
                <a:latin typeface="-apple-system"/>
              </a:rPr>
              <a:t> </a:t>
            </a:r>
            <a:endParaRPr lang="en-US" sz="2800" dirty="0"/>
          </a:p>
        </p:txBody>
      </p:sp>
      <p:pic>
        <p:nvPicPr>
          <p:cNvPr id="3" name="Picture 2" descr="A picture containing colorfulness, screenshot, circle, graphics&#10;&#10;Description automatically generated">
            <a:extLst>
              <a:ext uri="{FF2B5EF4-FFF2-40B4-BE49-F238E27FC236}">
                <a16:creationId xmlns:a16="http://schemas.microsoft.com/office/drawing/2014/main" id="{626D0ACB-54EB-6578-A6B1-CF3DFC1A745A}"/>
              </a:ext>
            </a:extLst>
          </p:cNvPr>
          <p:cNvPicPr>
            <a:picLocks noChangeAspect="1"/>
          </p:cNvPicPr>
          <p:nvPr/>
        </p:nvPicPr>
        <p:blipFill>
          <a:blip r:embed="rId2"/>
          <a:stretch>
            <a:fillRect/>
          </a:stretch>
        </p:blipFill>
        <p:spPr>
          <a:xfrm>
            <a:off x="7054248" y="990905"/>
            <a:ext cx="4876190" cy="4876190"/>
          </a:xfrm>
          <a:prstGeom prst="rect">
            <a:avLst/>
          </a:prstGeom>
        </p:spPr>
      </p:pic>
    </p:spTree>
    <p:extLst>
      <p:ext uri="{BB962C8B-B14F-4D97-AF65-F5344CB8AC3E}">
        <p14:creationId xmlns:p14="http://schemas.microsoft.com/office/powerpoint/2010/main" val="80161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Snipped 11">
            <a:extLst>
              <a:ext uri="{FF2B5EF4-FFF2-40B4-BE49-F238E27FC236}">
                <a16:creationId xmlns:a16="http://schemas.microsoft.com/office/drawing/2014/main" id="{A88D0E14-06F0-8A6E-B8A6-93FB3090FD50}"/>
              </a:ext>
            </a:extLst>
          </p:cNvPr>
          <p:cNvSpPr/>
          <p:nvPr/>
        </p:nvSpPr>
        <p:spPr>
          <a:xfrm>
            <a:off x="142873" y="783772"/>
            <a:ext cx="4637315" cy="4876190"/>
          </a:xfrm>
          <a:prstGeom prst="snip2Diag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Snipped 12">
            <a:extLst>
              <a:ext uri="{FF2B5EF4-FFF2-40B4-BE49-F238E27FC236}">
                <a16:creationId xmlns:a16="http://schemas.microsoft.com/office/drawing/2014/main" id="{123C146B-5984-FE80-EAC8-595117FEB5F0}"/>
              </a:ext>
            </a:extLst>
          </p:cNvPr>
          <p:cNvSpPr/>
          <p:nvPr/>
        </p:nvSpPr>
        <p:spPr>
          <a:xfrm>
            <a:off x="6393220" y="850945"/>
            <a:ext cx="4637315" cy="4876190"/>
          </a:xfrm>
          <a:prstGeom prst="snip2Diag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EF914FB-C33A-A002-73E0-BC6F5B6E0CD9}"/>
              </a:ext>
            </a:extLst>
          </p:cNvPr>
          <p:cNvSpPr/>
          <p:nvPr/>
        </p:nvSpPr>
        <p:spPr>
          <a:xfrm>
            <a:off x="4632454" y="2202024"/>
            <a:ext cx="1922106" cy="18101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3ADEC620-9053-049B-B809-6B6531F0AC16}"/>
              </a:ext>
            </a:extLst>
          </p:cNvPr>
          <p:cNvSpPr txBox="1"/>
          <p:nvPr/>
        </p:nvSpPr>
        <p:spPr>
          <a:xfrm>
            <a:off x="4891573" y="2553095"/>
            <a:ext cx="1390261" cy="1107996"/>
          </a:xfrm>
          <a:prstGeom prst="rect">
            <a:avLst/>
          </a:prstGeom>
          <a:noFill/>
        </p:spPr>
        <p:txBody>
          <a:bodyPr wrap="square" rtlCol="0">
            <a:spAutoFit/>
          </a:bodyPr>
          <a:lstStyle/>
          <a:p>
            <a:pPr algn="ctr"/>
            <a:r>
              <a:rPr lang="en-US" sz="6600" dirty="0">
                <a:solidFill>
                  <a:srgbClr val="FF0000"/>
                </a:solidFill>
                <a:latin typeface="Algerian" panose="04020705040A02060702" pitchFamily="82" charset="0"/>
              </a:rPr>
              <a:t>VS</a:t>
            </a:r>
          </a:p>
        </p:txBody>
      </p:sp>
    </p:spTree>
    <p:extLst>
      <p:ext uri="{BB962C8B-B14F-4D97-AF65-F5344CB8AC3E}">
        <p14:creationId xmlns:p14="http://schemas.microsoft.com/office/powerpoint/2010/main" val="237227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3385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39347"/>
            <a:ext cx="5693664" cy="3564293"/>
          </a:xfrm>
        </p:spPr>
        <p:txBody>
          <a:bodyPr/>
          <a:lstStyle/>
          <a:p>
            <a:r>
              <a:rPr lang="en-US" dirty="0"/>
              <a:t>Why</a:t>
            </a:r>
          </a:p>
          <a:p>
            <a:r>
              <a:rPr lang="en-US" dirty="0"/>
              <a:t>How we can see apple</a:t>
            </a:r>
          </a:p>
          <a:p>
            <a:r>
              <a:rPr lang="en-US" dirty="0"/>
              <a:t>split</a:t>
            </a:r>
          </a:p>
          <a:p>
            <a:r>
              <a:rPr lang="en-US" dirty="0"/>
              <a:t>Model 1</a:t>
            </a:r>
          </a:p>
          <a:p>
            <a:r>
              <a:rPr lang="en-US" dirty="0"/>
              <a:t>Model 2</a:t>
            </a:r>
          </a:p>
          <a:p>
            <a:r>
              <a:rPr lang="en-US" dirty="0"/>
              <a:t>evaluate the data</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42BF93D-D383-DE5E-4D40-C00458E5CF4E}"/>
              </a:ext>
            </a:extLst>
          </p:cNvPr>
          <p:cNvSpPr txBox="1"/>
          <p:nvPr/>
        </p:nvSpPr>
        <p:spPr>
          <a:xfrm>
            <a:off x="391886" y="298579"/>
            <a:ext cx="5150498" cy="584775"/>
          </a:xfrm>
          <a:prstGeom prst="rect">
            <a:avLst/>
          </a:prstGeom>
          <a:noFill/>
        </p:spPr>
        <p:txBody>
          <a:bodyPr wrap="square" rtlCol="0">
            <a:spAutoFit/>
          </a:bodyPr>
          <a:lstStyle/>
          <a:p>
            <a:r>
              <a:rPr lang="en-US" sz="3200" dirty="0"/>
              <a:t>Advantage</a:t>
            </a:r>
          </a:p>
        </p:txBody>
      </p:sp>
      <p:pic>
        <p:nvPicPr>
          <p:cNvPr id="31" name="Picture 30" descr="A thumb up with a plus sign&#10;&#10;Description automatically generated with low confidence">
            <a:extLst>
              <a:ext uri="{FF2B5EF4-FFF2-40B4-BE49-F238E27FC236}">
                <a16:creationId xmlns:a16="http://schemas.microsoft.com/office/drawing/2014/main" id="{64E0B3E1-BA48-AF0E-4477-AD08FD5BCD82}"/>
              </a:ext>
            </a:extLst>
          </p:cNvPr>
          <p:cNvPicPr>
            <a:picLocks noChangeAspect="1"/>
          </p:cNvPicPr>
          <p:nvPr/>
        </p:nvPicPr>
        <p:blipFill>
          <a:blip r:embed="rId2"/>
          <a:stretch>
            <a:fillRect/>
          </a:stretch>
        </p:blipFill>
        <p:spPr>
          <a:xfrm>
            <a:off x="2489251" y="184617"/>
            <a:ext cx="812698" cy="812698"/>
          </a:xfrm>
          <a:prstGeom prst="rect">
            <a:avLst/>
          </a:prstGeom>
        </p:spPr>
      </p:pic>
      <p:sp>
        <p:nvSpPr>
          <p:cNvPr id="32" name="TextBox 31">
            <a:extLst>
              <a:ext uri="{FF2B5EF4-FFF2-40B4-BE49-F238E27FC236}">
                <a16:creationId xmlns:a16="http://schemas.microsoft.com/office/drawing/2014/main" id="{D20BA7A9-9218-FFA8-5DA2-59A0A4DC21F2}"/>
              </a:ext>
            </a:extLst>
          </p:cNvPr>
          <p:cNvSpPr txBox="1"/>
          <p:nvPr/>
        </p:nvSpPr>
        <p:spPr>
          <a:xfrm>
            <a:off x="391886" y="2022693"/>
            <a:ext cx="4985657" cy="3970318"/>
          </a:xfrm>
          <a:prstGeom prst="rect">
            <a:avLst/>
          </a:prstGeom>
          <a:solidFill>
            <a:srgbClr val="F5CDCE"/>
          </a:solidFill>
        </p:spPr>
        <p:txBody>
          <a:bodyPr wrap="square" rtlCol="0">
            <a:spAutoFit/>
          </a:bodyPr>
          <a:lstStyle/>
          <a:p>
            <a:pPr algn="l">
              <a:buFont typeface="Arial" panose="020B0604020202020204" pitchFamily="34" charset="0"/>
              <a:buChar char="•"/>
            </a:pPr>
            <a:r>
              <a:rPr lang="en-US" b="0" i="0" dirty="0">
                <a:effectLst/>
                <a:latin typeface="-apple-system"/>
              </a:rPr>
              <a:t>Simplicity and interpretability: Logistic regression is a relatively simple and easy-to-understand model that can be interpreted using coefficient values. This can make it a good choice for tasks where interpretability is important.</a:t>
            </a:r>
          </a:p>
          <a:p>
            <a:pPr algn="l">
              <a:buFont typeface="Arial" panose="020B0604020202020204" pitchFamily="34" charset="0"/>
              <a:buChar char="•"/>
            </a:pPr>
            <a:r>
              <a:rPr lang="en-US" b="0" i="0" u="none" strike="noStrike" dirty="0">
                <a:effectLst/>
                <a:latin typeface="-apple-system"/>
              </a:rPr>
              <a:t>Low complexity</a:t>
            </a:r>
            <a:r>
              <a:rPr lang="en-US" b="0" i="0" dirty="0">
                <a:effectLst/>
                <a:latin typeface="-apple-system"/>
              </a:rPr>
              <a:t>: Logistic regression is a low-complexity model that requires relatively little computation and storage, making it well-suited for tasks with limited computing resources.</a:t>
            </a:r>
          </a:p>
          <a:p>
            <a:pPr algn="l">
              <a:buFont typeface="Arial" panose="020B0604020202020204" pitchFamily="34" charset="0"/>
              <a:buChar char="•"/>
            </a:pPr>
            <a:r>
              <a:rPr lang="en-US" b="0" i="0" dirty="0">
                <a:effectLst/>
                <a:latin typeface="-apple-system"/>
              </a:rPr>
              <a:t>Good for </a:t>
            </a:r>
            <a:r>
              <a:rPr lang="en-US" b="0" i="0" u="none" strike="noStrike" dirty="0">
                <a:effectLst/>
                <a:latin typeface="-apple-system"/>
              </a:rPr>
              <a:t>linearly separable data</a:t>
            </a:r>
            <a:r>
              <a:rPr lang="en-US" b="0" i="0" dirty="0">
                <a:effectLst/>
                <a:latin typeface="-apple-system"/>
              </a:rPr>
              <a:t>: Logistic regression can perform well on linearly separable data, and can handle binary and multi-class classification tasks.</a:t>
            </a:r>
          </a:p>
          <a:p>
            <a:endParaRPr lang="en-US" dirty="0"/>
          </a:p>
        </p:txBody>
      </p:sp>
      <p:pic>
        <p:nvPicPr>
          <p:cNvPr id="34" name="Picture 33" descr="A picture containing screenshot, colorfulness, circle, graphics&#10;&#10;Description automatically generated">
            <a:extLst>
              <a:ext uri="{FF2B5EF4-FFF2-40B4-BE49-F238E27FC236}">
                <a16:creationId xmlns:a16="http://schemas.microsoft.com/office/drawing/2014/main" id="{1DC00DB1-2F62-4FF1-F37D-3400D3AF6225}"/>
              </a:ext>
            </a:extLst>
          </p:cNvPr>
          <p:cNvPicPr>
            <a:picLocks noChangeAspect="1"/>
          </p:cNvPicPr>
          <p:nvPr/>
        </p:nvPicPr>
        <p:blipFill>
          <a:blip r:embed="rId3"/>
          <a:stretch>
            <a:fillRect/>
          </a:stretch>
        </p:blipFill>
        <p:spPr>
          <a:xfrm>
            <a:off x="4449148" y="5138410"/>
            <a:ext cx="942392" cy="942392"/>
          </a:xfrm>
          <a:prstGeom prst="rect">
            <a:avLst/>
          </a:prstGeom>
        </p:spPr>
      </p:pic>
      <p:sp>
        <p:nvSpPr>
          <p:cNvPr id="36" name="TextBox 35">
            <a:extLst>
              <a:ext uri="{FF2B5EF4-FFF2-40B4-BE49-F238E27FC236}">
                <a16:creationId xmlns:a16="http://schemas.microsoft.com/office/drawing/2014/main" id="{3FBA0707-DCD1-E796-A3C7-F527EF24060F}"/>
              </a:ext>
            </a:extLst>
          </p:cNvPr>
          <p:cNvSpPr txBox="1"/>
          <p:nvPr/>
        </p:nvSpPr>
        <p:spPr>
          <a:xfrm>
            <a:off x="6699379" y="2022693"/>
            <a:ext cx="4985657" cy="3970318"/>
          </a:xfrm>
          <a:prstGeom prst="rect">
            <a:avLst/>
          </a:prstGeom>
          <a:solidFill>
            <a:srgbClr val="AAC4E9"/>
          </a:solidFill>
        </p:spPr>
        <p:txBody>
          <a:bodyPr wrap="square">
            <a:spAutoFit/>
          </a:bodyPr>
          <a:lstStyle/>
          <a:p>
            <a:pPr algn="l">
              <a:buFont typeface="Arial" panose="020B0604020202020204" pitchFamily="34" charset="0"/>
              <a:buChar char="•"/>
            </a:pPr>
            <a:r>
              <a:rPr lang="en-US" b="0" i="0" dirty="0">
                <a:effectLst/>
                <a:latin typeface="-apple-system"/>
              </a:rPr>
              <a:t>High expressiveness: Neural networks can capture complex non-linear relationships between the input variables and the output variable, making them well-suited for tasks with non-linear data.</a:t>
            </a:r>
          </a:p>
          <a:p>
            <a:pPr algn="l">
              <a:buFont typeface="Arial" panose="020B0604020202020204" pitchFamily="34" charset="0"/>
              <a:buChar char="•"/>
            </a:pPr>
            <a:r>
              <a:rPr lang="en-US" b="0" i="0" dirty="0">
                <a:effectLst/>
                <a:latin typeface="-apple-system"/>
              </a:rPr>
              <a:t>High flexibility: Neural networks can be designed with a wide range of architectures and hyperparameters, making them well-suited for a wide range of tasks.</a:t>
            </a:r>
          </a:p>
          <a:p>
            <a:pPr algn="l">
              <a:buFont typeface="Arial" panose="020B0604020202020204" pitchFamily="34" charset="0"/>
              <a:buChar char="•"/>
            </a:pPr>
            <a:r>
              <a:rPr lang="en-US" b="0" i="0" dirty="0">
                <a:effectLst/>
                <a:latin typeface="-apple-system"/>
              </a:rPr>
              <a:t>High accuracy: Neural networks can achieve state-of-the-art accuracy on many complex tasks, such as </a:t>
            </a:r>
            <a:r>
              <a:rPr lang="en-US" b="0" i="0" u="none" strike="noStrike" dirty="0">
                <a:effectLst/>
                <a:latin typeface="-apple-system"/>
              </a:rPr>
              <a:t>image recognition</a:t>
            </a:r>
            <a:r>
              <a:rPr lang="en-US" b="0" i="0" dirty="0">
                <a:effectLst/>
                <a:latin typeface="-apple-system"/>
              </a:rPr>
              <a:t> and natural language processing.</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p:txBody>
      </p:sp>
      <p:pic>
        <p:nvPicPr>
          <p:cNvPr id="38" name="Picture 37" descr="A picture containing colorfulness, screenshot, circle, graphics&#10;&#10;Description automatically generated">
            <a:extLst>
              <a:ext uri="{FF2B5EF4-FFF2-40B4-BE49-F238E27FC236}">
                <a16:creationId xmlns:a16="http://schemas.microsoft.com/office/drawing/2014/main" id="{79D9D2BB-F110-F947-6EBA-DECB6FB9F6A6}"/>
              </a:ext>
            </a:extLst>
          </p:cNvPr>
          <p:cNvPicPr>
            <a:picLocks noChangeAspect="1"/>
          </p:cNvPicPr>
          <p:nvPr/>
        </p:nvPicPr>
        <p:blipFill>
          <a:blip r:embed="rId4"/>
          <a:stretch>
            <a:fillRect/>
          </a:stretch>
        </p:blipFill>
        <p:spPr>
          <a:xfrm>
            <a:off x="10690078" y="5138410"/>
            <a:ext cx="867442" cy="867442"/>
          </a:xfrm>
          <a:prstGeom prst="rect">
            <a:avLst/>
          </a:prstGeom>
        </p:spPr>
      </p:pic>
    </p:spTree>
    <p:extLst>
      <p:ext uri="{BB962C8B-B14F-4D97-AF65-F5344CB8AC3E}">
        <p14:creationId xmlns:p14="http://schemas.microsoft.com/office/powerpoint/2010/main" val="235132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42BF93D-D383-DE5E-4D40-C00458E5CF4E}"/>
              </a:ext>
            </a:extLst>
          </p:cNvPr>
          <p:cNvSpPr txBox="1"/>
          <p:nvPr/>
        </p:nvSpPr>
        <p:spPr>
          <a:xfrm>
            <a:off x="391886" y="298579"/>
            <a:ext cx="5150498" cy="584775"/>
          </a:xfrm>
          <a:prstGeom prst="rect">
            <a:avLst/>
          </a:prstGeom>
          <a:noFill/>
        </p:spPr>
        <p:txBody>
          <a:bodyPr wrap="square" rtlCol="0">
            <a:spAutoFit/>
          </a:bodyPr>
          <a:lstStyle/>
          <a:p>
            <a:r>
              <a:rPr lang="en-US" sz="3200" dirty="0"/>
              <a:t>Disadvantage</a:t>
            </a:r>
          </a:p>
        </p:txBody>
      </p:sp>
      <p:sp>
        <p:nvSpPr>
          <p:cNvPr id="32" name="TextBox 31">
            <a:extLst>
              <a:ext uri="{FF2B5EF4-FFF2-40B4-BE49-F238E27FC236}">
                <a16:creationId xmlns:a16="http://schemas.microsoft.com/office/drawing/2014/main" id="{D20BA7A9-9218-FFA8-5DA2-59A0A4DC21F2}"/>
              </a:ext>
            </a:extLst>
          </p:cNvPr>
          <p:cNvSpPr txBox="1"/>
          <p:nvPr/>
        </p:nvSpPr>
        <p:spPr>
          <a:xfrm>
            <a:off x="391886" y="2022693"/>
            <a:ext cx="4985657" cy="4524315"/>
          </a:xfrm>
          <a:prstGeom prst="rect">
            <a:avLst/>
          </a:prstGeom>
          <a:solidFill>
            <a:srgbClr val="F5CDCE"/>
          </a:solidFill>
        </p:spPr>
        <p:txBody>
          <a:bodyPr wrap="square" rtlCol="0">
            <a:spAutoFit/>
          </a:bodyPr>
          <a:lstStyle/>
          <a:p>
            <a:pPr algn="l">
              <a:buFont typeface="Arial" panose="020B0604020202020204" pitchFamily="34" charset="0"/>
              <a:buChar char="•"/>
            </a:pPr>
            <a:r>
              <a:rPr lang="en-US" b="0" i="0" dirty="0">
                <a:effectLst/>
                <a:latin typeface="-apple-system"/>
              </a:rPr>
              <a:t>Limited expressiveness: Logistic regression is a </a:t>
            </a:r>
            <a:r>
              <a:rPr lang="en-US" b="0" i="0" u="none" strike="noStrike" dirty="0">
                <a:effectLst/>
                <a:latin typeface="-apple-system"/>
              </a:rPr>
              <a:t>linear model</a:t>
            </a:r>
            <a:r>
              <a:rPr lang="en-US" b="0" i="0" dirty="0">
                <a:effectLst/>
                <a:latin typeface="-apple-system"/>
              </a:rPr>
              <a:t> that may not be able to capture complex non-linear relationships between the input variables and the outcome variable.</a:t>
            </a:r>
          </a:p>
          <a:p>
            <a:pPr algn="l">
              <a:buFont typeface="Arial" panose="020B0604020202020204" pitchFamily="34" charset="0"/>
              <a:buChar char="•"/>
            </a:pPr>
            <a:r>
              <a:rPr lang="en-US" b="0" i="0" dirty="0">
                <a:effectLst/>
                <a:latin typeface="-apple-system"/>
              </a:rPr>
              <a:t>Limited flexibility: Logistic regression assumes a fixed functional form between the input variables and the output variable, which may not be appropriate for all tasks.</a:t>
            </a:r>
          </a:p>
          <a:p>
            <a:pPr algn="l">
              <a:buFont typeface="Arial" panose="020B0604020202020204" pitchFamily="34" charset="0"/>
              <a:buChar char="•"/>
            </a:pPr>
            <a:r>
              <a:rPr lang="en-US" b="0" i="0" dirty="0">
                <a:effectLst/>
                <a:latin typeface="-apple-system"/>
              </a:rPr>
              <a:t>May not perform well on </a:t>
            </a:r>
            <a:r>
              <a:rPr lang="en-US" b="0" i="0" u="none" strike="noStrike" dirty="0">
                <a:effectLst/>
                <a:latin typeface="-apple-system"/>
              </a:rPr>
              <a:t>imbalanced data</a:t>
            </a:r>
            <a:r>
              <a:rPr lang="en-US" b="0" i="0" dirty="0">
                <a:effectLst/>
                <a:latin typeface="-apple-system"/>
              </a:rPr>
              <a:t>: Logistic regression may not perform well on </a:t>
            </a:r>
            <a:r>
              <a:rPr lang="en-US" b="0" i="0" u="none" strike="noStrike" dirty="0">
                <a:effectLst/>
                <a:latin typeface="-apple-system"/>
              </a:rPr>
              <a:t>imbalanced datasets</a:t>
            </a:r>
            <a:r>
              <a:rPr lang="en-US" b="0" i="0" dirty="0">
                <a:effectLst/>
                <a:latin typeface="-apple-system"/>
              </a:rPr>
              <a:t>, where one class has significantly more samples than the other.</a:t>
            </a:r>
          </a:p>
          <a:p>
            <a:endParaRPr lang="en-US" dirty="0"/>
          </a:p>
          <a:p>
            <a:endParaRPr lang="en-US" dirty="0"/>
          </a:p>
          <a:p>
            <a:endParaRPr lang="en-US" dirty="0"/>
          </a:p>
          <a:p>
            <a:endParaRPr lang="en-US" dirty="0"/>
          </a:p>
        </p:txBody>
      </p:sp>
      <p:pic>
        <p:nvPicPr>
          <p:cNvPr id="34" name="Picture 33" descr="A picture containing screenshot, colorfulness, circle, graphics&#10;&#10;Description automatically generated">
            <a:extLst>
              <a:ext uri="{FF2B5EF4-FFF2-40B4-BE49-F238E27FC236}">
                <a16:creationId xmlns:a16="http://schemas.microsoft.com/office/drawing/2014/main" id="{1DC00DB1-2F62-4FF1-F37D-3400D3AF6225}"/>
              </a:ext>
            </a:extLst>
          </p:cNvPr>
          <p:cNvPicPr>
            <a:picLocks noChangeAspect="1"/>
          </p:cNvPicPr>
          <p:nvPr/>
        </p:nvPicPr>
        <p:blipFill>
          <a:blip r:embed="rId2"/>
          <a:stretch>
            <a:fillRect/>
          </a:stretch>
        </p:blipFill>
        <p:spPr>
          <a:xfrm>
            <a:off x="4449148" y="5138410"/>
            <a:ext cx="942392" cy="942392"/>
          </a:xfrm>
          <a:prstGeom prst="rect">
            <a:avLst/>
          </a:prstGeom>
        </p:spPr>
      </p:pic>
      <p:sp>
        <p:nvSpPr>
          <p:cNvPr id="36" name="TextBox 35">
            <a:extLst>
              <a:ext uri="{FF2B5EF4-FFF2-40B4-BE49-F238E27FC236}">
                <a16:creationId xmlns:a16="http://schemas.microsoft.com/office/drawing/2014/main" id="{3FBA0707-DCD1-E796-A3C7-F527EF24060F}"/>
              </a:ext>
            </a:extLst>
          </p:cNvPr>
          <p:cNvSpPr txBox="1"/>
          <p:nvPr/>
        </p:nvSpPr>
        <p:spPr>
          <a:xfrm>
            <a:off x="6699379" y="2022693"/>
            <a:ext cx="4985657" cy="4524315"/>
          </a:xfrm>
          <a:prstGeom prst="rect">
            <a:avLst/>
          </a:prstGeom>
          <a:solidFill>
            <a:srgbClr val="AAC4E9"/>
          </a:solidFill>
        </p:spPr>
        <p:txBody>
          <a:bodyPr wrap="square">
            <a:spAutoFit/>
          </a:bodyPr>
          <a:lstStyle/>
          <a:p>
            <a:pPr algn="l">
              <a:buFont typeface="Arial" panose="020B0604020202020204" pitchFamily="34" charset="0"/>
              <a:buChar char="•"/>
            </a:pPr>
            <a:r>
              <a:rPr lang="en-US" b="0" i="0" u="none" strike="noStrike" dirty="0">
                <a:effectLst/>
                <a:latin typeface="-apple-system"/>
              </a:rPr>
              <a:t>Complexity</a:t>
            </a:r>
            <a:r>
              <a:rPr lang="en-US" b="0" i="0" dirty="0">
                <a:effectLst/>
                <a:latin typeface="-apple-system"/>
              </a:rPr>
              <a:t> and black-box nature: Neural networks can be complex and difficult to understand, and may require significant computation and storage resources to train and run. They are often described as "black boxes" because it can be difficult to understand how they arrive at their predictions.</a:t>
            </a:r>
          </a:p>
          <a:p>
            <a:pPr algn="l">
              <a:buFont typeface="Arial" panose="020B0604020202020204" pitchFamily="34" charset="0"/>
              <a:buChar char="•"/>
            </a:pPr>
            <a:r>
              <a:rPr lang="en-US" b="0" i="0" dirty="0">
                <a:effectLst/>
                <a:latin typeface="-apple-system"/>
              </a:rPr>
              <a:t>Susceptibility to overfitting: Neural networks can be prone to overfitting on small datasets, where the model memorizes the training data rather than learning generalizable patterns.</a:t>
            </a:r>
          </a:p>
          <a:p>
            <a:pPr algn="l">
              <a:buFont typeface="Arial" panose="020B0604020202020204" pitchFamily="34" charset="0"/>
              <a:buChar char="•"/>
            </a:pPr>
            <a:r>
              <a:rPr lang="en-US" b="0" i="0" dirty="0">
                <a:effectLst/>
                <a:latin typeface="-apple-system"/>
              </a:rPr>
              <a:t>Require a large amount of data: Neural networks typically require a large amount of data to train effectively, which may not be available for some tasks.</a:t>
            </a:r>
          </a:p>
          <a:p>
            <a:pPr algn="l">
              <a:buFont typeface="Arial" panose="020B0604020202020204" pitchFamily="34" charset="0"/>
              <a:buChar char="•"/>
            </a:pPr>
            <a:endParaRPr lang="en-US" b="0" i="0" dirty="0">
              <a:effectLst/>
              <a:latin typeface="-apple-system"/>
            </a:endParaRPr>
          </a:p>
        </p:txBody>
      </p:sp>
      <p:pic>
        <p:nvPicPr>
          <p:cNvPr id="38" name="Picture 37" descr="A picture containing colorfulness, screenshot, circle, graphics&#10;&#10;Description automatically generated">
            <a:extLst>
              <a:ext uri="{FF2B5EF4-FFF2-40B4-BE49-F238E27FC236}">
                <a16:creationId xmlns:a16="http://schemas.microsoft.com/office/drawing/2014/main" id="{79D9D2BB-F110-F947-6EBA-DECB6FB9F6A6}"/>
              </a:ext>
            </a:extLst>
          </p:cNvPr>
          <p:cNvPicPr>
            <a:picLocks noChangeAspect="1"/>
          </p:cNvPicPr>
          <p:nvPr/>
        </p:nvPicPr>
        <p:blipFill>
          <a:blip r:embed="rId3"/>
          <a:stretch>
            <a:fillRect/>
          </a:stretch>
        </p:blipFill>
        <p:spPr>
          <a:xfrm>
            <a:off x="10979324" y="5841296"/>
            <a:ext cx="705712" cy="705712"/>
          </a:xfrm>
          <a:prstGeom prst="rect">
            <a:avLst/>
          </a:prstGeom>
        </p:spPr>
      </p:pic>
      <p:pic>
        <p:nvPicPr>
          <p:cNvPr id="3" name="Picture 2" descr="A picture containing symbol, clipart, cartoon, graphics&#10;&#10;Description automatically generated">
            <a:extLst>
              <a:ext uri="{FF2B5EF4-FFF2-40B4-BE49-F238E27FC236}">
                <a16:creationId xmlns:a16="http://schemas.microsoft.com/office/drawing/2014/main" id="{309CA0AF-CE58-37C8-778D-B69A9B51B853}"/>
              </a:ext>
            </a:extLst>
          </p:cNvPr>
          <p:cNvPicPr>
            <a:picLocks noChangeAspect="1"/>
          </p:cNvPicPr>
          <p:nvPr/>
        </p:nvPicPr>
        <p:blipFill>
          <a:blip r:embed="rId4"/>
          <a:stretch>
            <a:fillRect/>
          </a:stretch>
        </p:blipFill>
        <p:spPr>
          <a:xfrm>
            <a:off x="2967135" y="233977"/>
            <a:ext cx="812698" cy="812698"/>
          </a:xfrm>
          <a:prstGeom prst="rect">
            <a:avLst/>
          </a:prstGeom>
        </p:spPr>
      </p:pic>
    </p:spTree>
    <p:extLst>
      <p:ext uri="{BB962C8B-B14F-4D97-AF65-F5344CB8AC3E}">
        <p14:creationId xmlns:p14="http://schemas.microsoft.com/office/powerpoint/2010/main" val="534409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82" y="2834080"/>
            <a:ext cx="6400800" cy="768096"/>
          </a:xfrm>
        </p:spPr>
        <p:txBody>
          <a:bodyPr/>
          <a:lstStyle/>
          <a:p>
            <a:r>
              <a:rPr lang="en-US" dirty="0"/>
              <a:t>evaluate the data</a:t>
            </a:r>
            <a:br>
              <a:rPr lang="en-US" dirty="0"/>
            </a:br>
            <a:endParaRPr lang="en-US" sz="4400" b="1" dirty="0">
              <a:solidFill>
                <a:schemeClr val="accent3">
                  <a:lumMod val="5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9323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3385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39347"/>
            <a:ext cx="5693664" cy="3564293"/>
          </a:xfrm>
        </p:spPr>
        <p:txBody>
          <a:bodyPr/>
          <a:lstStyle/>
          <a:p>
            <a:endParaRPr lang="en-US" b="0" i="0" dirty="0">
              <a:solidFill>
                <a:srgbClr val="202C8F"/>
              </a:solidFill>
              <a:effectLst/>
              <a:latin typeface="-apple-system"/>
            </a:endParaRPr>
          </a:p>
          <a:p>
            <a:r>
              <a:rPr lang="en-US" b="0" i="0" dirty="0">
                <a:solidFill>
                  <a:srgbClr val="202C8F"/>
                </a:solidFill>
                <a:effectLst/>
                <a:latin typeface="-apple-system"/>
              </a:rPr>
              <a:t>accuracy</a:t>
            </a:r>
          </a:p>
          <a:p>
            <a:r>
              <a:rPr lang="en-US" b="0" i="0" dirty="0">
                <a:solidFill>
                  <a:srgbClr val="202C8F"/>
                </a:solidFill>
                <a:effectLst/>
                <a:latin typeface="-apple-system"/>
              </a:rPr>
              <a:t>precision scores</a:t>
            </a:r>
            <a:endParaRPr lang="en-US" dirty="0">
              <a:solidFill>
                <a:srgbClr val="202C8F"/>
              </a:solidFill>
              <a:latin typeface="-apple-system"/>
            </a:endParaRPr>
          </a:p>
          <a:p>
            <a:r>
              <a:rPr lang="en-US" b="0" i="0" dirty="0">
                <a:solidFill>
                  <a:srgbClr val="202C8F"/>
                </a:solidFill>
                <a:effectLst/>
                <a:latin typeface="-apple-system"/>
              </a:rPr>
              <a:t>recall score</a:t>
            </a:r>
          </a:p>
          <a:p>
            <a:r>
              <a:rPr lang="en-US" b="0" i="0" dirty="0">
                <a:solidFill>
                  <a:srgbClr val="202C8F"/>
                </a:solidFill>
                <a:effectLst/>
                <a:latin typeface="-apple-system"/>
              </a:rPr>
              <a:t>confusion matrix</a:t>
            </a:r>
            <a:endParaRPr lang="en-US" dirty="0">
              <a:solidFill>
                <a:srgbClr val="202C8F"/>
              </a:solidFill>
            </a:endParaRPr>
          </a:p>
        </p:txBody>
      </p:sp>
    </p:spTree>
    <p:extLst>
      <p:ext uri="{BB962C8B-B14F-4D97-AF65-F5344CB8AC3E}">
        <p14:creationId xmlns:p14="http://schemas.microsoft.com/office/powerpoint/2010/main" val="170752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0CE0-EE25-DC25-8D25-B95B41A6D8DB}"/>
              </a:ext>
            </a:extLst>
          </p:cNvPr>
          <p:cNvSpPr txBox="1"/>
          <p:nvPr/>
        </p:nvSpPr>
        <p:spPr>
          <a:xfrm>
            <a:off x="517850" y="273843"/>
            <a:ext cx="6097554" cy="646331"/>
          </a:xfrm>
          <a:prstGeom prst="rect">
            <a:avLst/>
          </a:prstGeom>
          <a:noFill/>
        </p:spPr>
        <p:txBody>
          <a:bodyPr wrap="square">
            <a:spAutoFit/>
          </a:bodyPr>
          <a:lstStyle/>
          <a:p>
            <a:r>
              <a:rPr lang="en-US" sz="3600" b="0" i="0" dirty="0">
                <a:effectLst/>
                <a:latin typeface="-apple-system"/>
              </a:rPr>
              <a:t>accuracy</a:t>
            </a:r>
            <a:endParaRPr lang="en-US" sz="3600" dirty="0"/>
          </a:p>
        </p:txBody>
      </p:sp>
      <p:sp>
        <p:nvSpPr>
          <p:cNvPr id="6" name="TextBox 5">
            <a:extLst>
              <a:ext uri="{FF2B5EF4-FFF2-40B4-BE49-F238E27FC236}">
                <a16:creationId xmlns:a16="http://schemas.microsoft.com/office/drawing/2014/main" id="{EF2E4832-30EC-B650-6F3E-967BA79BE3AA}"/>
              </a:ext>
            </a:extLst>
          </p:cNvPr>
          <p:cNvSpPr txBox="1"/>
          <p:nvPr/>
        </p:nvSpPr>
        <p:spPr>
          <a:xfrm>
            <a:off x="1625310" y="1447382"/>
            <a:ext cx="7455159" cy="3181739"/>
          </a:xfrm>
          <a:prstGeom prst="rect">
            <a:avLst/>
          </a:prstGeom>
          <a:solidFill>
            <a:srgbClr val="AAC4E9"/>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CF00647-AC39-E5D1-4C74-2E9EC33C66C3}"/>
              </a:ext>
            </a:extLst>
          </p:cNvPr>
          <p:cNvPicPr>
            <a:picLocks noChangeAspect="1"/>
          </p:cNvPicPr>
          <p:nvPr/>
        </p:nvPicPr>
        <p:blipFill>
          <a:blip r:embed="rId2"/>
          <a:stretch>
            <a:fillRect/>
          </a:stretch>
        </p:blipFill>
        <p:spPr>
          <a:xfrm>
            <a:off x="7858915" y="2791027"/>
            <a:ext cx="609524" cy="609524"/>
          </a:xfrm>
          <a:prstGeom prst="rect">
            <a:avLst/>
          </a:prstGeom>
        </p:spPr>
      </p:pic>
      <p:pic>
        <p:nvPicPr>
          <p:cNvPr id="10" name="Picture 9">
            <a:extLst>
              <a:ext uri="{FF2B5EF4-FFF2-40B4-BE49-F238E27FC236}">
                <a16:creationId xmlns:a16="http://schemas.microsoft.com/office/drawing/2014/main" id="{A12A8BB7-D1A3-60B5-7C32-07DE93AAEA80}"/>
              </a:ext>
            </a:extLst>
          </p:cNvPr>
          <p:cNvPicPr>
            <a:picLocks noChangeAspect="1"/>
          </p:cNvPicPr>
          <p:nvPr/>
        </p:nvPicPr>
        <p:blipFill>
          <a:blip r:embed="rId3"/>
          <a:stretch>
            <a:fillRect/>
          </a:stretch>
        </p:blipFill>
        <p:spPr>
          <a:xfrm>
            <a:off x="2355961" y="1887783"/>
            <a:ext cx="609524" cy="609524"/>
          </a:xfrm>
          <a:prstGeom prst="rect">
            <a:avLst/>
          </a:prstGeom>
        </p:spPr>
      </p:pic>
      <p:pic>
        <p:nvPicPr>
          <p:cNvPr id="12" name="Picture 11">
            <a:extLst>
              <a:ext uri="{FF2B5EF4-FFF2-40B4-BE49-F238E27FC236}">
                <a16:creationId xmlns:a16="http://schemas.microsoft.com/office/drawing/2014/main" id="{62E1DD3B-CB2A-2828-ADE2-52609D38F178}"/>
              </a:ext>
            </a:extLst>
          </p:cNvPr>
          <p:cNvPicPr>
            <a:picLocks noChangeAspect="1"/>
          </p:cNvPicPr>
          <p:nvPr/>
        </p:nvPicPr>
        <p:blipFill>
          <a:blip r:embed="rId3"/>
          <a:stretch>
            <a:fillRect/>
          </a:stretch>
        </p:blipFill>
        <p:spPr>
          <a:xfrm>
            <a:off x="1794893" y="2545671"/>
            <a:ext cx="609524" cy="609524"/>
          </a:xfrm>
          <a:prstGeom prst="rect">
            <a:avLst/>
          </a:prstGeom>
        </p:spPr>
      </p:pic>
      <p:pic>
        <p:nvPicPr>
          <p:cNvPr id="13" name="Picture 12">
            <a:extLst>
              <a:ext uri="{FF2B5EF4-FFF2-40B4-BE49-F238E27FC236}">
                <a16:creationId xmlns:a16="http://schemas.microsoft.com/office/drawing/2014/main" id="{B1E466BF-3B75-6BAF-D990-64159964839F}"/>
              </a:ext>
            </a:extLst>
          </p:cNvPr>
          <p:cNvPicPr>
            <a:picLocks noChangeAspect="1"/>
          </p:cNvPicPr>
          <p:nvPr/>
        </p:nvPicPr>
        <p:blipFill>
          <a:blip r:embed="rId3"/>
          <a:stretch>
            <a:fillRect/>
          </a:stretch>
        </p:blipFill>
        <p:spPr>
          <a:xfrm>
            <a:off x="3497273" y="2343613"/>
            <a:ext cx="609524" cy="609524"/>
          </a:xfrm>
          <a:prstGeom prst="rect">
            <a:avLst/>
          </a:prstGeom>
        </p:spPr>
      </p:pic>
      <p:pic>
        <p:nvPicPr>
          <p:cNvPr id="14" name="Picture 13">
            <a:extLst>
              <a:ext uri="{FF2B5EF4-FFF2-40B4-BE49-F238E27FC236}">
                <a16:creationId xmlns:a16="http://schemas.microsoft.com/office/drawing/2014/main" id="{F83DFFD2-CF60-2AE8-1CA0-5965FD74081A}"/>
              </a:ext>
            </a:extLst>
          </p:cNvPr>
          <p:cNvPicPr>
            <a:picLocks noChangeAspect="1"/>
          </p:cNvPicPr>
          <p:nvPr/>
        </p:nvPicPr>
        <p:blipFill>
          <a:blip r:embed="rId3"/>
          <a:stretch>
            <a:fillRect/>
          </a:stretch>
        </p:blipFill>
        <p:spPr>
          <a:xfrm>
            <a:off x="2051199" y="3329589"/>
            <a:ext cx="609524" cy="609524"/>
          </a:xfrm>
          <a:prstGeom prst="rect">
            <a:avLst/>
          </a:prstGeom>
        </p:spPr>
      </p:pic>
      <p:pic>
        <p:nvPicPr>
          <p:cNvPr id="15" name="Picture 14">
            <a:extLst>
              <a:ext uri="{FF2B5EF4-FFF2-40B4-BE49-F238E27FC236}">
                <a16:creationId xmlns:a16="http://schemas.microsoft.com/office/drawing/2014/main" id="{CF8714B9-2572-3319-0E15-A4F0D19EBDA7}"/>
              </a:ext>
            </a:extLst>
          </p:cNvPr>
          <p:cNvPicPr>
            <a:picLocks noChangeAspect="1"/>
          </p:cNvPicPr>
          <p:nvPr/>
        </p:nvPicPr>
        <p:blipFill>
          <a:blip r:embed="rId3"/>
          <a:stretch>
            <a:fillRect/>
          </a:stretch>
        </p:blipFill>
        <p:spPr>
          <a:xfrm>
            <a:off x="5574984" y="2907884"/>
            <a:ext cx="609524" cy="609524"/>
          </a:xfrm>
          <a:prstGeom prst="rect">
            <a:avLst/>
          </a:prstGeom>
        </p:spPr>
      </p:pic>
      <p:pic>
        <p:nvPicPr>
          <p:cNvPr id="16" name="Picture 15">
            <a:extLst>
              <a:ext uri="{FF2B5EF4-FFF2-40B4-BE49-F238E27FC236}">
                <a16:creationId xmlns:a16="http://schemas.microsoft.com/office/drawing/2014/main" id="{743643F7-9D48-2D1B-8358-1F93D6B2DF51}"/>
              </a:ext>
            </a:extLst>
          </p:cNvPr>
          <p:cNvPicPr>
            <a:picLocks noChangeAspect="1"/>
          </p:cNvPicPr>
          <p:nvPr/>
        </p:nvPicPr>
        <p:blipFill>
          <a:blip r:embed="rId3"/>
          <a:stretch>
            <a:fillRect/>
          </a:stretch>
        </p:blipFill>
        <p:spPr>
          <a:xfrm>
            <a:off x="5884678" y="1780334"/>
            <a:ext cx="609524" cy="609524"/>
          </a:xfrm>
          <a:prstGeom prst="rect">
            <a:avLst/>
          </a:prstGeom>
        </p:spPr>
      </p:pic>
      <p:pic>
        <p:nvPicPr>
          <p:cNvPr id="17" name="Picture 16">
            <a:extLst>
              <a:ext uri="{FF2B5EF4-FFF2-40B4-BE49-F238E27FC236}">
                <a16:creationId xmlns:a16="http://schemas.microsoft.com/office/drawing/2014/main" id="{58B95448-5B64-A035-FB60-590C34606A6B}"/>
              </a:ext>
            </a:extLst>
          </p:cNvPr>
          <p:cNvPicPr>
            <a:picLocks noChangeAspect="1"/>
          </p:cNvPicPr>
          <p:nvPr/>
        </p:nvPicPr>
        <p:blipFill>
          <a:blip r:embed="rId2"/>
          <a:stretch>
            <a:fillRect/>
          </a:stretch>
        </p:blipFill>
        <p:spPr>
          <a:xfrm>
            <a:off x="6388207" y="3517408"/>
            <a:ext cx="609524" cy="609524"/>
          </a:xfrm>
          <a:prstGeom prst="rect">
            <a:avLst/>
          </a:prstGeom>
        </p:spPr>
      </p:pic>
      <p:pic>
        <p:nvPicPr>
          <p:cNvPr id="18" name="Picture 17">
            <a:extLst>
              <a:ext uri="{FF2B5EF4-FFF2-40B4-BE49-F238E27FC236}">
                <a16:creationId xmlns:a16="http://schemas.microsoft.com/office/drawing/2014/main" id="{D3836A53-476E-F4ED-534A-D095A8778F18}"/>
              </a:ext>
            </a:extLst>
          </p:cNvPr>
          <p:cNvPicPr>
            <a:picLocks noChangeAspect="1"/>
          </p:cNvPicPr>
          <p:nvPr/>
        </p:nvPicPr>
        <p:blipFill>
          <a:blip r:embed="rId2"/>
          <a:stretch>
            <a:fillRect/>
          </a:stretch>
        </p:blipFill>
        <p:spPr>
          <a:xfrm>
            <a:off x="6894584" y="2240909"/>
            <a:ext cx="609524" cy="609524"/>
          </a:xfrm>
          <a:prstGeom prst="rect">
            <a:avLst/>
          </a:prstGeom>
        </p:spPr>
      </p:pic>
      <p:pic>
        <p:nvPicPr>
          <p:cNvPr id="19" name="Picture 18">
            <a:extLst>
              <a:ext uri="{FF2B5EF4-FFF2-40B4-BE49-F238E27FC236}">
                <a16:creationId xmlns:a16="http://schemas.microsoft.com/office/drawing/2014/main" id="{29C99586-3E00-7470-ACC8-7DC4FB9CA5CA}"/>
              </a:ext>
            </a:extLst>
          </p:cNvPr>
          <p:cNvPicPr>
            <a:picLocks noChangeAspect="1"/>
          </p:cNvPicPr>
          <p:nvPr/>
        </p:nvPicPr>
        <p:blipFill>
          <a:blip r:embed="rId2"/>
          <a:stretch>
            <a:fillRect/>
          </a:stretch>
        </p:blipFill>
        <p:spPr>
          <a:xfrm>
            <a:off x="4530470" y="3772136"/>
            <a:ext cx="609524" cy="609524"/>
          </a:xfrm>
          <a:prstGeom prst="rect">
            <a:avLst/>
          </a:prstGeom>
        </p:spPr>
      </p:pic>
      <p:cxnSp>
        <p:nvCxnSpPr>
          <p:cNvPr id="21" name="Straight Connector 20">
            <a:extLst>
              <a:ext uri="{FF2B5EF4-FFF2-40B4-BE49-F238E27FC236}">
                <a16:creationId xmlns:a16="http://schemas.microsoft.com/office/drawing/2014/main" id="{8E439186-F8DB-DCC3-7F6C-F87A4829C893}"/>
              </a:ext>
            </a:extLst>
          </p:cNvPr>
          <p:cNvCxnSpPr>
            <a:stCxn id="6" idx="0"/>
            <a:endCxn id="6" idx="2"/>
          </p:cNvCxnSpPr>
          <p:nvPr/>
        </p:nvCxnSpPr>
        <p:spPr>
          <a:xfrm>
            <a:off x="5352890" y="1447382"/>
            <a:ext cx="0" cy="3181739"/>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D4E8B50A-C9E8-BD4A-60DE-C8B761D33484}"/>
              </a:ext>
            </a:extLst>
          </p:cNvPr>
          <p:cNvSpPr txBox="1"/>
          <p:nvPr/>
        </p:nvSpPr>
        <p:spPr>
          <a:xfrm>
            <a:off x="6754171" y="1386682"/>
            <a:ext cx="1453277" cy="369332"/>
          </a:xfrm>
          <a:prstGeom prst="rect">
            <a:avLst/>
          </a:prstGeom>
          <a:noFill/>
        </p:spPr>
        <p:txBody>
          <a:bodyPr wrap="square" rtlCol="0">
            <a:spAutoFit/>
          </a:bodyPr>
          <a:lstStyle/>
          <a:p>
            <a:r>
              <a:rPr lang="en-US" dirty="0"/>
              <a:t>apple</a:t>
            </a:r>
          </a:p>
        </p:txBody>
      </p:sp>
      <p:sp>
        <p:nvSpPr>
          <p:cNvPr id="27" name="TextBox 26">
            <a:extLst>
              <a:ext uri="{FF2B5EF4-FFF2-40B4-BE49-F238E27FC236}">
                <a16:creationId xmlns:a16="http://schemas.microsoft.com/office/drawing/2014/main" id="{CECE1028-83A3-647F-953E-E41CE19B9677}"/>
              </a:ext>
            </a:extLst>
          </p:cNvPr>
          <p:cNvSpPr txBox="1"/>
          <p:nvPr/>
        </p:nvSpPr>
        <p:spPr>
          <a:xfrm>
            <a:off x="2965485" y="1439674"/>
            <a:ext cx="885235" cy="369332"/>
          </a:xfrm>
          <a:prstGeom prst="rect">
            <a:avLst/>
          </a:prstGeom>
          <a:noFill/>
        </p:spPr>
        <p:txBody>
          <a:bodyPr wrap="square" rtlCol="0">
            <a:spAutoFit/>
          </a:bodyPr>
          <a:lstStyle/>
          <a:p>
            <a:r>
              <a:rPr lang="en-US" dirty="0"/>
              <a:t>orange</a:t>
            </a:r>
          </a:p>
        </p:txBody>
      </p:sp>
      <p:sp>
        <p:nvSpPr>
          <p:cNvPr id="28" name="TextBox 27">
            <a:extLst>
              <a:ext uri="{FF2B5EF4-FFF2-40B4-BE49-F238E27FC236}">
                <a16:creationId xmlns:a16="http://schemas.microsoft.com/office/drawing/2014/main" id="{71AE23D9-A795-5C4D-E3B3-6BE98BD627BD}"/>
              </a:ext>
            </a:extLst>
          </p:cNvPr>
          <p:cNvSpPr txBox="1"/>
          <p:nvPr/>
        </p:nvSpPr>
        <p:spPr>
          <a:xfrm>
            <a:off x="858415" y="5010539"/>
            <a:ext cx="8014995" cy="1754326"/>
          </a:xfrm>
          <a:prstGeom prst="rect">
            <a:avLst/>
          </a:prstGeom>
          <a:solidFill>
            <a:srgbClr val="F5CDCE"/>
          </a:solidFill>
          <a:ln>
            <a:solidFill>
              <a:schemeClr val="accent1"/>
            </a:solidFill>
          </a:ln>
        </p:spPr>
        <p:txBody>
          <a:bodyPr wrap="square" rtlCol="0">
            <a:spAutoFit/>
          </a:bodyPr>
          <a:lstStyle/>
          <a:p>
            <a:endParaRPr lang="en-US" dirty="0"/>
          </a:p>
          <a:p>
            <a:endParaRPr lang="en-US" dirty="0"/>
          </a:p>
          <a:p>
            <a:r>
              <a:rPr lang="en-US" dirty="0"/>
              <a:t>Accuracy=(correct classified/total data) = 7/10</a:t>
            </a:r>
          </a:p>
          <a:p>
            <a:r>
              <a:rPr lang="en-US" dirty="0"/>
              <a:t>So accuracy of this module is 70%</a:t>
            </a:r>
          </a:p>
          <a:p>
            <a:endParaRPr lang="en-US" dirty="0"/>
          </a:p>
          <a:p>
            <a:endParaRPr lang="en-US" dirty="0"/>
          </a:p>
        </p:txBody>
      </p:sp>
    </p:spTree>
    <p:extLst>
      <p:ext uri="{BB962C8B-B14F-4D97-AF65-F5344CB8AC3E}">
        <p14:creationId xmlns:p14="http://schemas.microsoft.com/office/powerpoint/2010/main" val="146728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82D5C05-C49B-8314-BF76-B025A63C2CD4}"/>
              </a:ext>
            </a:extLst>
          </p:cNvPr>
          <p:cNvSpPr txBox="1"/>
          <p:nvPr/>
        </p:nvSpPr>
        <p:spPr>
          <a:xfrm>
            <a:off x="727788" y="811763"/>
            <a:ext cx="5952930" cy="584775"/>
          </a:xfrm>
          <a:prstGeom prst="rect">
            <a:avLst/>
          </a:prstGeom>
          <a:noFill/>
        </p:spPr>
        <p:txBody>
          <a:bodyPr wrap="square" rtlCol="0">
            <a:spAutoFit/>
          </a:bodyPr>
          <a:lstStyle/>
          <a:p>
            <a:r>
              <a:rPr lang="en-US" sz="3200" dirty="0"/>
              <a:t>Problem with accuracy </a:t>
            </a:r>
          </a:p>
        </p:txBody>
      </p:sp>
      <p:sp>
        <p:nvSpPr>
          <p:cNvPr id="31" name="TextBox 30">
            <a:extLst>
              <a:ext uri="{FF2B5EF4-FFF2-40B4-BE49-F238E27FC236}">
                <a16:creationId xmlns:a16="http://schemas.microsoft.com/office/drawing/2014/main" id="{DFE8C9C9-5252-44F0-F048-87E7E7A18245}"/>
              </a:ext>
            </a:extLst>
          </p:cNvPr>
          <p:cNvSpPr txBox="1"/>
          <p:nvPr/>
        </p:nvSpPr>
        <p:spPr>
          <a:xfrm>
            <a:off x="811763" y="2787133"/>
            <a:ext cx="6391469" cy="2308324"/>
          </a:xfrm>
          <a:prstGeom prst="rect">
            <a:avLst/>
          </a:prstGeom>
          <a:solidFill>
            <a:srgbClr val="F5CDCE"/>
          </a:solidFill>
        </p:spPr>
        <p:txBody>
          <a:bodyPr wrap="square" rtlCol="0">
            <a:spAutoFit/>
          </a:bodyPr>
          <a:lstStyle/>
          <a:p>
            <a:r>
              <a:rPr lang="en-US" dirty="0"/>
              <a:t>If I have unbalanced data </a:t>
            </a:r>
          </a:p>
          <a:p>
            <a:endParaRPr lang="en-US" dirty="0"/>
          </a:p>
          <a:p>
            <a:r>
              <a:rPr lang="en-US" dirty="0"/>
              <a:t>For exam:</a:t>
            </a:r>
          </a:p>
          <a:p>
            <a:endParaRPr lang="en-US" dirty="0"/>
          </a:p>
          <a:p>
            <a:r>
              <a:rPr lang="en-US" dirty="0"/>
              <a:t>If  I have 990 orange and 10 apple </a:t>
            </a:r>
          </a:p>
          <a:p>
            <a:endParaRPr lang="en-US" dirty="0"/>
          </a:p>
          <a:p>
            <a:r>
              <a:rPr lang="en-US" dirty="0"/>
              <a:t>(The accuracy 99% because every thing is orange)</a:t>
            </a:r>
          </a:p>
          <a:p>
            <a:endParaRPr lang="en-US" dirty="0"/>
          </a:p>
        </p:txBody>
      </p:sp>
    </p:spTree>
    <p:extLst>
      <p:ext uri="{BB962C8B-B14F-4D97-AF65-F5344CB8AC3E}">
        <p14:creationId xmlns:p14="http://schemas.microsoft.com/office/powerpoint/2010/main" val="3364365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0CE0-EE25-DC25-8D25-B95B41A6D8DB}"/>
              </a:ext>
            </a:extLst>
          </p:cNvPr>
          <p:cNvSpPr txBox="1"/>
          <p:nvPr/>
        </p:nvSpPr>
        <p:spPr>
          <a:xfrm>
            <a:off x="448496" y="329619"/>
            <a:ext cx="6045706" cy="523220"/>
          </a:xfrm>
          <a:prstGeom prst="rect">
            <a:avLst/>
          </a:prstGeom>
          <a:noFill/>
        </p:spPr>
        <p:txBody>
          <a:bodyPr wrap="square">
            <a:spAutoFit/>
          </a:bodyPr>
          <a:lstStyle/>
          <a:p>
            <a:r>
              <a:rPr lang="en-US" sz="2800" b="0" i="0" dirty="0">
                <a:effectLst/>
                <a:latin typeface="-apple-system"/>
              </a:rPr>
              <a:t>precision scores for apple class</a:t>
            </a:r>
            <a:endParaRPr lang="en-US" sz="2800" dirty="0"/>
          </a:p>
        </p:txBody>
      </p:sp>
      <p:sp>
        <p:nvSpPr>
          <p:cNvPr id="6" name="TextBox 5">
            <a:extLst>
              <a:ext uri="{FF2B5EF4-FFF2-40B4-BE49-F238E27FC236}">
                <a16:creationId xmlns:a16="http://schemas.microsoft.com/office/drawing/2014/main" id="{EF2E4832-30EC-B650-6F3E-967BA79BE3AA}"/>
              </a:ext>
            </a:extLst>
          </p:cNvPr>
          <p:cNvSpPr txBox="1"/>
          <p:nvPr/>
        </p:nvSpPr>
        <p:spPr>
          <a:xfrm>
            <a:off x="1625310" y="1447382"/>
            <a:ext cx="7455159" cy="3181739"/>
          </a:xfrm>
          <a:prstGeom prst="rect">
            <a:avLst/>
          </a:prstGeom>
          <a:solidFill>
            <a:srgbClr val="AAC4E9"/>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CF00647-AC39-E5D1-4C74-2E9EC33C66C3}"/>
              </a:ext>
            </a:extLst>
          </p:cNvPr>
          <p:cNvPicPr>
            <a:picLocks noChangeAspect="1"/>
          </p:cNvPicPr>
          <p:nvPr/>
        </p:nvPicPr>
        <p:blipFill>
          <a:blip r:embed="rId2"/>
          <a:stretch>
            <a:fillRect/>
          </a:stretch>
        </p:blipFill>
        <p:spPr>
          <a:xfrm>
            <a:off x="7858915" y="2791027"/>
            <a:ext cx="609524" cy="609524"/>
          </a:xfrm>
          <a:prstGeom prst="rect">
            <a:avLst/>
          </a:prstGeom>
        </p:spPr>
      </p:pic>
      <p:pic>
        <p:nvPicPr>
          <p:cNvPr id="10" name="Picture 9">
            <a:extLst>
              <a:ext uri="{FF2B5EF4-FFF2-40B4-BE49-F238E27FC236}">
                <a16:creationId xmlns:a16="http://schemas.microsoft.com/office/drawing/2014/main" id="{A12A8BB7-D1A3-60B5-7C32-07DE93AAEA80}"/>
              </a:ext>
            </a:extLst>
          </p:cNvPr>
          <p:cNvPicPr>
            <a:picLocks noChangeAspect="1"/>
          </p:cNvPicPr>
          <p:nvPr/>
        </p:nvPicPr>
        <p:blipFill>
          <a:blip r:embed="rId3"/>
          <a:stretch>
            <a:fillRect/>
          </a:stretch>
        </p:blipFill>
        <p:spPr>
          <a:xfrm>
            <a:off x="2355961" y="1887783"/>
            <a:ext cx="609524" cy="609524"/>
          </a:xfrm>
          <a:prstGeom prst="rect">
            <a:avLst/>
          </a:prstGeom>
        </p:spPr>
      </p:pic>
      <p:pic>
        <p:nvPicPr>
          <p:cNvPr id="12" name="Picture 11">
            <a:extLst>
              <a:ext uri="{FF2B5EF4-FFF2-40B4-BE49-F238E27FC236}">
                <a16:creationId xmlns:a16="http://schemas.microsoft.com/office/drawing/2014/main" id="{62E1DD3B-CB2A-2828-ADE2-52609D38F178}"/>
              </a:ext>
            </a:extLst>
          </p:cNvPr>
          <p:cNvPicPr>
            <a:picLocks noChangeAspect="1"/>
          </p:cNvPicPr>
          <p:nvPr/>
        </p:nvPicPr>
        <p:blipFill>
          <a:blip r:embed="rId3"/>
          <a:stretch>
            <a:fillRect/>
          </a:stretch>
        </p:blipFill>
        <p:spPr>
          <a:xfrm>
            <a:off x="1794893" y="2545671"/>
            <a:ext cx="609524" cy="609524"/>
          </a:xfrm>
          <a:prstGeom prst="rect">
            <a:avLst/>
          </a:prstGeom>
        </p:spPr>
      </p:pic>
      <p:pic>
        <p:nvPicPr>
          <p:cNvPr id="13" name="Picture 12">
            <a:extLst>
              <a:ext uri="{FF2B5EF4-FFF2-40B4-BE49-F238E27FC236}">
                <a16:creationId xmlns:a16="http://schemas.microsoft.com/office/drawing/2014/main" id="{B1E466BF-3B75-6BAF-D990-64159964839F}"/>
              </a:ext>
            </a:extLst>
          </p:cNvPr>
          <p:cNvPicPr>
            <a:picLocks noChangeAspect="1"/>
          </p:cNvPicPr>
          <p:nvPr/>
        </p:nvPicPr>
        <p:blipFill>
          <a:blip r:embed="rId3"/>
          <a:stretch>
            <a:fillRect/>
          </a:stretch>
        </p:blipFill>
        <p:spPr>
          <a:xfrm>
            <a:off x="3497273" y="2343613"/>
            <a:ext cx="609524" cy="609524"/>
          </a:xfrm>
          <a:prstGeom prst="rect">
            <a:avLst/>
          </a:prstGeom>
        </p:spPr>
      </p:pic>
      <p:pic>
        <p:nvPicPr>
          <p:cNvPr id="14" name="Picture 13">
            <a:extLst>
              <a:ext uri="{FF2B5EF4-FFF2-40B4-BE49-F238E27FC236}">
                <a16:creationId xmlns:a16="http://schemas.microsoft.com/office/drawing/2014/main" id="{F83DFFD2-CF60-2AE8-1CA0-5965FD74081A}"/>
              </a:ext>
            </a:extLst>
          </p:cNvPr>
          <p:cNvPicPr>
            <a:picLocks noChangeAspect="1"/>
          </p:cNvPicPr>
          <p:nvPr/>
        </p:nvPicPr>
        <p:blipFill>
          <a:blip r:embed="rId3"/>
          <a:stretch>
            <a:fillRect/>
          </a:stretch>
        </p:blipFill>
        <p:spPr>
          <a:xfrm>
            <a:off x="2051199" y="3329589"/>
            <a:ext cx="609524" cy="609524"/>
          </a:xfrm>
          <a:prstGeom prst="rect">
            <a:avLst/>
          </a:prstGeom>
        </p:spPr>
      </p:pic>
      <p:pic>
        <p:nvPicPr>
          <p:cNvPr id="15" name="Picture 14">
            <a:extLst>
              <a:ext uri="{FF2B5EF4-FFF2-40B4-BE49-F238E27FC236}">
                <a16:creationId xmlns:a16="http://schemas.microsoft.com/office/drawing/2014/main" id="{CF8714B9-2572-3319-0E15-A4F0D19EBDA7}"/>
              </a:ext>
            </a:extLst>
          </p:cNvPr>
          <p:cNvPicPr>
            <a:picLocks noChangeAspect="1"/>
          </p:cNvPicPr>
          <p:nvPr/>
        </p:nvPicPr>
        <p:blipFill>
          <a:blip r:embed="rId3"/>
          <a:stretch>
            <a:fillRect/>
          </a:stretch>
        </p:blipFill>
        <p:spPr>
          <a:xfrm>
            <a:off x="5574984" y="2907884"/>
            <a:ext cx="609524" cy="609524"/>
          </a:xfrm>
          <a:prstGeom prst="rect">
            <a:avLst/>
          </a:prstGeom>
        </p:spPr>
      </p:pic>
      <p:pic>
        <p:nvPicPr>
          <p:cNvPr id="16" name="Picture 15">
            <a:extLst>
              <a:ext uri="{FF2B5EF4-FFF2-40B4-BE49-F238E27FC236}">
                <a16:creationId xmlns:a16="http://schemas.microsoft.com/office/drawing/2014/main" id="{743643F7-9D48-2D1B-8358-1F93D6B2DF51}"/>
              </a:ext>
            </a:extLst>
          </p:cNvPr>
          <p:cNvPicPr>
            <a:picLocks noChangeAspect="1"/>
          </p:cNvPicPr>
          <p:nvPr/>
        </p:nvPicPr>
        <p:blipFill>
          <a:blip r:embed="rId3"/>
          <a:stretch>
            <a:fillRect/>
          </a:stretch>
        </p:blipFill>
        <p:spPr>
          <a:xfrm>
            <a:off x="5884678" y="1780334"/>
            <a:ext cx="609524" cy="609524"/>
          </a:xfrm>
          <a:prstGeom prst="rect">
            <a:avLst/>
          </a:prstGeom>
        </p:spPr>
      </p:pic>
      <p:pic>
        <p:nvPicPr>
          <p:cNvPr id="17" name="Picture 16">
            <a:extLst>
              <a:ext uri="{FF2B5EF4-FFF2-40B4-BE49-F238E27FC236}">
                <a16:creationId xmlns:a16="http://schemas.microsoft.com/office/drawing/2014/main" id="{58B95448-5B64-A035-FB60-590C34606A6B}"/>
              </a:ext>
            </a:extLst>
          </p:cNvPr>
          <p:cNvPicPr>
            <a:picLocks noChangeAspect="1"/>
          </p:cNvPicPr>
          <p:nvPr/>
        </p:nvPicPr>
        <p:blipFill>
          <a:blip r:embed="rId2"/>
          <a:stretch>
            <a:fillRect/>
          </a:stretch>
        </p:blipFill>
        <p:spPr>
          <a:xfrm>
            <a:off x="6388207" y="3517408"/>
            <a:ext cx="609524" cy="609524"/>
          </a:xfrm>
          <a:prstGeom prst="rect">
            <a:avLst/>
          </a:prstGeom>
        </p:spPr>
      </p:pic>
      <p:pic>
        <p:nvPicPr>
          <p:cNvPr id="18" name="Picture 17">
            <a:extLst>
              <a:ext uri="{FF2B5EF4-FFF2-40B4-BE49-F238E27FC236}">
                <a16:creationId xmlns:a16="http://schemas.microsoft.com/office/drawing/2014/main" id="{D3836A53-476E-F4ED-534A-D095A8778F18}"/>
              </a:ext>
            </a:extLst>
          </p:cNvPr>
          <p:cNvPicPr>
            <a:picLocks noChangeAspect="1"/>
          </p:cNvPicPr>
          <p:nvPr/>
        </p:nvPicPr>
        <p:blipFill>
          <a:blip r:embed="rId2"/>
          <a:stretch>
            <a:fillRect/>
          </a:stretch>
        </p:blipFill>
        <p:spPr>
          <a:xfrm>
            <a:off x="6894584" y="2240909"/>
            <a:ext cx="609524" cy="609524"/>
          </a:xfrm>
          <a:prstGeom prst="rect">
            <a:avLst/>
          </a:prstGeom>
        </p:spPr>
      </p:pic>
      <p:pic>
        <p:nvPicPr>
          <p:cNvPr id="19" name="Picture 18">
            <a:extLst>
              <a:ext uri="{FF2B5EF4-FFF2-40B4-BE49-F238E27FC236}">
                <a16:creationId xmlns:a16="http://schemas.microsoft.com/office/drawing/2014/main" id="{29C99586-3E00-7470-ACC8-7DC4FB9CA5CA}"/>
              </a:ext>
            </a:extLst>
          </p:cNvPr>
          <p:cNvPicPr>
            <a:picLocks noChangeAspect="1"/>
          </p:cNvPicPr>
          <p:nvPr/>
        </p:nvPicPr>
        <p:blipFill>
          <a:blip r:embed="rId2"/>
          <a:stretch>
            <a:fillRect/>
          </a:stretch>
        </p:blipFill>
        <p:spPr>
          <a:xfrm>
            <a:off x="4530470" y="3772136"/>
            <a:ext cx="609524" cy="609524"/>
          </a:xfrm>
          <a:prstGeom prst="rect">
            <a:avLst/>
          </a:prstGeom>
        </p:spPr>
      </p:pic>
      <p:cxnSp>
        <p:nvCxnSpPr>
          <p:cNvPr id="21" name="Straight Connector 20">
            <a:extLst>
              <a:ext uri="{FF2B5EF4-FFF2-40B4-BE49-F238E27FC236}">
                <a16:creationId xmlns:a16="http://schemas.microsoft.com/office/drawing/2014/main" id="{8E439186-F8DB-DCC3-7F6C-F87A4829C893}"/>
              </a:ext>
            </a:extLst>
          </p:cNvPr>
          <p:cNvCxnSpPr>
            <a:stCxn id="6" idx="0"/>
            <a:endCxn id="6" idx="2"/>
          </p:cNvCxnSpPr>
          <p:nvPr/>
        </p:nvCxnSpPr>
        <p:spPr>
          <a:xfrm>
            <a:off x="5352890" y="1447382"/>
            <a:ext cx="0" cy="3181739"/>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D4E8B50A-C9E8-BD4A-60DE-C8B761D33484}"/>
              </a:ext>
            </a:extLst>
          </p:cNvPr>
          <p:cNvSpPr txBox="1"/>
          <p:nvPr/>
        </p:nvSpPr>
        <p:spPr>
          <a:xfrm>
            <a:off x="6754171" y="1386682"/>
            <a:ext cx="1453277" cy="369332"/>
          </a:xfrm>
          <a:prstGeom prst="rect">
            <a:avLst/>
          </a:prstGeom>
          <a:noFill/>
        </p:spPr>
        <p:txBody>
          <a:bodyPr wrap="square" rtlCol="0">
            <a:spAutoFit/>
          </a:bodyPr>
          <a:lstStyle/>
          <a:p>
            <a:r>
              <a:rPr lang="en-US" dirty="0"/>
              <a:t>apple</a:t>
            </a:r>
          </a:p>
        </p:txBody>
      </p:sp>
      <p:sp>
        <p:nvSpPr>
          <p:cNvPr id="27" name="TextBox 26">
            <a:extLst>
              <a:ext uri="{FF2B5EF4-FFF2-40B4-BE49-F238E27FC236}">
                <a16:creationId xmlns:a16="http://schemas.microsoft.com/office/drawing/2014/main" id="{CECE1028-83A3-647F-953E-E41CE19B9677}"/>
              </a:ext>
            </a:extLst>
          </p:cNvPr>
          <p:cNvSpPr txBox="1"/>
          <p:nvPr/>
        </p:nvSpPr>
        <p:spPr>
          <a:xfrm>
            <a:off x="2965485" y="1439674"/>
            <a:ext cx="885235" cy="369332"/>
          </a:xfrm>
          <a:prstGeom prst="rect">
            <a:avLst/>
          </a:prstGeom>
          <a:noFill/>
        </p:spPr>
        <p:txBody>
          <a:bodyPr wrap="square" rtlCol="0">
            <a:spAutoFit/>
          </a:bodyPr>
          <a:lstStyle/>
          <a:p>
            <a:r>
              <a:rPr lang="en-US" dirty="0"/>
              <a:t>orange</a:t>
            </a:r>
          </a:p>
        </p:txBody>
      </p:sp>
      <p:sp>
        <p:nvSpPr>
          <p:cNvPr id="28" name="TextBox 27">
            <a:extLst>
              <a:ext uri="{FF2B5EF4-FFF2-40B4-BE49-F238E27FC236}">
                <a16:creationId xmlns:a16="http://schemas.microsoft.com/office/drawing/2014/main" id="{71AE23D9-A795-5C4D-E3B3-6BE98BD627BD}"/>
              </a:ext>
            </a:extLst>
          </p:cNvPr>
          <p:cNvSpPr txBox="1"/>
          <p:nvPr/>
        </p:nvSpPr>
        <p:spPr>
          <a:xfrm>
            <a:off x="858415" y="5010539"/>
            <a:ext cx="8014995" cy="1754326"/>
          </a:xfrm>
          <a:prstGeom prst="rect">
            <a:avLst/>
          </a:prstGeom>
          <a:solidFill>
            <a:srgbClr val="F5CDCE"/>
          </a:solidFill>
          <a:ln>
            <a:solidFill>
              <a:schemeClr val="accent1"/>
            </a:solidFill>
          </a:ln>
        </p:spPr>
        <p:txBody>
          <a:bodyPr wrap="square" rtlCol="0">
            <a:spAutoFit/>
          </a:bodyPr>
          <a:lstStyle/>
          <a:p>
            <a:endParaRPr lang="en-US" dirty="0"/>
          </a:p>
          <a:p>
            <a:endParaRPr lang="en-US" dirty="0"/>
          </a:p>
          <a:p>
            <a:r>
              <a:rPr lang="en-US" dirty="0"/>
              <a:t>precision=(total apple correct/total data in apple class) = 3/5</a:t>
            </a:r>
          </a:p>
          <a:p>
            <a:r>
              <a:rPr lang="en-US" dirty="0"/>
              <a:t>So precision of this module is 60%</a:t>
            </a:r>
          </a:p>
          <a:p>
            <a:endParaRPr lang="en-US" dirty="0"/>
          </a:p>
          <a:p>
            <a:endParaRPr lang="en-US" dirty="0"/>
          </a:p>
        </p:txBody>
      </p:sp>
      <p:sp>
        <p:nvSpPr>
          <p:cNvPr id="2" name="Rectangle 1">
            <a:extLst>
              <a:ext uri="{FF2B5EF4-FFF2-40B4-BE49-F238E27FC236}">
                <a16:creationId xmlns:a16="http://schemas.microsoft.com/office/drawing/2014/main" id="{36EA808C-EEB0-FE98-FB14-78BA5AD59E72}"/>
              </a:ext>
            </a:extLst>
          </p:cNvPr>
          <p:cNvSpPr/>
          <p:nvPr/>
        </p:nvSpPr>
        <p:spPr>
          <a:xfrm>
            <a:off x="1625310" y="1447382"/>
            <a:ext cx="3727570" cy="31817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74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0CE0-EE25-DC25-8D25-B95B41A6D8DB}"/>
              </a:ext>
            </a:extLst>
          </p:cNvPr>
          <p:cNvSpPr txBox="1"/>
          <p:nvPr/>
        </p:nvSpPr>
        <p:spPr>
          <a:xfrm>
            <a:off x="448496" y="329619"/>
            <a:ext cx="6045706" cy="461665"/>
          </a:xfrm>
          <a:prstGeom prst="rect">
            <a:avLst/>
          </a:prstGeom>
          <a:noFill/>
        </p:spPr>
        <p:txBody>
          <a:bodyPr wrap="square">
            <a:spAutoFit/>
          </a:bodyPr>
          <a:lstStyle/>
          <a:p>
            <a:r>
              <a:rPr lang="en-US" sz="2400" b="0" i="0" dirty="0">
                <a:effectLst/>
                <a:latin typeface="-apple-system"/>
              </a:rPr>
              <a:t>Recall for apple class</a:t>
            </a:r>
            <a:endParaRPr lang="en-US" sz="2400" dirty="0"/>
          </a:p>
        </p:txBody>
      </p:sp>
      <p:sp>
        <p:nvSpPr>
          <p:cNvPr id="6" name="TextBox 5">
            <a:extLst>
              <a:ext uri="{FF2B5EF4-FFF2-40B4-BE49-F238E27FC236}">
                <a16:creationId xmlns:a16="http://schemas.microsoft.com/office/drawing/2014/main" id="{EF2E4832-30EC-B650-6F3E-967BA79BE3AA}"/>
              </a:ext>
            </a:extLst>
          </p:cNvPr>
          <p:cNvSpPr txBox="1"/>
          <p:nvPr/>
        </p:nvSpPr>
        <p:spPr>
          <a:xfrm>
            <a:off x="1625310" y="1447382"/>
            <a:ext cx="7455159" cy="3181739"/>
          </a:xfrm>
          <a:prstGeom prst="rect">
            <a:avLst/>
          </a:prstGeom>
          <a:solidFill>
            <a:srgbClr val="AAC4E9"/>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CF00647-AC39-E5D1-4C74-2E9EC33C66C3}"/>
              </a:ext>
            </a:extLst>
          </p:cNvPr>
          <p:cNvPicPr>
            <a:picLocks noChangeAspect="1"/>
          </p:cNvPicPr>
          <p:nvPr/>
        </p:nvPicPr>
        <p:blipFill>
          <a:blip r:embed="rId2"/>
          <a:stretch>
            <a:fillRect/>
          </a:stretch>
        </p:blipFill>
        <p:spPr>
          <a:xfrm>
            <a:off x="7858915" y="2791027"/>
            <a:ext cx="609524" cy="609524"/>
          </a:xfrm>
          <a:prstGeom prst="rect">
            <a:avLst/>
          </a:prstGeom>
        </p:spPr>
      </p:pic>
      <p:pic>
        <p:nvPicPr>
          <p:cNvPr id="13" name="Picture 12">
            <a:extLst>
              <a:ext uri="{FF2B5EF4-FFF2-40B4-BE49-F238E27FC236}">
                <a16:creationId xmlns:a16="http://schemas.microsoft.com/office/drawing/2014/main" id="{B1E466BF-3B75-6BAF-D990-64159964839F}"/>
              </a:ext>
            </a:extLst>
          </p:cNvPr>
          <p:cNvPicPr>
            <a:picLocks noChangeAspect="1"/>
          </p:cNvPicPr>
          <p:nvPr/>
        </p:nvPicPr>
        <p:blipFill>
          <a:blip r:embed="rId3"/>
          <a:stretch>
            <a:fillRect/>
          </a:stretch>
        </p:blipFill>
        <p:spPr>
          <a:xfrm>
            <a:off x="3484205" y="2027222"/>
            <a:ext cx="609524" cy="609524"/>
          </a:xfrm>
          <a:prstGeom prst="rect">
            <a:avLst/>
          </a:prstGeom>
        </p:spPr>
      </p:pic>
      <p:pic>
        <p:nvPicPr>
          <p:cNvPr id="17" name="Picture 16">
            <a:extLst>
              <a:ext uri="{FF2B5EF4-FFF2-40B4-BE49-F238E27FC236}">
                <a16:creationId xmlns:a16="http://schemas.microsoft.com/office/drawing/2014/main" id="{58B95448-5B64-A035-FB60-590C34606A6B}"/>
              </a:ext>
            </a:extLst>
          </p:cNvPr>
          <p:cNvPicPr>
            <a:picLocks noChangeAspect="1"/>
          </p:cNvPicPr>
          <p:nvPr/>
        </p:nvPicPr>
        <p:blipFill>
          <a:blip r:embed="rId2"/>
          <a:stretch>
            <a:fillRect/>
          </a:stretch>
        </p:blipFill>
        <p:spPr>
          <a:xfrm>
            <a:off x="6388207" y="3517408"/>
            <a:ext cx="609524" cy="609524"/>
          </a:xfrm>
          <a:prstGeom prst="rect">
            <a:avLst/>
          </a:prstGeom>
        </p:spPr>
      </p:pic>
      <p:pic>
        <p:nvPicPr>
          <p:cNvPr id="18" name="Picture 17">
            <a:extLst>
              <a:ext uri="{FF2B5EF4-FFF2-40B4-BE49-F238E27FC236}">
                <a16:creationId xmlns:a16="http://schemas.microsoft.com/office/drawing/2014/main" id="{D3836A53-476E-F4ED-534A-D095A8778F18}"/>
              </a:ext>
            </a:extLst>
          </p:cNvPr>
          <p:cNvPicPr>
            <a:picLocks noChangeAspect="1"/>
          </p:cNvPicPr>
          <p:nvPr/>
        </p:nvPicPr>
        <p:blipFill>
          <a:blip r:embed="rId2"/>
          <a:stretch>
            <a:fillRect/>
          </a:stretch>
        </p:blipFill>
        <p:spPr>
          <a:xfrm>
            <a:off x="6894584" y="2240909"/>
            <a:ext cx="609524" cy="609524"/>
          </a:xfrm>
          <a:prstGeom prst="rect">
            <a:avLst/>
          </a:prstGeom>
        </p:spPr>
      </p:pic>
      <p:pic>
        <p:nvPicPr>
          <p:cNvPr id="19" name="Picture 18">
            <a:extLst>
              <a:ext uri="{FF2B5EF4-FFF2-40B4-BE49-F238E27FC236}">
                <a16:creationId xmlns:a16="http://schemas.microsoft.com/office/drawing/2014/main" id="{29C99586-3E00-7470-ACC8-7DC4FB9CA5CA}"/>
              </a:ext>
            </a:extLst>
          </p:cNvPr>
          <p:cNvPicPr>
            <a:picLocks noChangeAspect="1"/>
          </p:cNvPicPr>
          <p:nvPr/>
        </p:nvPicPr>
        <p:blipFill>
          <a:blip r:embed="rId2"/>
          <a:stretch>
            <a:fillRect/>
          </a:stretch>
        </p:blipFill>
        <p:spPr>
          <a:xfrm>
            <a:off x="4530470" y="3772136"/>
            <a:ext cx="609524" cy="609524"/>
          </a:xfrm>
          <a:prstGeom prst="rect">
            <a:avLst/>
          </a:prstGeom>
        </p:spPr>
      </p:pic>
      <p:cxnSp>
        <p:nvCxnSpPr>
          <p:cNvPr id="21" name="Straight Connector 20">
            <a:extLst>
              <a:ext uri="{FF2B5EF4-FFF2-40B4-BE49-F238E27FC236}">
                <a16:creationId xmlns:a16="http://schemas.microsoft.com/office/drawing/2014/main" id="{8E439186-F8DB-DCC3-7F6C-F87A4829C893}"/>
              </a:ext>
            </a:extLst>
          </p:cNvPr>
          <p:cNvCxnSpPr>
            <a:stCxn id="6" idx="0"/>
            <a:endCxn id="6" idx="2"/>
          </p:cNvCxnSpPr>
          <p:nvPr/>
        </p:nvCxnSpPr>
        <p:spPr>
          <a:xfrm>
            <a:off x="5352890" y="1447382"/>
            <a:ext cx="0" cy="3181739"/>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D4E8B50A-C9E8-BD4A-60DE-C8B761D33484}"/>
              </a:ext>
            </a:extLst>
          </p:cNvPr>
          <p:cNvSpPr txBox="1"/>
          <p:nvPr/>
        </p:nvSpPr>
        <p:spPr>
          <a:xfrm>
            <a:off x="6754171" y="1386682"/>
            <a:ext cx="1453277" cy="369332"/>
          </a:xfrm>
          <a:prstGeom prst="rect">
            <a:avLst/>
          </a:prstGeom>
          <a:noFill/>
        </p:spPr>
        <p:txBody>
          <a:bodyPr wrap="square" rtlCol="0">
            <a:spAutoFit/>
          </a:bodyPr>
          <a:lstStyle/>
          <a:p>
            <a:r>
              <a:rPr lang="en-US" dirty="0"/>
              <a:t>apple</a:t>
            </a:r>
          </a:p>
        </p:txBody>
      </p:sp>
      <p:sp>
        <p:nvSpPr>
          <p:cNvPr id="27" name="TextBox 26">
            <a:extLst>
              <a:ext uri="{FF2B5EF4-FFF2-40B4-BE49-F238E27FC236}">
                <a16:creationId xmlns:a16="http://schemas.microsoft.com/office/drawing/2014/main" id="{CECE1028-83A3-647F-953E-E41CE19B9677}"/>
              </a:ext>
            </a:extLst>
          </p:cNvPr>
          <p:cNvSpPr txBox="1"/>
          <p:nvPr/>
        </p:nvSpPr>
        <p:spPr>
          <a:xfrm>
            <a:off x="2965485" y="1439674"/>
            <a:ext cx="885235" cy="369332"/>
          </a:xfrm>
          <a:prstGeom prst="rect">
            <a:avLst/>
          </a:prstGeom>
          <a:noFill/>
        </p:spPr>
        <p:txBody>
          <a:bodyPr wrap="square" rtlCol="0">
            <a:spAutoFit/>
          </a:bodyPr>
          <a:lstStyle/>
          <a:p>
            <a:r>
              <a:rPr lang="en-US" dirty="0"/>
              <a:t>orange</a:t>
            </a:r>
          </a:p>
        </p:txBody>
      </p:sp>
      <p:sp>
        <p:nvSpPr>
          <p:cNvPr id="28" name="TextBox 27">
            <a:extLst>
              <a:ext uri="{FF2B5EF4-FFF2-40B4-BE49-F238E27FC236}">
                <a16:creationId xmlns:a16="http://schemas.microsoft.com/office/drawing/2014/main" id="{71AE23D9-A795-5C4D-E3B3-6BE98BD627BD}"/>
              </a:ext>
            </a:extLst>
          </p:cNvPr>
          <p:cNvSpPr txBox="1"/>
          <p:nvPr/>
        </p:nvSpPr>
        <p:spPr>
          <a:xfrm>
            <a:off x="858415" y="5010539"/>
            <a:ext cx="8014995" cy="1754326"/>
          </a:xfrm>
          <a:prstGeom prst="rect">
            <a:avLst/>
          </a:prstGeom>
          <a:solidFill>
            <a:srgbClr val="F5CDCE"/>
          </a:solidFill>
          <a:ln>
            <a:solidFill>
              <a:schemeClr val="accent1"/>
            </a:solidFill>
          </a:ln>
        </p:spPr>
        <p:txBody>
          <a:bodyPr wrap="square" rtlCol="0">
            <a:spAutoFit/>
          </a:bodyPr>
          <a:lstStyle/>
          <a:p>
            <a:endParaRPr lang="en-US" dirty="0"/>
          </a:p>
          <a:p>
            <a:endParaRPr lang="en-US" dirty="0"/>
          </a:p>
          <a:p>
            <a:r>
              <a:rPr lang="en-US" dirty="0"/>
              <a:t>recall=(total apple correct/total apples) = 3/4</a:t>
            </a:r>
          </a:p>
          <a:p>
            <a:r>
              <a:rPr lang="en-US" dirty="0"/>
              <a:t>So recall of this module is 75%</a:t>
            </a:r>
          </a:p>
          <a:p>
            <a:endParaRPr lang="en-US" dirty="0"/>
          </a:p>
          <a:p>
            <a:endParaRPr lang="en-US" dirty="0"/>
          </a:p>
        </p:txBody>
      </p:sp>
      <p:pic>
        <p:nvPicPr>
          <p:cNvPr id="5" name="Picture 4">
            <a:extLst>
              <a:ext uri="{FF2B5EF4-FFF2-40B4-BE49-F238E27FC236}">
                <a16:creationId xmlns:a16="http://schemas.microsoft.com/office/drawing/2014/main" id="{1DE5F734-5135-D9DD-6139-792E4D524C07}"/>
              </a:ext>
            </a:extLst>
          </p:cNvPr>
          <p:cNvPicPr>
            <a:picLocks noChangeAspect="1"/>
          </p:cNvPicPr>
          <p:nvPr/>
        </p:nvPicPr>
        <p:blipFill>
          <a:blip r:embed="rId3"/>
          <a:stretch>
            <a:fillRect/>
          </a:stretch>
        </p:blipFill>
        <p:spPr>
          <a:xfrm>
            <a:off x="2251180" y="2486265"/>
            <a:ext cx="609524" cy="609524"/>
          </a:xfrm>
          <a:prstGeom prst="rect">
            <a:avLst/>
          </a:prstGeom>
        </p:spPr>
      </p:pic>
      <p:pic>
        <p:nvPicPr>
          <p:cNvPr id="7" name="Picture 6">
            <a:extLst>
              <a:ext uri="{FF2B5EF4-FFF2-40B4-BE49-F238E27FC236}">
                <a16:creationId xmlns:a16="http://schemas.microsoft.com/office/drawing/2014/main" id="{BF17707D-CFB1-4439-00CE-239D6C532B5A}"/>
              </a:ext>
            </a:extLst>
          </p:cNvPr>
          <p:cNvPicPr>
            <a:picLocks noChangeAspect="1"/>
          </p:cNvPicPr>
          <p:nvPr/>
        </p:nvPicPr>
        <p:blipFill>
          <a:blip r:embed="rId3"/>
          <a:stretch>
            <a:fillRect/>
          </a:stretch>
        </p:blipFill>
        <p:spPr>
          <a:xfrm>
            <a:off x="4332156" y="2406537"/>
            <a:ext cx="609524" cy="609524"/>
          </a:xfrm>
          <a:prstGeom prst="rect">
            <a:avLst/>
          </a:prstGeom>
        </p:spPr>
      </p:pic>
      <p:pic>
        <p:nvPicPr>
          <p:cNvPr id="9" name="Picture 8">
            <a:extLst>
              <a:ext uri="{FF2B5EF4-FFF2-40B4-BE49-F238E27FC236}">
                <a16:creationId xmlns:a16="http://schemas.microsoft.com/office/drawing/2014/main" id="{3DB634D3-9593-CED3-0283-8D20816E9C9E}"/>
              </a:ext>
            </a:extLst>
          </p:cNvPr>
          <p:cNvPicPr>
            <a:picLocks noChangeAspect="1"/>
          </p:cNvPicPr>
          <p:nvPr/>
        </p:nvPicPr>
        <p:blipFill>
          <a:blip r:embed="rId3"/>
          <a:stretch>
            <a:fillRect/>
          </a:stretch>
        </p:blipFill>
        <p:spPr>
          <a:xfrm>
            <a:off x="3348392" y="3224404"/>
            <a:ext cx="609524" cy="609524"/>
          </a:xfrm>
          <a:prstGeom prst="rect">
            <a:avLst/>
          </a:prstGeom>
        </p:spPr>
      </p:pic>
      <p:pic>
        <p:nvPicPr>
          <p:cNvPr id="11" name="Picture 10">
            <a:extLst>
              <a:ext uri="{FF2B5EF4-FFF2-40B4-BE49-F238E27FC236}">
                <a16:creationId xmlns:a16="http://schemas.microsoft.com/office/drawing/2014/main" id="{EE672C1B-CEA1-C259-2431-FD85CD9D4266}"/>
              </a:ext>
            </a:extLst>
          </p:cNvPr>
          <p:cNvPicPr>
            <a:picLocks noChangeAspect="1"/>
          </p:cNvPicPr>
          <p:nvPr/>
        </p:nvPicPr>
        <p:blipFill>
          <a:blip r:embed="rId3"/>
          <a:stretch>
            <a:fillRect/>
          </a:stretch>
        </p:blipFill>
        <p:spPr>
          <a:xfrm>
            <a:off x="5650730" y="2898786"/>
            <a:ext cx="609524" cy="609524"/>
          </a:xfrm>
          <a:prstGeom prst="rect">
            <a:avLst/>
          </a:prstGeom>
        </p:spPr>
      </p:pic>
      <p:pic>
        <p:nvPicPr>
          <p:cNvPr id="20" name="Picture 19">
            <a:extLst>
              <a:ext uri="{FF2B5EF4-FFF2-40B4-BE49-F238E27FC236}">
                <a16:creationId xmlns:a16="http://schemas.microsoft.com/office/drawing/2014/main" id="{19B4AEE7-9749-CA56-B45D-5728AB366BE1}"/>
              </a:ext>
            </a:extLst>
          </p:cNvPr>
          <p:cNvPicPr>
            <a:picLocks noChangeAspect="1"/>
          </p:cNvPicPr>
          <p:nvPr/>
        </p:nvPicPr>
        <p:blipFill>
          <a:blip r:embed="rId3"/>
          <a:stretch>
            <a:fillRect/>
          </a:stretch>
        </p:blipFill>
        <p:spPr>
          <a:xfrm>
            <a:off x="5930253" y="2043553"/>
            <a:ext cx="609524" cy="609524"/>
          </a:xfrm>
          <a:prstGeom prst="rect">
            <a:avLst/>
          </a:prstGeom>
        </p:spPr>
      </p:pic>
    </p:spTree>
    <p:extLst>
      <p:ext uri="{BB962C8B-B14F-4D97-AF65-F5344CB8AC3E}">
        <p14:creationId xmlns:p14="http://schemas.microsoft.com/office/powerpoint/2010/main" val="3087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7"/>
                                        </p:tgtEl>
                                        <p:attrNameLst>
                                          <p:attrName>ppt_w</p:attrName>
                                        </p:attrNameLst>
                                      </p:cBhvr>
                                      <p:tavLst>
                                        <p:tav tm="0">
                                          <p:val>
                                            <p:strVal val="ppt_w"/>
                                          </p:val>
                                        </p:tav>
                                        <p:tav tm="100000">
                                          <p:val>
                                            <p:fltVal val="0"/>
                                          </p:val>
                                        </p:tav>
                                      </p:tavLst>
                                    </p:anim>
                                    <p:anim calcmode="lin" valueType="num">
                                      <p:cBhvr>
                                        <p:cTn id="21" dur="500"/>
                                        <p:tgtEl>
                                          <p:spTgt spid="7"/>
                                        </p:tgtEl>
                                        <p:attrNameLst>
                                          <p:attrName>ppt_h</p:attrName>
                                        </p:attrNameLst>
                                      </p:cBhvr>
                                      <p:tavLst>
                                        <p:tav tm="0">
                                          <p:val>
                                            <p:strVal val="ppt_h"/>
                                          </p:val>
                                        </p:tav>
                                        <p:tav tm="100000">
                                          <p:val>
                                            <p:fltVal val="0"/>
                                          </p:val>
                                        </p:tav>
                                      </p:tavLst>
                                    </p:anim>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nodeType="clickEffect">
                                  <p:stCondLst>
                                    <p:cond delay="0"/>
                                  </p:stCondLst>
                                  <p:childTnLst>
                                    <p:anim calcmode="lin" valueType="num">
                                      <p:cBhvr>
                                        <p:cTn id="34" dur="500"/>
                                        <p:tgtEl>
                                          <p:spTgt spid="11"/>
                                        </p:tgtEl>
                                        <p:attrNameLst>
                                          <p:attrName>ppt_w</p:attrName>
                                        </p:attrNameLst>
                                      </p:cBhvr>
                                      <p:tavLst>
                                        <p:tav tm="0">
                                          <p:val>
                                            <p:strVal val="ppt_w"/>
                                          </p:val>
                                        </p:tav>
                                        <p:tav tm="100000">
                                          <p:val>
                                            <p:fltVal val="0"/>
                                          </p:val>
                                        </p:tav>
                                      </p:tavLst>
                                    </p:anim>
                                    <p:anim calcmode="lin" valueType="num">
                                      <p:cBhvr>
                                        <p:cTn id="35" dur="500"/>
                                        <p:tgtEl>
                                          <p:spTgt spid="11"/>
                                        </p:tgtEl>
                                        <p:attrNameLst>
                                          <p:attrName>ppt_h</p:attrName>
                                        </p:attrNameLst>
                                      </p:cBhvr>
                                      <p:tavLst>
                                        <p:tav tm="0">
                                          <p:val>
                                            <p:strVal val="ppt_h"/>
                                          </p:val>
                                        </p:tav>
                                        <p:tav tm="100000">
                                          <p:val>
                                            <p:fltVal val="0"/>
                                          </p:val>
                                        </p:tav>
                                      </p:tavLst>
                                    </p:anim>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20"/>
                                        </p:tgtEl>
                                        <p:attrNameLst>
                                          <p:attrName>ppt_w</p:attrName>
                                        </p:attrNameLst>
                                      </p:cBhvr>
                                      <p:tavLst>
                                        <p:tav tm="0">
                                          <p:val>
                                            <p:strVal val="ppt_w"/>
                                          </p:val>
                                        </p:tav>
                                        <p:tav tm="100000">
                                          <p:val>
                                            <p:fltVal val="0"/>
                                          </p:val>
                                        </p:tav>
                                      </p:tavLst>
                                    </p:anim>
                                    <p:anim calcmode="lin" valueType="num">
                                      <p:cBhvr>
                                        <p:cTn id="42" dur="500"/>
                                        <p:tgtEl>
                                          <p:spTgt spid="20"/>
                                        </p:tgtEl>
                                        <p:attrNameLst>
                                          <p:attrName>ppt_h</p:attrName>
                                        </p:attrNameLst>
                                      </p:cBhvr>
                                      <p:tavLst>
                                        <p:tav tm="0">
                                          <p:val>
                                            <p:strVal val="ppt_h"/>
                                          </p:val>
                                        </p:tav>
                                        <p:tav tm="100000">
                                          <p:val>
                                            <p:fltVal val="0"/>
                                          </p:val>
                                        </p:tav>
                                      </p:tavLst>
                                    </p:anim>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0CE0-EE25-DC25-8D25-B95B41A6D8DB}"/>
              </a:ext>
            </a:extLst>
          </p:cNvPr>
          <p:cNvSpPr txBox="1"/>
          <p:nvPr/>
        </p:nvSpPr>
        <p:spPr>
          <a:xfrm>
            <a:off x="342501" y="329619"/>
            <a:ext cx="6045706" cy="523220"/>
          </a:xfrm>
          <a:prstGeom prst="rect">
            <a:avLst/>
          </a:prstGeom>
          <a:noFill/>
        </p:spPr>
        <p:txBody>
          <a:bodyPr wrap="square">
            <a:spAutoFit/>
          </a:bodyPr>
          <a:lstStyle/>
          <a:p>
            <a:r>
              <a:rPr lang="en-US" sz="2800" b="0" i="0" dirty="0">
                <a:effectLst/>
                <a:latin typeface="-apple-system"/>
              </a:rPr>
              <a:t>confusion matrix</a:t>
            </a:r>
            <a:endParaRPr lang="en-US" sz="2800" dirty="0"/>
          </a:p>
        </p:txBody>
      </p:sp>
      <p:sp>
        <p:nvSpPr>
          <p:cNvPr id="6" name="TextBox 5">
            <a:extLst>
              <a:ext uri="{FF2B5EF4-FFF2-40B4-BE49-F238E27FC236}">
                <a16:creationId xmlns:a16="http://schemas.microsoft.com/office/drawing/2014/main" id="{EF2E4832-30EC-B650-6F3E-967BA79BE3AA}"/>
              </a:ext>
            </a:extLst>
          </p:cNvPr>
          <p:cNvSpPr txBox="1"/>
          <p:nvPr/>
        </p:nvSpPr>
        <p:spPr>
          <a:xfrm>
            <a:off x="1625310" y="1362267"/>
            <a:ext cx="7455159" cy="3181739"/>
          </a:xfrm>
          <a:prstGeom prst="rect">
            <a:avLst/>
          </a:prstGeom>
          <a:solidFill>
            <a:srgbClr val="AAC4E9"/>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4CF00647-AC39-E5D1-4C74-2E9EC33C66C3}"/>
              </a:ext>
            </a:extLst>
          </p:cNvPr>
          <p:cNvPicPr>
            <a:picLocks noChangeAspect="1"/>
          </p:cNvPicPr>
          <p:nvPr/>
        </p:nvPicPr>
        <p:blipFill>
          <a:blip r:embed="rId2"/>
          <a:stretch>
            <a:fillRect/>
          </a:stretch>
        </p:blipFill>
        <p:spPr>
          <a:xfrm>
            <a:off x="7858915" y="2791027"/>
            <a:ext cx="609524" cy="609524"/>
          </a:xfrm>
          <a:prstGeom prst="rect">
            <a:avLst/>
          </a:prstGeom>
        </p:spPr>
      </p:pic>
      <p:pic>
        <p:nvPicPr>
          <p:cNvPr id="10" name="Picture 9">
            <a:extLst>
              <a:ext uri="{FF2B5EF4-FFF2-40B4-BE49-F238E27FC236}">
                <a16:creationId xmlns:a16="http://schemas.microsoft.com/office/drawing/2014/main" id="{A12A8BB7-D1A3-60B5-7C32-07DE93AAEA80}"/>
              </a:ext>
            </a:extLst>
          </p:cNvPr>
          <p:cNvPicPr>
            <a:picLocks noChangeAspect="1"/>
          </p:cNvPicPr>
          <p:nvPr/>
        </p:nvPicPr>
        <p:blipFill>
          <a:blip r:embed="rId3"/>
          <a:stretch>
            <a:fillRect/>
          </a:stretch>
        </p:blipFill>
        <p:spPr>
          <a:xfrm>
            <a:off x="2355961" y="1887783"/>
            <a:ext cx="609524" cy="609524"/>
          </a:xfrm>
          <a:prstGeom prst="rect">
            <a:avLst/>
          </a:prstGeom>
        </p:spPr>
      </p:pic>
      <p:pic>
        <p:nvPicPr>
          <p:cNvPr id="12" name="Picture 11">
            <a:extLst>
              <a:ext uri="{FF2B5EF4-FFF2-40B4-BE49-F238E27FC236}">
                <a16:creationId xmlns:a16="http://schemas.microsoft.com/office/drawing/2014/main" id="{62E1DD3B-CB2A-2828-ADE2-52609D38F178}"/>
              </a:ext>
            </a:extLst>
          </p:cNvPr>
          <p:cNvPicPr>
            <a:picLocks noChangeAspect="1"/>
          </p:cNvPicPr>
          <p:nvPr/>
        </p:nvPicPr>
        <p:blipFill>
          <a:blip r:embed="rId3"/>
          <a:stretch>
            <a:fillRect/>
          </a:stretch>
        </p:blipFill>
        <p:spPr>
          <a:xfrm>
            <a:off x="1794893" y="2545671"/>
            <a:ext cx="609524" cy="609524"/>
          </a:xfrm>
          <a:prstGeom prst="rect">
            <a:avLst/>
          </a:prstGeom>
        </p:spPr>
      </p:pic>
      <p:pic>
        <p:nvPicPr>
          <p:cNvPr id="13" name="Picture 12">
            <a:extLst>
              <a:ext uri="{FF2B5EF4-FFF2-40B4-BE49-F238E27FC236}">
                <a16:creationId xmlns:a16="http://schemas.microsoft.com/office/drawing/2014/main" id="{B1E466BF-3B75-6BAF-D990-64159964839F}"/>
              </a:ext>
            </a:extLst>
          </p:cNvPr>
          <p:cNvPicPr>
            <a:picLocks noChangeAspect="1"/>
          </p:cNvPicPr>
          <p:nvPr/>
        </p:nvPicPr>
        <p:blipFill>
          <a:blip r:embed="rId3"/>
          <a:stretch>
            <a:fillRect/>
          </a:stretch>
        </p:blipFill>
        <p:spPr>
          <a:xfrm>
            <a:off x="3497273" y="2343613"/>
            <a:ext cx="609524" cy="609524"/>
          </a:xfrm>
          <a:prstGeom prst="rect">
            <a:avLst/>
          </a:prstGeom>
        </p:spPr>
      </p:pic>
      <p:pic>
        <p:nvPicPr>
          <p:cNvPr id="14" name="Picture 13">
            <a:extLst>
              <a:ext uri="{FF2B5EF4-FFF2-40B4-BE49-F238E27FC236}">
                <a16:creationId xmlns:a16="http://schemas.microsoft.com/office/drawing/2014/main" id="{F83DFFD2-CF60-2AE8-1CA0-5965FD74081A}"/>
              </a:ext>
            </a:extLst>
          </p:cNvPr>
          <p:cNvPicPr>
            <a:picLocks noChangeAspect="1"/>
          </p:cNvPicPr>
          <p:nvPr/>
        </p:nvPicPr>
        <p:blipFill>
          <a:blip r:embed="rId3"/>
          <a:stretch>
            <a:fillRect/>
          </a:stretch>
        </p:blipFill>
        <p:spPr>
          <a:xfrm>
            <a:off x="2051199" y="3329589"/>
            <a:ext cx="609524" cy="609524"/>
          </a:xfrm>
          <a:prstGeom prst="rect">
            <a:avLst/>
          </a:prstGeom>
        </p:spPr>
      </p:pic>
      <p:pic>
        <p:nvPicPr>
          <p:cNvPr id="15" name="Picture 14">
            <a:extLst>
              <a:ext uri="{FF2B5EF4-FFF2-40B4-BE49-F238E27FC236}">
                <a16:creationId xmlns:a16="http://schemas.microsoft.com/office/drawing/2014/main" id="{CF8714B9-2572-3319-0E15-A4F0D19EBDA7}"/>
              </a:ext>
            </a:extLst>
          </p:cNvPr>
          <p:cNvPicPr>
            <a:picLocks noChangeAspect="1"/>
          </p:cNvPicPr>
          <p:nvPr/>
        </p:nvPicPr>
        <p:blipFill>
          <a:blip r:embed="rId3"/>
          <a:stretch>
            <a:fillRect/>
          </a:stretch>
        </p:blipFill>
        <p:spPr>
          <a:xfrm>
            <a:off x="5574984" y="2907884"/>
            <a:ext cx="609524" cy="609524"/>
          </a:xfrm>
          <a:prstGeom prst="rect">
            <a:avLst/>
          </a:prstGeom>
        </p:spPr>
      </p:pic>
      <p:pic>
        <p:nvPicPr>
          <p:cNvPr id="16" name="Picture 15">
            <a:extLst>
              <a:ext uri="{FF2B5EF4-FFF2-40B4-BE49-F238E27FC236}">
                <a16:creationId xmlns:a16="http://schemas.microsoft.com/office/drawing/2014/main" id="{743643F7-9D48-2D1B-8358-1F93D6B2DF51}"/>
              </a:ext>
            </a:extLst>
          </p:cNvPr>
          <p:cNvPicPr>
            <a:picLocks noChangeAspect="1"/>
          </p:cNvPicPr>
          <p:nvPr/>
        </p:nvPicPr>
        <p:blipFill>
          <a:blip r:embed="rId3"/>
          <a:stretch>
            <a:fillRect/>
          </a:stretch>
        </p:blipFill>
        <p:spPr>
          <a:xfrm>
            <a:off x="5996379" y="1780334"/>
            <a:ext cx="609524" cy="609524"/>
          </a:xfrm>
          <a:prstGeom prst="rect">
            <a:avLst/>
          </a:prstGeom>
        </p:spPr>
      </p:pic>
      <p:pic>
        <p:nvPicPr>
          <p:cNvPr id="17" name="Picture 16">
            <a:extLst>
              <a:ext uri="{FF2B5EF4-FFF2-40B4-BE49-F238E27FC236}">
                <a16:creationId xmlns:a16="http://schemas.microsoft.com/office/drawing/2014/main" id="{58B95448-5B64-A035-FB60-590C34606A6B}"/>
              </a:ext>
            </a:extLst>
          </p:cNvPr>
          <p:cNvPicPr>
            <a:picLocks noChangeAspect="1"/>
          </p:cNvPicPr>
          <p:nvPr/>
        </p:nvPicPr>
        <p:blipFill>
          <a:blip r:embed="rId2"/>
          <a:stretch>
            <a:fillRect/>
          </a:stretch>
        </p:blipFill>
        <p:spPr>
          <a:xfrm>
            <a:off x="6388207" y="3517408"/>
            <a:ext cx="609524" cy="609524"/>
          </a:xfrm>
          <a:prstGeom prst="rect">
            <a:avLst/>
          </a:prstGeom>
        </p:spPr>
      </p:pic>
      <p:pic>
        <p:nvPicPr>
          <p:cNvPr id="18" name="Picture 17">
            <a:extLst>
              <a:ext uri="{FF2B5EF4-FFF2-40B4-BE49-F238E27FC236}">
                <a16:creationId xmlns:a16="http://schemas.microsoft.com/office/drawing/2014/main" id="{D3836A53-476E-F4ED-534A-D095A8778F18}"/>
              </a:ext>
            </a:extLst>
          </p:cNvPr>
          <p:cNvPicPr>
            <a:picLocks noChangeAspect="1"/>
          </p:cNvPicPr>
          <p:nvPr/>
        </p:nvPicPr>
        <p:blipFill>
          <a:blip r:embed="rId2"/>
          <a:stretch>
            <a:fillRect/>
          </a:stretch>
        </p:blipFill>
        <p:spPr>
          <a:xfrm>
            <a:off x="6894584" y="2240909"/>
            <a:ext cx="609524" cy="609524"/>
          </a:xfrm>
          <a:prstGeom prst="rect">
            <a:avLst/>
          </a:prstGeom>
        </p:spPr>
      </p:pic>
      <p:pic>
        <p:nvPicPr>
          <p:cNvPr id="19" name="Picture 18">
            <a:extLst>
              <a:ext uri="{FF2B5EF4-FFF2-40B4-BE49-F238E27FC236}">
                <a16:creationId xmlns:a16="http://schemas.microsoft.com/office/drawing/2014/main" id="{29C99586-3E00-7470-ACC8-7DC4FB9CA5CA}"/>
              </a:ext>
            </a:extLst>
          </p:cNvPr>
          <p:cNvPicPr>
            <a:picLocks noChangeAspect="1"/>
          </p:cNvPicPr>
          <p:nvPr/>
        </p:nvPicPr>
        <p:blipFill>
          <a:blip r:embed="rId2"/>
          <a:stretch>
            <a:fillRect/>
          </a:stretch>
        </p:blipFill>
        <p:spPr>
          <a:xfrm>
            <a:off x="4530470" y="3772136"/>
            <a:ext cx="609524" cy="609524"/>
          </a:xfrm>
          <a:prstGeom prst="rect">
            <a:avLst/>
          </a:prstGeom>
        </p:spPr>
      </p:pic>
      <p:cxnSp>
        <p:nvCxnSpPr>
          <p:cNvPr id="21" name="Straight Connector 20">
            <a:extLst>
              <a:ext uri="{FF2B5EF4-FFF2-40B4-BE49-F238E27FC236}">
                <a16:creationId xmlns:a16="http://schemas.microsoft.com/office/drawing/2014/main" id="{8E439186-F8DB-DCC3-7F6C-F87A4829C893}"/>
              </a:ext>
            </a:extLst>
          </p:cNvPr>
          <p:cNvCxnSpPr>
            <a:stCxn id="6" idx="0"/>
            <a:endCxn id="6" idx="2"/>
          </p:cNvCxnSpPr>
          <p:nvPr/>
        </p:nvCxnSpPr>
        <p:spPr>
          <a:xfrm>
            <a:off x="5352890" y="1362267"/>
            <a:ext cx="0" cy="3181739"/>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D4E8B50A-C9E8-BD4A-60DE-C8B761D33484}"/>
              </a:ext>
            </a:extLst>
          </p:cNvPr>
          <p:cNvSpPr txBox="1"/>
          <p:nvPr/>
        </p:nvSpPr>
        <p:spPr>
          <a:xfrm>
            <a:off x="6754171" y="1386682"/>
            <a:ext cx="1453277" cy="369332"/>
          </a:xfrm>
          <a:prstGeom prst="rect">
            <a:avLst/>
          </a:prstGeom>
          <a:noFill/>
        </p:spPr>
        <p:txBody>
          <a:bodyPr wrap="square" rtlCol="0">
            <a:spAutoFit/>
          </a:bodyPr>
          <a:lstStyle/>
          <a:p>
            <a:r>
              <a:rPr lang="en-US" dirty="0"/>
              <a:t>apple</a:t>
            </a:r>
          </a:p>
        </p:txBody>
      </p:sp>
      <p:sp>
        <p:nvSpPr>
          <p:cNvPr id="27" name="TextBox 26">
            <a:extLst>
              <a:ext uri="{FF2B5EF4-FFF2-40B4-BE49-F238E27FC236}">
                <a16:creationId xmlns:a16="http://schemas.microsoft.com/office/drawing/2014/main" id="{CECE1028-83A3-647F-953E-E41CE19B9677}"/>
              </a:ext>
            </a:extLst>
          </p:cNvPr>
          <p:cNvSpPr txBox="1"/>
          <p:nvPr/>
        </p:nvSpPr>
        <p:spPr>
          <a:xfrm>
            <a:off x="2965485" y="1439674"/>
            <a:ext cx="885235" cy="369332"/>
          </a:xfrm>
          <a:prstGeom prst="rect">
            <a:avLst/>
          </a:prstGeom>
          <a:noFill/>
        </p:spPr>
        <p:txBody>
          <a:bodyPr wrap="square" rtlCol="0">
            <a:spAutoFit/>
          </a:bodyPr>
          <a:lstStyle/>
          <a:p>
            <a:r>
              <a:rPr lang="en-US" dirty="0"/>
              <a:t>orange</a:t>
            </a:r>
          </a:p>
        </p:txBody>
      </p:sp>
      <p:sp>
        <p:nvSpPr>
          <p:cNvPr id="28" name="TextBox 27">
            <a:extLst>
              <a:ext uri="{FF2B5EF4-FFF2-40B4-BE49-F238E27FC236}">
                <a16:creationId xmlns:a16="http://schemas.microsoft.com/office/drawing/2014/main" id="{71AE23D9-A795-5C4D-E3B3-6BE98BD627BD}"/>
              </a:ext>
            </a:extLst>
          </p:cNvPr>
          <p:cNvSpPr txBox="1"/>
          <p:nvPr/>
        </p:nvSpPr>
        <p:spPr>
          <a:xfrm>
            <a:off x="858415" y="5010539"/>
            <a:ext cx="8014995" cy="1754326"/>
          </a:xfrm>
          <a:prstGeom prst="rect">
            <a:avLst/>
          </a:prstGeom>
          <a:solidFill>
            <a:srgbClr val="F5CDCE"/>
          </a:solidFill>
          <a:ln>
            <a:solidFill>
              <a:schemeClr val="accent1"/>
            </a:solidFill>
          </a:ln>
        </p:spPr>
        <p:txBody>
          <a:bodyPr wrap="square" rtlCol="0">
            <a:spAutoFit/>
          </a:bodyPr>
          <a:lstStyle/>
          <a:p>
            <a:endParaRPr lang="en-US" dirty="0"/>
          </a:p>
          <a:p>
            <a:endParaRPr lang="en-US" dirty="0"/>
          </a:p>
          <a:p>
            <a:r>
              <a:rPr lang="en-US" dirty="0"/>
              <a:t>Confusion matrix</a:t>
            </a:r>
          </a:p>
          <a:p>
            <a:r>
              <a:rPr lang="en-US" dirty="0"/>
              <a:t> </a:t>
            </a:r>
          </a:p>
          <a:p>
            <a:endParaRPr lang="en-US" dirty="0"/>
          </a:p>
          <a:p>
            <a:endParaRPr lang="en-US" dirty="0"/>
          </a:p>
        </p:txBody>
      </p:sp>
      <p:cxnSp>
        <p:nvCxnSpPr>
          <p:cNvPr id="9" name="Straight Connector 8">
            <a:extLst>
              <a:ext uri="{FF2B5EF4-FFF2-40B4-BE49-F238E27FC236}">
                <a16:creationId xmlns:a16="http://schemas.microsoft.com/office/drawing/2014/main" id="{137B1E7C-6822-2716-DDCE-9B692DBDD0C2}"/>
              </a:ext>
            </a:extLst>
          </p:cNvPr>
          <p:cNvCxnSpPr>
            <a:cxnSpLocks/>
          </p:cNvCxnSpPr>
          <p:nvPr/>
        </p:nvCxnSpPr>
        <p:spPr>
          <a:xfrm flipV="1">
            <a:off x="1689451" y="-99445"/>
            <a:ext cx="7455159" cy="85447"/>
          </a:xfrm>
          <a:prstGeom prst="line">
            <a:avLst/>
          </a:prstGeom>
        </p:spPr>
        <p:style>
          <a:lnRef idx="3">
            <a:schemeClr val="dk1"/>
          </a:lnRef>
          <a:fillRef idx="0">
            <a:schemeClr val="dk1"/>
          </a:fillRef>
          <a:effectRef idx="2">
            <a:schemeClr val="dk1"/>
          </a:effectRef>
          <a:fontRef idx="minor">
            <a:schemeClr val="tx1"/>
          </a:fontRef>
        </p:style>
      </p:cxnSp>
      <p:pic>
        <p:nvPicPr>
          <p:cNvPr id="33" name="Picture 32" descr="A picture containing text, screenshot, number, rectangle&#10;&#10;Description automatically generated">
            <a:extLst>
              <a:ext uri="{FF2B5EF4-FFF2-40B4-BE49-F238E27FC236}">
                <a16:creationId xmlns:a16="http://schemas.microsoft.com/office/drawing/2014/main" id="{3D851841-C31E-C9C9-3539-E08C20C12819}"/>
              </a:ext>
            </a:extLst>
          </p:cNvPr>
          <p:cNvPicPr>
            <a:picLocks noChangeAspect="1"/>
          </p:cNvPicPr>
          <p:nvPr/>
        </p:nvPicPr>
        <p:blipFill>
          <a:blip r:embed="rId4"/>
          <a:stretch>
            <a:fillRect/>
          </a:stretch>
        </p:blipFill>
        <p:spPr>
          <a:xfrm>
            <a:off x="4119825" y="5165622"/>
            <a:ext cx="2971800" cy="1533525"/>
          </a:xfrm>
          <a:prstGeom prst="rect">
            <a:avLst/>
          </a:prstGeom>
        </p:spPr>
      </p:pic>
    </p:spTree>
    <p:extLst>
      <p:ext uri="{BB962C8B-B14F-4D97-AF65-F5344CB8AC3E}">
        <p14:creationId xmlns:p14="http://schemas.microsoft.com/office/powerpoint/2010/main" val="388477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208 -0.08889 " pathEditMode="relative" rAng="0" ptsTypes="AA">
                                      <p:cBhvr>
                                        <p:cTn id="6" dur="2000" fill="hold"/>
                                        <p:tgtEl>
                                          <p:spTgt spid="13"/>
                                        </p:tgtEl>
                                        <p:attrNameLst>
                                          <p:attrName>ppt_x</p:attrName>
                                          <p:attrName>ppt_y</p:attrName>
                                        </p:attrNameLst>
                                      </p:cBhvr>
                                      <p:rCtr x="-104" y="-444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8.33333E-7 -1.11111E-6 L -0.02135 -0.23866 " pathEditMode="relative" rAng="0" ptsTypes="AA">
                                      <p:cBhvr>
                                        <p:cTn id="10" dur="2000" fill="hold"/>
                                        <p:tgtEl>
                                          <p:spTgt spid="14"/>
                                        </p:tgtEl>
                                        <p:attrNameLst>
                                          <p:attrName>ppt_x</p:attrName>
                                          <p:attrName>ppt_y</p:attrName>
                                        </p:attrNameLst>
                                      </p:cBhvr>
                                      <p:rCtr x="-1068" y="-1194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375E-6 -7.40741E-7 L 0.17057 -0.11505 " pathEditMode="relative" rAng="0" ptsTypes="AA">
                                      <p:cBhvr>
                                        <p:cTn id="14" dur="2000" fill="hold"/>
                                        <p:tgtEl>
                                          <p:spTgt spid="12"/>
                                        </p:tgtEl>
                                        <p:attrNameLst>
                                          <p:attrName>ppt_x</p:attrName>
                                          <p:attrName>ppt_y</p:attrName>
                                        </p:attrNameLst>
                                      </p:cBhvr>
                                      <p:rCtr x="8529" y="-5764"/>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66667E-6 1.48148E-6 L -0.01041 -0.18009 " pathEditMode="relative" rAng="0" ptsTypes="AA">
                                      <p:cBhvr>
                                        <p:cTn id="18" dur="2000" fill="hold"/>
                                        <p:tgtEl>
                                          <p:spTgt spid="15"/>
                                        </p:tgtEl>
                                        <p:attrNameLst>
                                          <p:attrName>ppt_x</p:attrName>
                                          <p:attrName>ppt_y</p:attrName>
                                        </p:attrNameLst>
                                      </p:cBhvr>
                                      <p:rCtr x="-521" y="-900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0 L 0 0.25 E" pathEditMode="relative" ptsTypes="">
                                      <p:cBhvr>
                                        <p:cTn id="22" dur="2000" fill="hold"/>
                                        <p:tgtEl>
                                          <p:spTgt spid="1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1.25E-6 1.11111E-6 L -0.00612 0.13125 " pathEditMode="relative" rAng="0" ptsTypes="AA">
                                      <p:cBhvr>
                                        <p:cTn id="26" dur="2000" fill="hold"/>
                                        <p:tgtEl>
                                          <p:spTgt spid="8"/>
                                        </p:tgtEl>
                                        <p:attrNameLst>
                                          <p:attrName>ppt_x</p:attrName>
                                          <p:attrName>ppt_y</p:attrName>
                                        </p:attrNameLst>
                                      </p:cBhvr>
                                      <p:rCtr x="-313" y="6551"/>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125E-6 -0.01991 L 0.12773 -0.00996 " pathEditMode="relative" rAng="0" ptsTypes="AA">
                                      <p:cBhvr>
                                        <p:cTn id="30" dur="2000" fill="hold"/>
                                        <p:tgtEl>
                                          <p:spTgt spid="16"/>
                                        </p:tgtEl>
                                        <p:attrNameLst>
                                          <p:attrName>ppt_x</p:attrName>
                                          <p:attrName>ppt_y</p:attrName>
                                        </p:attrNameLst>
                                      </p:cBhvr>
                                      <p:rCtr x="6380" y="486"/>
                                    </p:animMotion>
                                  </p:childTnLst>
                                </p:cTn>
                              </p:par>
                              <p:par>
                                <p:cTn id="31" presetID="42" presetClass="path" presetSubtype="0" accel="50000" decel="50000" fill="hold" nodeType="withEffect">
                                  <p:stCondLst>
                                    <p:cond delay="0"/>
                                  </p:stCondLst>
                                  <p:childTnLst>
                                    <p:animMotion origin="layout" path="M -0.00807 -0.00625 L -0.00807 0.46852 " pathEditMode="relative" rAng="0" ptsTypes="AA">
                                      <p:cBhvr>
                                        <p:cTn id="32" dur="2000" fill="hold"/>
                                        <p:tgtEl>
                                          <p:spTgt spid="9"/>
                                        </p:tgtEl>
                                        <p:attrNameLst>
                                          <p:attrName>ppt_x</p:attrName>
                                          <p:attrName>ppt_y</p:attrName>
                                        </p:attrNameLst>
                                      </p:cBhvr>
                                      <p:rCtr x="0" y="2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1800" b="0" i="0" dirty="0">
                <a:solidFill>
                  <a:schemeClr val="tx1"/>
                </a:solidFill>
                <a:effectLst/>
                <a:latin typeface="-apple-system"/>
              </a:rPr>
              <a:t>this presentation provided an overview of the key concepts and techniques in machine learning, as well as some practical tips for building and deploying effective machine learning models.</a:t>
            </a:r>
            <a:endParaRPr lang="en-US" sz="1800" dirty="0">
              <a:solidFill>
                <a:schemeClr val="tx1"/>
              </a:solidFill>
            </a:endParaRPr>
          </a:p>
        </p:txBody>
      </p:sp>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COLORS ARE A FUNDAMENTAL ASPECT OF OUR VISUAL PERCEPTION, AND PLAY AN ESSENTIAL ROLE IN OUR DAILY LIVES. APPLICATIONS IN AREAS SUCH AS IMAGE RECOGNITION, COLORBASED SEARCH, AND COLOR-BASED RECOMMENDATIONS. FURTHERMORE.</a:t>
            </a: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21774" y="2964149"/>
            <a:ext cx="4169664" cy="667512"/>
          </a:xfrm>
        </p:spPr>
        <p:txBody>
          <a:bodyPr/>
          <a:lstStyle/>
          <a:p>
            <a:r>
              <a:rPr lang="en-US" dirty="0"/>
              <a:t>End. Now to the code</a:t>
            </a:r>
          </a:p>
        </p:txBody>
      </p:sp>
    </p:spTree>
    <p:extLst>
      <p:ext uri="{BB962C8B-B14F-4D97-AF65-F5344CB8AC3E}">
        <p14:creationId xmlns:p14="http://schemas.microsoft.com/office/powerpoint/2010/main" val="1003962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16782" y="685833"/>
            <a:ext cx="4975437" cy="6172200"/>
            <a:chOff x="10825172" y="1028749"/>
            <a:chExt cx="7463155" cy="9258300"/>
          </a:xfrm>
        </p:grpSpPr>
        <p:sp>
          <p:nvSpPr>
            <p:cNvPr id="3" name="object 3"/>
            <p:cNvSpPr/>
            <p:nvPr/>
          </p:nvSpPr>
          <p:spPr>
            <a:xfrm>
              <a:off x="14630276" y="1339259"/>
              <a:ext cx="3658235" cy="7315834"/>
            </a:xfrm>
            <a:custGeom>
              <a:avLst/>
              <a:gdLst/>
              <a:ahLst/>
              <a:cxnLst/>
              <a:rect l="l" t="t" r="r" b="b"/>
              <a:pathLst>
                <a:path w="3658234" h="7315834">
                  <a:moveTo>
                    <a:pt x="3657723" y="7315447"/>
                  </a:moveTo>
                  <a:lnTo>
                    <a:pt x="0" y="3657723"/>
                  </a:lnTo>
                  <a:lnTo>
                    <a:pt x="3657723" y="0"/>
                  </a:lnTo>
                  <a:lnTo>
                    <a:pt x="3657723" y="7315447"/>
                  </a:lnTo>
                  <a:close/>
                </a:path>
              </a:pathLst>
            </a:custGeom>
            <a:solidFill>
              <a:srgbClr val="5270FF"/>
            </a:solidFill>
          </p:spPr>
          <p:txBody>
            <a:bodyPr wrap="square" lIns="0" tIns="0" rIns="0" bIns="0" rtlCol="0"/>
            <a:lstStyle/>
            <a:p>
              <a:endParaRPr sz="1200"/>
            </a:p>
          </p:txBody>
        </p:sp>
        <p:sp>
          <p:nvSpPr>
            <p:cNvPr id="4" name="object 4"/>
            <p:cNvSpPr/>
            <p:nvPr/>
          </p:nvSpPr>
          <p:spPr>
            <a:xfrm>
              <a:off x="15135451" y="1843576"/>
              <a:ext cx="3152775" cy="6305550"/>
            </a:xfrm>
            <a:custGeom>
              <a:avLst/>
              <a:gdLst/>
              <a:ahLst/>
              <a:cxnLst/>
              <a:rect l="l" t="t" r="r" b="b"/>
              <a:pathLst>
                <a:path w="3152775" h="6305550">
                  <a:moveTo>
                    <a:pt x="3152546" y="6305093"/>
                  </a:moveTo>
                  <a:lnTo>
                    <a:pt x="0" y="3152546"/>
                  </a:lnTo>
                  <a:lnTo>
                    <a:pt x="3152546" y="0"/>
                  </a:lnTo>
                  <a:lnTo>
                    <a:pt x="3152546" y="258148"/>
                  </a:lnTo>
                  <a:lnTo>
                    <a:pt x="259978" y="3150716"/>
                  </a:lnTo>
                  <a:lnTo>
                    <a:pt x="3152546" y="6043285"/>
                  </a:lnTo>
                  <a:lnTo>
                    <a:pt x="3152546" y="6305093"/>
                  </a:lnTo>
                  <a:close/>
                </a:path>
              </a:pathLst>
            </a:custGeom>
            <a:solidFill>
              <a:srgbClr val="FFFFFF"/>
            </a:solidFill>
          </p:spPr>
          <p:txBody>
            <a:bodyPr wrap="square" lIns="0" tIns="0" rIns="0" bIns="0" rtlCol="0"/>
            <a:lstStyle/>
            <a:p>
              <a:endParaRPr sz="1200"/>
            </a:p>
          </p:txBody>
        </p:sp>
        <p:sp>
          <p:nvSpPr>
            <p:cNvPr id="5" name="object 5"/>
            <p:cNvSpPr/>
            <p:nvPr/>
          </p:nvSpPr>
          <p:spPr>
            <a:xfrm>
              <a:off x="10825172" y="6886597"/>
              <a:ext cx="6800850" cy="3400425"/>
            </a:xfrm>
            <a:custGeom>
              <a:avLst/>
              <a:gdLst/>
              <a:ahLst/>
              <a:cxnLst/>
              <a:rect l="l" t="t" r="r" b="b"/>
              <a:pathLst>
                <a:path w="6800850" h="3400425">
                  <a:moveTo>
                    <a:pt x="0" y="3400401"/>
                  </a:moveTo>
                  <a:lnTo>
                    <a:pt x="3400401" y="0"/>
                  </a:lnTo>
                  <a:lnTo>
                    <a:pt x="3672286" y="271885"/>
                  </a:lnTo>
                  <a:lnTo>
                    <a:pt x="3400401" y="271885"/>
                  </a:lnTo>
                  <a:lnTo>
                    <a:pt x="271885" y="3400401"/>
                  </a:lnTo>
                  <a:lnTo>
                    <a:pt x="0" y="3400401"/>
                  </a:lnTo>
                  <a:close/>
                </a:path>
                <a:path w="6800850" h="3400425">
                  <a:moveTo>
                    <a:pt x="3400401" y="271885"/>
                  </a:moveTo>
                  <a:lnTo>
                    <a:pt x="3672286" y="271885"/>
                  </a:lnTo>
                  <a:lnTo>
                    <a:pt x="6800802" y="3400401"/>
                  </a:lnTo>
                  <a:lnTo>
                    <a:pt x="6528917" y="3400401"/>
                  </a:lnTo>
                  <a:lnTo>
                    <a:pt x="3400401" y="271885"/>
                  </a:lnTo>
                  <a:close/>
                </a:path>
              </a:pathLst>
            </a:custGeom>
            <a:solidFill>
              <a:srgbClr val="2A4A9D"/>
            </a:solidFill>
          </p:spPr>
          <p:txBody>
            <a:bodyPr wrap="square" lIns="0" tIns="0" rIns="0" bIns="0" rtlCol="0"/>
            <a:lstStyle/>
            <a:p>
              <a:endParaRPr sz="1200"/>
            </a:p>
          </p:txBody>
        </p:sp>
        <p:pic>
          <p:nvPicPr>
            <p:cNvPr id="6" name="object 6"/>
            <p:cNvPicPr/>
            <p:nvPr/>
          </p:nvPicPr>
          <p:blipFill>
            <a:blip r:embed="rId2" cstate="print"/>
            <a:stretch>
              <a:fillRect/>
            </a:stretch>
          </p:blipFill>
          <p:spPr>
            <a:xfrm>
              <a:off x="15500110" y="1028749"/>
              <a:ext cx="738479" cy="638118"/>
            </a:xfrm>
            <a:prstGeom prst="rect">
              <a:avLst/>
            </a:prstGeom>
          </p:spPr>
        </p:pic>
      </p:grpSp>
      <p:sp>
        <p:nvSpPr>
          <p:cNvPr id="7" name="object 7"/>
          <p:cNvSpPr txBox="1">
            <a:spLocks noGrp="1"/>
          </p:cNvSpPr>
          <p:nvPr>
            <p:ph type="title"/>
          </p:nvPr>
        </p:nvSpPr>
        <p:spPr>
          <a:xfrm>
            <a:off x="569700" y="2052883"/>
            <a:ext cx="9345929" cy="3740341"/>
          </a:xfrm>
          <a:prstGeom prst="rect">
            <a:avLst/>
          </a:prstGeom>
        </p:spPr>
        <p:txBody>
          <a:bodyPr vert="horz" wrap="square" lIns="0" tIns="8467" rIns="0" bIns="0" rtlCol="0" anchor="t">
            <a:spAutoFit/>
          </a:bodyPr>
          <a:lstStyle/>
          <a:p>
            <a:pPr marL="8467">
              <a:lnSpc>
                <a:spcPct val="100000"/>
              </a:lnSpc>
              <a:spcBef>
                <a:spcPts val="67"/>
              </a:spcBef>
            </a:pPr>
            <a:r>
              <a:rPr sz="8000" spc="1157" dirty="0">
                <a:solidFill>
                  <a:srgbClr val="5270FF"/>
                </a:solidFill>
              </a:rPr>
              <a:t>COLOR</a:t>
            </a:r>
            <a:endParaRPr sz="8000"/>
          </a:p>
          <a:p>
            <a:pPr marL="8467">
              <a:lnSpc>
                <a:spcPct val="100000"/>
              </a:lnSpc>
              <a:spcBef>
                <a:spcPts val="317"/>
              </a:spcBef>
            </a:pPr>
            <a:r>
              <a:rPr sz="8000" spc="1527" dirty="0"/>
              <a:t>C</a:t>
            </a:r>
            <a:r>
              <a:rPr sz="8000" spc="23" dirty="0"/>
              <a:t>L</a:t>
            </a:r>
            <a:r>
              <a:rPr sz="8000" spc="1517" dirty="0"/>
              <a:t>A</a:t>
            </a:r>
            <a:r>
              <a:rPr sz="8000" spc="1309" dirty="0"/>
              <a:t>SS</a:t>
            </a:r>
            <a:r>
              <a:rPr sz="8000" spc="747" dirty="0"/>
              <a:t>I</a:t>
            </a:r>
            <a:r>
              <a:rPr sz="8000" spc="330" dirty="0"/>
              <a:t>F</a:t>
            </a:r>
            <a:r>
              <a:rPr sz="8000" spc="747" dirty="0"/>
              <a:t>I</a:t>
            </a:r>
            <a:r>
              <a:rPr sz="8000" spc="1527" dirty="0"/>
              <a:t>C</a:t>
            </a:r>
            <a:r>
              <a:rPr sz="8000" spc="1517" dirty="0"/>
              <a:t>A</a:t>
            </a:r>
            <a:r>
              <a:rPr sz="8000" spc="433" dirty="0"/>
              <a:t>T</a:t>
            </a:r>
            <a:r>
              <a:rPr sz="8000" spc="747" dirty="0"/>
              <a:t>I</a:t>
            </a:r>
            <a:r>
              <a:rPr sz="8000" spc="1076" dirty="0"/>
              <a:t>O</a:t>
            </a:r>
            <a:r>
              <a:rPr sz="8000" spc="890" dirty="0"/>
              <a:t>N</a:t>
            </a:r>
            <a:endParaRPr sz="8000"/>
          </a:p>
        </p:txBody>
      </p:sp>
      <p:grpSp>
        <p:nvGrpSpPr>
          <p:cNvPr id="8" name="object 8"/>
          <p:cNvGrpSpPr/>
          <p:nvPr/>
        </p:nvGrpSpPr>
        <p:grpSpPr>
          <a:xfrm>
            <a:off x="0" y="0"/>
            <a:ext cx="5905500" cy="6858000"/>
            <a:chOff x="0" y="0"/>
            <a:chExt cx="8858250" cy="10287000"/>
          </a:xfrm>
        </p:grpSpPr>
        <p:sp>
          <p:nvSpPr>
            <p:cNvPr id="9" name="object 9"/>
            <p:cNvSpPr/>
            <p:nvPr/>
          </p:nvSpPr>
          <p:spPr>
            <a:xfrm>
              <a:off x="0" y="1006688"/>
              <a:ext cx="8858250" cy="2101850"/>
            </a:xfrm>
            <a:custGeom>
              <a:avLst/>
              <a:gdLst/>
              <a:ahLst/>
              <a:cxnLst/>
              <a:rect l="l" t="t" r="r" b="b"/>
              <a:pathLst>
                <a:path w="8858250" h="2101850">
                  <a:moveTo>
                    <a:pt x="8655070" y="2101426"/>
                  </a:moveTo>
                  <a:lnTo>
                    <a:pt x="8608681" y="2096057"/>
                  </a:lnTo>
                  <a:lnTo>
                    <a:pt x="8566062" y="2080771"/>
                  </a:lnTo>
                  <a:lnTo>
                    <a:pt x="8528442" y="2056796"/>
                  </a:lnTo>
                  <a:lnTo>
                    <a:pt x="8497046" y="2025359"/>
                  </a:lnTo>
                  <a:lnTo>
                    <a:pt x="8473102" y="1987689"/>
                  </a:lnTo>
                  <a:lnTo>
                    <a:pt x="8457836" y="1945015"/>
                  </a:lnTo>
                  <a:lnTo>
                    <a:pt x="8452475" y="1898565"/>
                  </a:lnTo>
                  <a:lnTo>
                    <a:pt x="8455802" y="1861017"/>
                  </a:lnTo>
                  <a:lnTo>
                    <a:pt x="8465461" y="1826394"/>
                  </a:lnTo>
                  <a:lnTo>
                    <a:pt x="8480964" y="1794697"/>
                  </a:lnTo>
                  <a:lnTo>
                    <a:pt x="8501824" y="1765926"/>
                  </a:lnTo>
                  <a:lnTo>
                    <a:pt x="7081057" y="67620"/>
                  </a:lnTo>
                  <a:lnTo>
                    <a:pt x="0" y="67620"/>
                  </a:lnTo>
                  <a:lnTo>
                    <a:pt x="0" y="0"/>
                  </a:lnTo>
                  <a:lnTo>
                    <a:pt x="7109628" y="0"/>
                  </a:lnTo>
                  <a:lnTo>
                    <a:pt x="8548578" y="1724313"/>
                  </a:lnTo>
                  <a:lnTo>
                    <a:pt x="8752504" y="1724313"/>
                  </a:lnTo>
                  <a:lnTo>
                    <a:pt x="8808868" y="1770680"/>
                  </a:lnTo>
                  <a:lnTo>
                    <a:pt x="8833736" y="1808304"/>
                  </a:lnTo>
                  <a:lnTo>
                    <a:pt x="8850381" y="1851296"/>
                  </a:lnTo>
                  <a:lnTo>
                    <a:pt x="8857665" y="1898565"/>
                  </a:lnTo>
                  <a:lnTo>
                    <a:pt x="8852304" y="1945015"/>
                  </a:lnTo>
                  <a:lnTo>
                    <a:pt x="8837038" y="1987689"/>
                  </a:lnTo>
                  <a:lnTo>
                    <a:pt x="8813093" y="2025359"/>
                  </a:lnTo>
                  <a:lnTo>
                    <a:pt x="8781697" y="2056796"/>
                  </a:lnTo>
                  <a:lnTo>
                    <a:pt x="8744077" y="2080771"/>
                  </a:lnTo>
                  <a:lnTo>
                    <a:pt x="8701459" y="2096057"/>
                  </a:lnTo>
                  <a:lnTo>
                    <a:pt x="8655070" y="2101426"/>
                  </a:lnTo>
                  <a:close/>
                </a:path>
                <a:path w="8858250" h="2101850">
                  <a:moveTo>
                    <a:pt x="8752504" y="1724313"/>
                  </a:moveTo>
                  <a:lnTo>
                    <a:pt x="8548578" y="1724313"/>
                  </a:lnTo>
                  <a:lnTo>
                    <a:pt x="8571346" y="1712163"/>
                  </a:lnTo>
                  <a:lnTo>
                    <a:pt x="8596305" y="1703182"/>
                  </a:lnTo>
                  <a:lnTo>
                    <a:pt x="8622725" y="1697615"/>
                  </a:lnTo>
                  <a:lnTo>
                    <a:pt x="8649875" y="1695705"/>
                  </a:lnTo>
                  <a:lnTo>
                    <a:pt x="8696280" y="1700937"/>
                  </a:lnTo>
                  <a:lnTo>
                    <a:pt x="8739004" y="1715904"/>
                  </a:lnTo>
                  <a:lnTo>
                    <a:pt x="8752504" y="1724313"/>
                  </a:lnTo>
                  <a:close/>
                </a:path>
              </a:pathLst>
            </a:custGeom>
            <a:solidFill>
              <a:srgbClr val="000000">
                <a:alpha val="68629"/>
              </a:srgbClr>
            </a:solidFill>
          </p:spPr>
          <p:txBody>
            <a:bodyPr wrap="square" lIns="0" tIns="0" rIns="0" bIns="0" rtlCol="0"/>
            <a:lstStyle/>
            <a:p>
              <a:endParaRPr sz="1200"/>
            </a:p>
          </p:txBody>
        </p:sp>
        <p:sp>
          <p:nvSpPr>
            <p:cNvPr id="10" name="object 10"/>
            <p:cNvSpPr/>
            <p:nvPr/>
          </p:nvSpPr>
          <p:spPr>
            <a:xfrm>
              <a:off x="0" y="0"/>
              <a:ext cx="541655" cy="10287000"/>
            </a:xfrm>
            <a:custGeom>
              <a:avLst/>
              <a:gdLst/>
              <a:ahLst/>
              <a:cxnLst/>
              <a:rect l="l" t="t" r="r" b="b"/>
              <a:pathLst>
                <a:path w="541655" h="10287000">
                  <a:moveTo>
                    <a:pt x="541601" y="10286999"/>
                  </a:moveTo>
                  <a:lnTo>
                    <a:pt x="0" y="10286999"/>
                  </a:lnTo>
                  <a:lnTo>
                    <a:pt x="0" y="0"/>
                  </a:lnTo>
                  <a:lnTo>
                    <a:pt x="541601" y="0"/>
                  </a:lnTo>
                  <a:lnTo>
                    <a:pt x="541601" y="10286999"/>
                  </a:lnTo>
                  <a:close/>
                </a:path>
              </a:pathLst>
            </a:custGeom>
            <a:solidFill>
              <a:srgbClr val="2A4A9D"/>
            </a:solidFill>
          </p:spPr>
          <p:txBody>
            <a:bodyPr wrap="square" lIns="0" tIns="0" rIns="0" bIns="0" rtlCol="0"/>
            <a:lstStyle/>
            <a:p>
              <a:endParaRPr sz="12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2001" y="0"/>
            <a:ext cx="3050117" cy="3094567"/>
          </a:xfrm>
          <a:custGeom>
            <a:avLst/>
            <a:gdLst/>
            <a:ahLst/>
            <a:cxnLst/>
            <a:rect l="l" t="t" r="r" b="b"/>
            <a:pathLst>
              <a:path w="4575175" h="4641850">
                <a:moveTo>
                  <a:pt x="3540167" y="4578348"/>
                </a:moveTo>
                <a:lnTo>
                  <a:pt x="2230000" y="4578348"/>
                </a:lnTo>
                <a:lnTo>
                  <a:pt x="1921282" y="4489448"/>
                </a:lnTo>
                <a:lnTo>
                  <a:pt x="1878384" y="4464048"/>
                </a:lnTo>
                <a:lnTo>
                  <a:pt x="1793551" y="4438648"/>
                </a:lnTo>
                <a:lnTo>
                  <a:pt x="1751629" y="4413248"/>
                </a:lnTo>
                <a:lnTo>
                  <a:pt x="1710045" y="4400548"/>
                </a:lnTo>
                <a:lnTo>
                  <a:pt x="1668805" y="4375148"/>
                </a:lnTo>
                <a:lnTo>
                  <a:pt x="1627914" y="4362448"/>
                </a:lnTo>
                <a:lnTo>
                  <a:pt x="1587380" y="4337048"/>
                </a:lnTo>
                <a:lnTo>
                  <a:pt x="1547208" y="4324348"/>
                </a:lnTo>
                <a:lnTo>
                  <a:pt x="1428926" y="4248148"/>
                </a:lnTo>
                <a:lnTo>
                  <a:pt x="1390264" y="4235448"/>
                </a:lnTo>
                <a:lnTo>
                  <a:pt x="1314125" y="4184648"/>
                </a:lnTo>
                <a:lnTo>
                  <a:pt x="1239606" y="4133848"/>
                </a:lnTo>
                <a:lnTo>
                  <a:pt x="1166756" y="4083048"/>
                </a:lnTo>
                <a:lnTo>
                  <a:pt x="1095625" y="4032248"/>
                </a:lnTo>
                <a:lnTo>
                  <a:pt x="1060719" y="3994148"/>
                </a:lnTo>
                <a:lnTo>
                  <a:pt x="992256" y="3943348"/>
                </a:lnTo>
                <a:lnTo>
                  <a:pt x="958712" y="3905248"/>
                </a:lnTo>
                <a:lnTo>
                  <a:pt x="925635" y="3879848"/>
                </a:lnTo>
                <a:lnTo>
                  <a:pt x="893030" y="3854448"/>
                </a:lnTo>
                <a:lnTo>
                  <a:pt x="860903" y="3816348"/>
                </a:lnTo>
                <a:lnTo>
                  <a:pt x="829261" y="3790948"/>
                </a:lnTo>
                <a:lnTo>
                  <a:pt x="798110" y="3752848"/>
                </a:lnTo>
                <a:lnTo>
                  <a:pt x="767455" y="3727448"/>
                </a:lnTo>
                <a:lnTo>
                  <a:pt x="737304" y="3689348"/>
                </a:lnTo>
                <a:lnTo>
                  <a:pt x="707662" y="3651248"/>
                </a:lnTo>
                <a:lnTo>
                  <a:pt x="678535" y="3625848"/>
                </a:lnTo>
                <a:lnTo>
                  <a:pt x="649929" y="3587748"/>
                </a:lnTo>
                <a:lnTo>
                  <a:pt x="621851" y="3549648"/>
                </a:lnTo>
                <a:lnTo>
                  <a:pt x="594307" y="3511548"/>
                </a:lnTo>
                <a:lnTo>
                  <a:pt x="567303" y="3486148"/>
                </a:lnTo>
                <a:lnTo>
                  <a:pt x="540844" y="3448048"/>
                </a:lnTo>
                <a:lnTo>
                  <a:pt x="514937" y="3409948"/>
                </a:lnTo>
                <a:lnTo>
                  <a:pt x="489589" y="3371848"/>
                </a:lnTo>
                <a:lnTo>
                  <a:pt x="464804" y="3333748"/>
                </a:lnTo>
                <a:lnTo>
                  <a:pt x="440590" y="3295648"/>
                </a:lnTo>
                <a:lnTo>
                  <a:pt x="416953" y="3257548"/>
                </a:lnTo>
                <a:lnTo>
                  <a:pt x="393898" y="3219448"/>
                </a:lnTo>
                <a:lnTo>
                  <a:pt x="371432" y="3181348"/>
                </a:lnTo>
                <a:lnTo>
                  <a:pt x="349561" y="3143248"/>
                </a:lnTo>
                <a:lnTo>
                  <a:pt x="328290" y="3105148"/>
                </a:lnTo>
                <a:lnTo>
                  <a:pt x="307627" y="3067048"/>
                </a:lnTo>
                <a:lnTo>
                  <a:pt x="287577" y="3016248"/>
                </a:lnTo>
                <a:lnTo>
                  <a:pt x="268146" y="2978148"/>
                </a:lnTo>
                <a:lnTo>
                  <a:pt x="249341" y="2940048"/>
                </a:lnTo>
                <a:lnTo>
                  <a:pt x="231168" y="2901948"/>
                </a:lnTo>
                <a:lnTo>
                  <a:pt x="213632" y="2851148"/>
                </a:lnTo>
                <a:lnTo>
                  <a:pt x="196740" y="2813048"/>
                </a:lnTo>
                <a:lnTo>
                  <a:pt x="180498" y="2774948"/>
                </a:lnTo>
                <a:lnTo>
                  <a:pt x="164912" y="2724148"/>
                </a:lnTo>
                <a:lnTo>
                  <a:pt x="149988" y="2686048"/>
                </a:lnTo>
                <a:lnTo>
                  <a:pt x="135732" y="2635248"/>
                </a:lnTo>
                <a:lnTo>
                  <a:pt x="122151" y="2597148"/>
                </a:lnTo>
                <a:lnTo>
                  <a:pt x="109251" y="2546348"/>
                </a:lnTo>
                <a:lnTo>
                  <a:pt x="97037" y="2508248"/>
                </a:lnTo>
                <a:lnTo>
                  <a:pt x="85516" y="2457448"/>
                </a:lnTo>
                <a:lnTo>
                  <a:pt x="74694" y="2419348"/>
                </a:lnTo>
                <a:lnTo>
                  <a:pt x="64577" y="2368548"/>
                </a:lnTo>
                <a:lnTo>
                  <a:pt x="55171" y="2330448"/>
                </a:lnTo>
                <a:lnTo>
                  <a:pt x="46482" y="2279648"/>
                </a:lnTo>
                <a:lnTo>
                  <a:pt x="38517" y="2241548"/>
                </a:lnTo>
                <a:lnTo>
                  <a:pt x="31281" y="2190748"/>
                </a:lnTo>
                <a:lnTo>
                  <a:pt x="24781" y="2139948"/>
                </a:lnTo>
                <a:lnTo>
                  <a:pt x="19023" y="2101848"/>
                </a:lnTo>
                <a:lnTo>
                  <a:pt x="14013" y="2051048"/>
                </a:lnTo>
                <a:lnTo>
                  <a:pt x="9756" y="2000248"/>
                </a:lnTo>
                <a:lnTo>
                  <a:pt x="6260" y="1949448"/>
                </a:lnTo>
                <a:lnTo>
                  <a:pt x="3530" y="1911348"/>
                </a:lnTo>
                <a:lnTo>
                  <a:pt x="1573" y="1860548"/>
                </a:lnTo>
                <a:lnTo>
                  <a:pt x="394" y="1809748"/>
                </a:lnTo>
                <a:lnTo>
                  <a:pt x="0" y="1758948"/>
                </a:lnTo>
                <a:lnTo>
                  <a:pt x="394" y="1720848"/>
                </a:lnTo>
                <a:lnTo>
                  <a:pt x="1573" y="1670048"/>
                </a:lnTo>
                <a:lnTo>
                  <a:pt x="3530" y="1619248"/>
                </a:lnTo>
                <a:lnTo>
                  <a:pt x="6260" y="1568448"/>
                </a:lnTo>
                <a:lnTo>
                  <a:pt x="9756" y="1530348"/>
                </a:lnTo>
                <a:lnTo>
                  <a:pt x="14013" y="1479548"/>
                </a:lnTo>
                <a:lnTo>
                  <a:pt x="19023" y="1428748"/>
                </a:lnTo>
                <a:lnTo>
                  <a:pt x="24781" y="1377948"/>
                </a:lnTo>
                <a:lnTo>
                  <a:pt x="31281" y="1339848"/>
                </a:lnTo>
                <a:lnTo>
                  <a:pt x="38517" y="1289048"/>
                </a:lnTo>
                <a:lnTo>
                  <a:pt x="46482" y="1238248"/>
                </a:lnTo>
                <a:lnTo>
                  <a:pt x="55171" y="1200148"/>
                </a:lnTo>
                <a:lnTo>
                  <a:pt x="64577" y="1149348"/>
                </a:lnTo>
                <a:lnTo>
                  <a:pt x="74694" y="1111248"/>
                </a:lnTo>
                <a:lnTo>
                  <a:pt x="85516" y="1060448"/>
                </a:lnTo>
                <a:lnTo>
                  <a:pt x="97037" y="1022348"/>
                </a:lnTo>
                <a:lnTo>
                  <a:pt x="109251" y="971548"/>
                </a:lnTo>
                <a:lnTo>
                  <a:pt x="122151" y="933448"/>
                </a:lnTo>
                <a:lnTo>
                  <a:pt x="135732" y="882648"/>
                </a:lnTo>
                <a:lnTo>
                  <a:pt x="149988" y="844548"/>
                </a:lnTo>
                <a:lnTo>
                  <a:pt x="164912" y="793748"/>
                </a:lnTo>
                <a:lnTo>
                  <a:pt x="180498" y="755648"/>
                </a:lnTo>
                <a:lnTo>
                  <a:pt x="196740" y="717548"/>
                </a:lnTo>
                <a:lnTo>
                  <a:pt x="213632" y="666748"/>
                </a:lnTo>
                <a:lnTo>
                  <a:pt x="231168" y="628648"/>
                </a:lnTo>
                <a:lnTo>
                  <a:pt x="249341" y="590548"/>
                </a:lnTo>
                <a:lnTo>
                  <a:pt x="268146" y="552448"/>
                </a:lnTo>
                <a:lnTo>
                  <a:pt x="287577" y="501648"/>
                </a:lnTo>
                <a:lnTo>
                  <a:pt x="307627" y="463548"/>
                </a:lnTo>
                <a:lnTo>
                  <a:pt x="328290" y="425448"/>
                </a:lnTo>
                <a:lnTo>
                  <a:pt x="349561" y="387348"/>
                </a:lnTo>
                <a:lnTo>
                  <a:pt x="371432" y="349248"/>
                </a:lnTo>
                <a:lnTo>
                  <a:pt x="393898" y="311148"/>
                </a:lnTo>
                <a:lnTo>
                  <a:pt x="416953" y="273048"/>
                </a:lnTo>
                <a:lnTo>
                  <a:pt x="440590" y="234948"/>
                </a:lnTo>
                <a:lnTo>
                  <a:pt x="464804" y="196848"/>
                </a:lnTo>
                <a:lnTo>
                  <a:pt x="489589" y="158748"/>
                </a:lnTo>
                <a:lnTo>
                  <a:pt x="514937" y="120648"/>
                </a:lnTo>
                <a:lnTo>
                  <a:pt x="540844" y="82548"/>
                </a:lnTo>
                <a:lnTo>
                  <a:pt x="567303" y="44448"/>
                </a:lnTo>
                <a:lnTo>
                  <a:pt x="594307" y="6348"/>
                </a:lnTo>
                <a:lnTo>
                  <a:pt x="598897" y="0"/>
                </a:lnTo>
                <a:lnTo>
                  <a:pt x="4574998" y="0"/>
                </a:lnTo>
                <a:lnTo>
                  <a:pt x="4574998" y="4102860"/>
                </a:lnTo>
                <a:lnTo>
                  <a:pt x="4530561" y="4133848"/>
                </a:lnTo>
                <a:lnTo>
                  <a:pt x="4456042" y="4184648"/>
                </a:lnTo>
                <a:lnTo>
                  <a:pt x="4379903" y="4235448"/>
                </a:lnTo>
                <a:lnTo>
                  <a:pt x="4341241" y="4248148"/>
                </a:lnTo>
                <a:lnTo>
                  <a:pt x="4222959" y="4324348"/>
                </a:lnTo>
                <a:lnTo>
                  <a:pt x="4182787" y="4337048"/>
                </a:lnTo>
                <a:lnTo>
                  <a:pt x="4142252" y="4362448"/>
                </a:lnTo>
                <a:lnTo>
                  <a:pt x="4101362" y="4375148"/>
                </a:lnTo>
                <a:lnTo>
                  <a:pt x="4060122" y="4400548"/>
                </a:lnTo>
                <a:lnTo>
                  <a:pt x="4018537" y="4413248"/>
                </a:lnTo>
                <a:lnTo>
                  <a:pt x="3976615" y="4438648"/>
                </a:lnTo>
                <a:lnTo>
                  <a:pt x="3891783" y="4464048"/>
                </a:lnTo>
                <a:lnTo>
                  <a:pt x="3848884" y="4489448"/>
                </a:lnTo>
                <a:lnTo>
                  <a:pt x="3540167" y="4578348"/>
                </a:lnTo>
                <a:close/>
              </a:path>
              <a:path w="4575175" h="4641850">
                <a:moveTo>
                  <a:pt x="3403681" y="4603748"/>
                </a:moveTo>
                <a:lnTo>
                  <a:pt x="2366486" y="4603748"/>
                </a:lnTo>
                <a:lnTo>
                  <a:pt x="2275233" y="4578348"/>
                </a:lnTo>
                <a:lnTo>
                  <a:pt x="3494934" y="4578348"/>
                </a:lnTo>
                <a:lnTo>
                  <a:pt x="3403681" y="4603748"/>
                </a:lnTo>
                <a:close/>
              </a:path>
              <a:path w="4575175" h="4641850">
                <a:moveTo>
                  <a:pt x="3264927" y="4629148"/>
                </a:moveTo>
                <a:lnTo>
                  <a:pt x="2505240" y="4629148"/>
                </a:lnTo>
                <a:lnTo>
                  <a:pt x="2412493" y="4603748"/>
                </a:lnTo>
                <a:lnTo>
                  <a:pt x="3357673" y="4603748"/>
                </a:lnTo>
                <a:lnTo>
                  <a:pt x="3264927" y="4629148"/>
                </a:lnTo>
                <a:close/>
              </a:path>
              <a:path w="4575175" h="4641850">
                <a:moveTo>
                  <a:pt x="3124071" y="4641847"/>
                </a:moveTo>
                <a:lnTo>
                  <a:pt x="2646095" y="4641847"/>
                </a:lnTo>
                <a:lnTo>
                  <a:pt x="2598921" y="4629148"/>
                </a:lnTo>
                <a:lnTo>
                  <a:pt x="3171245" y="4629148"/>
                </a:lnTo>
                <a:lnTo>
                  <a:pt x="3124071" y="4641847"/>
                </a:lnTo>
                <a:close/>
              </a:path>
            </a:pathLst>
          </a:custGeom>
          <a:solidFill>
            <a:srgbClr val="2A4A9D"/>
          </a:solidFill>
        </p:spPr>
        <p:txBody>
          <a:bodyPr wrap="square" lIns="0" tIns="0" rIns="0" bIns="0" rtlCol="0"/>
          <a:lstStyle/>
          <a:p>
            <a:endParaRPr sz="1200"/>
          </a:p>
        </p:txBody>
      </p:sp>
      <p:sp>
        <p:nvSpPr>
          <p:cNvPr id="3" name="object 3"/>
          <p:cNvSpPr/>
          <p:nvPr/>
        </p:nvSpPr>
        <p:spPr>
          <a:xfrm>
            <a:off x="413024" y="5448504"/>
            <a:ext cx="1090507" cy="1088813"/>
          </a:xfrm>
          <a:custGeom>
            <a:avLst/>
            <a:gdLst/>
            <a:ahLst/>
            <a:cxnLst/>
            <a:rect l="l" t="t" r="r" b="b"/>
            <a:pathLst>
              <a:path w="1635760" h="1633220">
                <a:moveTo>
                  <a:pt x="1635308" y="1632691"/>
                </a:moveTo>
                <a:lnTo>
                  <a:pt x="0" y="1632691"/>
                </a:lnTo>
                <a:lnTo>
                  <a:pt x="0" y="0"/>
                </a:lnTo>
                <a:lnTo>
                  <a:pt x="1635308" y="1632691"/>
                </a:lnTo>
                <a:close/>
              </a:path>
            </a:pathLst>
          </a:custGeom>
          <a:solidFill>
            <a:srgbClr val="2A4A9D"/>
          </a:solidFill>
        </p:spPr>
        <p:txBody>
          <a:bodyPr wrap="square" lIns="0" tIns="0" rIns="0" bIns="0" rtlCol="0"/>
          <a:lstStyle/>
          <a:p>
            <a:endParaRPr sz="1200"/>
          </a:p>
        </p:txBody>
      </p:sp>
      <p:sp>
        <p:nvSpPr>
          <p:cNvPr id="4" name="object 4"/>
          <p:cNvSpPr/>
          <p:nvPr/>
        </p:nvSpPr>
        <p:spPr>
          <a:xfrm>
            <a:off x="413410" y="376541"/>
            <a:ext cx="1088813" cy="1090507"/>
          </a:xfrm>
          <a:custGeom>
            <a:avLst/>
            <a:gdLst/>
            <a:ahLst/>
            <a:cxnLst/>
            <a:rect l="l" t="t" r="r" b="b"/>
            <a:pathLst>
              <a:path w="1633220" h="1635760">
                <a:moveTo>
                  <a:pt x="0" y="1635308"/>
                </a:moveTo>
                <a:lnTo>
                  <a:pt x="0" y="0"/>
                </a:lnTo>
                <a:lnTo>
                  <a:pt x="1632691" y="0"/>
                </a:lnTo>
                <a:lnTo>
                  <a:pt x="0" y="1635308"/>
                </a:lnTo>
                <a:close/>
              </a:path>
            </a:pathLst>
          </a:custGeom>
          <a:solidFill>
            <a:srgbClr val="2A4A9D"/>
          </a:solidFill>
        </p:spPr>
        <p:txBody>
          <a:bodyPr wrap="square" lIns="0" tIns="0" rIns="0" bIns="0" rtlCol="0"/>
          <a:lstStyle/>
          <a:p>
            <a:endParaRPr sz="1200"/>
          </a:p>
        </p:txBody>
      </p:sp>
      <p:sp>
        <p:nvSpPr>
          <p:cNvPr id="5" name="object 5"/>
          <p:cNvSpPr txBox="1">
            <a:spLocks noGrp="1"/>
          </p:cNvSpPr>
          <p:nvPr>
            <p:ph type="title"/>
          </p:nvPr>
        </p:nvSpPr>
        <p:spPr>
          <a:xfrm>
            <a:off x="4913592" y="1107391"/>
            <a:ext cx="2733040" cy="1034536"/>
          </a:xfrm>
          <a:prstGeom prst="rect">
            <a:avLst/>
          </a:prstGeom>
        </p:spPr>
        <p:txBody>
          <a:bodyPr vert="horz" wrap="square" lIns="0" tIns="8467" rIns="0" bIns="0" rtlCol="0" anchor="t">
            <a:spAutoFit/>
          </a:bodyPr>
          <a:lstStyle/>
          <a:p>
            <a:pPr marL="8467">
              <a:spcBef>
                <a:spcPts val="67"/>
              </a:spcBef>
            </a:pPr>
            <a:r>
              <a:rPr sz="6667" spc="650" dirty="0">
                <a:latin typeface="Tahoma"/>
                <a:cs typeface="Tahoma"/>
              </a:rPr>
              <a:t>W</a:t>
            </a:r>
            <a:r>
              <a:rPr sz="6667" spc="187" dirty="0">
                <a:latin typeface="Tahoma"/>
                <a:cs typeface="Tahoma"/>
              </a:rPr>
              <a:t>H</a:t>
            </a:r>
            <a:r>
              <a:rPr sz="6667" spc="533" dirty="0">
                <a:latin typeface="Tahoma"/>
                <a:cs typeface="Tahoma"/>
              </a:rPr>
              <a:t>Y</a:t>
            </a:r>
            <a:r>
              <a:rPr sz="6667" spc="-190" dirty="0">
                <a:latin typeface="Tahoma"/>
                <a:cs typeface="Tahoma"/>
              </a:rPr>
              <a:t>?</a:t>
            </a:r>
            <a:endParaRPr sz="6667">
              <a:latin typeface="Tahoma"/>
              <a:cs typeface="Tahoma"/>
            </a:endParaRPr>
          </a:p>
        </p:txBody>
      </p:sp>
      <p:sp>
        <p:nvSpPr>
          <p:cNvPr id="6" name="object 6"/>
          <p:cNvSpPr txBox="1"/>
          <p:nvPr/>
        </p:nvSpPr>
        <p:spPr>
          <a:xfrm>
            <a:off x="2120922" y="2885849"/>
            <a:ext cx="8543713" cy="2727777"/>
          </a:xfrm>
          <a:prstGeom prst="rect">
            <a:avLst/>
          </a:prstGeom>
        </p:spPr>
        <p:txBody>
          <a:bodyPr vert="horz" wrap="square" lIns="0" tIns="8043" rIns="0" bIns="0" rtlCol="0">
            <a:spAutoFit/>
          </a:bodyPr>
          <a:lstStyle/>
          <a:p>
            <a:pPr marL="8044" marR="3387" algn="ctr">
              <a:lnSpc>
                <a:spcPct val="116799"/>
              </a:lnSpc>
              <a:spcBef>
                <a:spcPts val="63"/>
              </a:spcBef>
            </a:pPr>
            <a:r>
              <a:rPr sz="2533" spc="320" dirty="0">
                <a:latin typeface="Tahoma"/>
                <a:cs typeface="Tahoma"/>
              </a:rPr>
              <a:t>COLORS</a:t>
            </a:r>
            <a:r>
              <a:rPr sz="2533" spc="357" dirty="0">
                <a:latin typeface="Tahoma"/>
                <a:cs typeface="Tahoma"/>
              </a:rPr>
              <a:t> </a:t>
            </a:r>
            <a:r>
              <a:rPr sz="2533" spc="253" dirty="0">
                <a:latin typeface="Tahoma"/>
                <a:cs typeface="Tahoma"/>
              </a:rPr>
              <a:t>ARE</a:t>
            </a:r>
            <a:r>
              <a:rPr sz="2533" spc="360" dirty="0">
                <a:latin typeface="Tahoma"/>
                <a:cs typeface="Tahoma"/>
              </a:rPr>
              <a:t> </a:t>
            </a:r>
            <a:r>
              <a:rPr sz="2533" spc="197" dirty="0">
                <a:latin typeface="Tahoma"/>
                <a:cs typeface="Tahoma"/>
              </a:rPr>
              <a:t>A</a:t>
            </a:r>
            <a:r>
              <a:rPr sz="2533" spc="360" dirty="0">
                <a:latin typeface="Tahoma"/>
                <a:cs typeface="Tahoma"/>
              </a:rPr>
              <a:t> </a:t>
            </a:r>
            <a:r>
              <a:rPr sz="2533" spc="403" dirty="0">
                <a:latin typeface="Tahoma"/>
                <a:cs typeface="Tahoma"/>
              </a:rPr>
              <a:t>FUNDAMENTAL</a:t>
            </a:r>
            <a:r>
              <a:rPr sz="2533" spc="357" dirty="0">
                <a:latin typeface="Tahoma"/>
                <a:cs typeface="Tahoma"/>
              </a:rPr>
              <a:t> </a:t>
            </a:r>
            <a:r>
              <a:rPr sz="2533" spc="297" dirty="0">
                <a:latin typeface="Tahoma"/>
                <a:cs typeface="Tahoma"/>
              </a:rPr>
              <a:t>ASPECT</a:t>
            </a:r>
            <a:r>
              <a:rPr sz="2533" spc="360" dirty="0">
                <a:latin typeface="Tahoma"/>
                <a:cs typeface="Tahoma"/>
              </a:rPr>
              <a:t> </a:t>
            </a:r>
            <a:r>
              <a:rPr sz="2533" spc="300" dirty="0">
                <a:latin typeface="Tahoma"/>
                <a:cs typeface="Tahoma"/>
              </a:rPr>
              <a:t>OF</a:t>
            </a:r>
            <a:r>
              <a:rPr sz="2533" spc="360" dirty="0">
                <a:latin typeface="Tahoma"/>
                <a:cs typeface="Tahoma"/>
              </a:rPr>
              <a:t> </a:t>
            </a:r>
            <a:r>
              <a:rPr sz="2533" spc="320" dirty="0">
                <a:latin typeface="Tahoma"/>
                <a:cs typeface="Tahoma"/>
              </a:rPr>
              <a:t>OUR </a:t>
            </a:r>
            <a:r>
              <a:rPr sz="2533" spc="-783" dirty="0">
                <a:latin typeface="Tahoma"/>
                <a:cs typeface="Tahoma"/>
              </a:rPr>
              <a:t> </a:t>
            </a:r>
            <a:r>
              <a:rPr sz="2533" spc="273" dirty="0">
                <a:latin typeface="Tahoma"/>
                <a:cs typeface="Tahoma"/>
              </a:rPr>
              <a:t>VISUAL</a:t>
            </a:r>
            <a:r>
              <a:rPr sz="2533" spc="360" dirty="0">
                <a:latin typeface="Tahoma"/>
                <a:cs typeface="Tahoma"/>
              </a:rPr>
              <a:t> </a:t>
            </a:r>
            <a:r>
              <a:rPr sz="2533" spc="283" dirty="0">
                <a:latin typeface="Tahoma"/>
                <a:cs typeface="Tahoma"/>
              </a:rPr>
              <a:t>PERCEPTION,</a:t>
            </a:r>
            <a:r>
              <a:rPr sz="2533" spc="363" dirty="0">
                <a:latin typeface="Tahoma"/>
                <a:cs typeface="Tahoma"/>
              </a:rPr>
              <a:t> </a:t>
            </a:r>
            <a:r>
              <a:rPr sz="2533" spc="383" dirty="0">
                <a:latin typeface="Tahoma"/>
                <a:cs typeface="Tahoma"/>
              </a:rPr>
              <a:t>AND</a:t>
            </a:r>
            <a:r>
              <a:rPr sz="2533" spc="363" dirty="0">
                <a:latin typeface="Tahoma"/>
                <a:cs typeface="Tahoma"/>
              </a:rPr>
              <a:t> </a:t>
            </a:r>
            <a:r>
              <a:rPr sz="2533" spc="310" dirty="0">
                <a:latin typeface="Tahoma"/>
                <a:cs typeface="Tahoma"/>
              </a:rPr>
              <a:t>PLAY</a:t>
            </a:r>
            <a:r>
              <a:rPr sz="2533" spc="360" dirty="0">
                <a:latin typeface="Tahoma"/>
                <a:cs typeface="Tahoma"/>
              </a:rPr>
              <a:t> </a:t>
            </a:r>
            <a:r>
              <a:rPr sz="2533" spc="347" dirty="0">
                <a:latin typeface="Tahoma"/>
                <a:cs typeface="Tahoma"/>
              </a:rPr>
              <a:t>AN</a:t>
            </a:r>
            <a:r>
              <a:rPr sz="2533" spc="363" dirty="0">
                <a:latin typeface="Tahoma"/>
                <a:cs typeface="Tahoma"/>
              </a:rPr>
              <a:t> </a:t>
            </a:r>
            <a:r>
              <a:rPr sz="2533" spc="253" dirty="0">
                <a:latin typeface="Tahoma"/>
                <a:cs typeface="Tahoma"/>
              </a:rPr>
              <a:t>ESSENTIAL </a:t>
            </a:r>
            <a:r>
              <a:rPr sz="2533" spc="257" dirty="0">
                <a:latin typeface="Tahoma"/>
                <a:cs typeface="Tahoma"/>
              </a:rPr>
              <a:t> </a:t>
            </a:r>
            <a:r>
              <a:rPr sz="2533" spc="273" dirty="0">
                <a:latin typeface="Tahoma"/>
                <a:cs typeface="Tahoma"/>
              </a:rPr>
              <a:t>ROLE</a:t>
            </a:r>
            <a:r>
              <a:rPr sz="2533" spc="363" dirty="0">
                <a:latin typeface="Tahoma"/>
                <a:cs typeface="Tahoma"/>
              </a:rPr>
              <a:t> </a:t>
            </a:r>
            <a:r>
              <a:rPr sz="2533" spc="130" dirty="0">
                <a:latin typeface="Tahoma"/>
                <a:cs typeface="Tahoma"/>
              </a:rPr>
              <a:t>IN</a:t>
            </a:r>
            <a:r>
              <a:rPr sz="2533" spc="367" dirty="0">
                <a:latin typeface="Tahoma"/>
                <a:cs typeface="Tahoma"/>
              </a:rPr>
              <a:t> </a:t>
            </a:r>
            <a:r>
              <a:rPr sz="2533" spc="320" dirty="0">
                <a:latin typeface="Tahoma"/>
                <a:cs typeface="Tahoma"/>
              </a:rPr>
              <a:t>OUR</a:t>
            </a:r>
            <a:r>
              <a:rPr sz="2533" spc="363" dirty="0">
                <a:latin typeface="Tahoma"/>
                <a:cs typeface="Tahoma"/>
              </a:rPr>
              <a:t> </a:t>
            </a:r>
            <a:r>
              <a:rPr sz="2533" spc="267" dirty="0">
                <a:latin typeface="Tahoma"/>
                <a:cs typeface="Tahoma"/>
              </a:rPr>
              <a:t>DAILY</a:t>
            </a:r>
            <a:r>
              <a:rPr sz="2533" spc="367" dirty="0">
                <a:latin typeface="Tahoma"/>
                <a:cs typeface="Tahoma"/>
              </a:rPr>
              <a:t> </a:t>
            </a:r>
            <a:r>
              <a:rPr sz="2533" spc="183" dirty="0">
                <a:latin typeface="Tahoma"/>
                <a:cs typeface="Tahoma"/>
              </a:rPr>
              <a:t>LIVES.</a:t>
            </a:r>
            <a:r>
              <a:rPr sz="2533" spc="363" dirty="0">
                <a:latin typeface="Tahoma"/>
                <a:cs typeface="Tahoma"/>
              </a:rPr>
              <a:t> </a:t>
            </a:r>
            <a:r>
              <a:rPr sz="2533" spc="300" dirty="0">
                <a:latin typeface="Tahoma"/>
                <a:cs typeface="Tahoma"/>
              </a:rPr>
              <a:t>APPLICATIONS</a:t>
            </a:r>
            <a:r>
              <a:rPr sz="2533" spc="367" dirty="0">
                <a:latin typeface="Tahoma"/>
                <a:cs typeface="Tahoma"/>
              </a:rPr>
              <a:t> </a:t>
            </a:r>
            <a:r>
              <a:rPr sz="2533" spc="130" dirty="0">
                <a:latin typeface="Tahoma"/>
                <a:cs typeface="Tahoma"/>
              </a:rPr>
              <a:t>IN</a:t>
            </a:r>
            <a:endParaRPr sz="2533">
              <a:latin typeface="Tahoma"/>
              <a:cs typeface="Tahoma"/>
            </a:endParaRPr>
          </a:p>
          <a:p>
            <a:pPr marL="55036" marR="49956" algn="ctr">
              <a:lnSpc>
                <a:spcPts val="3547"/>
              </a:lnSpc>
              <a:spcBef>
                <a:spcPts val="207"/>
              </a:spcBef>
            </a:pPr>
            <a:r>
              <a:rPr sz="2533" spc="283" dirty="0">
                <a:latin typeface="Tahoma"/>
                <a:cs typeface="Tahoma"/>
              </a:rPr>
              <a:t>AREAS</a:t>
            </a:r>
            <a:r>
              <a:rPr sz="2533" spc="360" dirty="0">
                <a:latin typeface="Tahoma"/>
                <a:cs typeface="Tahoma"/>
              </a:rPr>
              <a:t> </a:t>
            </a:r>
            <a:r>
              <a:rPr sz="2533" spc="330" dirty="0">
                <a:latin typeface="Tahoma"/>
                <a:cs typeface="Tahoma"/>
              </a:rPr>
              <a:t>SUCH</a:t>
            </a:r>
            <a:r>
              <a:rPr sz="2533" spc="363" dirty="0">
                <a:latin typeface="Tahoma"/>
                <a:cs typeface="Tahoma"/>
              </a:rPr>
              <a:t> </a:t>
            </a:r>
            <a:r>
              <a:rPr sz="2533" spc="207" dirty="0">
                <a:latin typeface="Tahoma"/>
                <a:cs typeface="Tahoma"/>
              </a:rPr>
              <a:t>AS</a:t>
            </a:r>
            <a:r>
              <a:rPr sz="2533" spc="363" dirty="0">
                <a:latin typeface="Tahoma"/>
                <a:cs typeface="Tahoma"/>
              </a:rPr>
              <a:t> </a:t>
            </a:r>
            <a:r>
              <a:rPr sz="2533" spc="313" dirty="0">
                <a:latin typeface="Tahoma"/>
                <a:cs typeface="Tahoma"/>
              </a:rPr>
              <a:t>IMAGE</a:t>
            </a:r>
            <a:r>
              <a:rPr sz="2533" spc="363" dirty="0">
                <a:latin typeface="Tahoma"/>
                <a:cs typeface="Tahoma"/>
              </a:rPr>
              <a:t> </a:t>
            </a:r>
            <a:r>
              <a:rPr sz="2533" spc="289" dirty="0">
                <a:latin typeface="Tahoma"/>
                <a:cs typeface="Tahoma"/>
              </a:rPr>
              <a:t>RECOGNITION,</a:t>
            </a:r>
            <a:r>
              <a:rPr sz="2533" spc="363" dirty="0">
                <a:latin typeface="Tahoma"/>
                <a:cs typeface="Tahoma"/>
              </a:rPr>
              <a:t> </a:t>
            </a:r>
            <a:r>
              <a:rPr sz="2533" spc="330" dirty="0">
                <a:latin typeface="Tahoma"/>
                <a:cs typeface="Tahoma"/>
              </a:rPr>
              <a:t>COLOR- </a:t>
            </a:r>
            <a:r>
              <a:rPr sz="2533" spc="-783" dirty="0">
                <a:latin typeface="Tahoma"/>
                <a:cs typeface="Tahoma"/>
              </a:rPr>
              <a:t> </a:t>
            </a:r>
            <a:r>
              <a:rPr sz="2533" spc="397" dirty="0">
                <a:latin typeface="Tahoma"/>
                <a:cs typeface="Tahoma"/>
              </a:rPr>
              <a:t>B</a:t>
            </a:r>
            <a:r>
              <a:rPr sz="2533" spc="450" dirty="0">
                <a:latin typeface="Tahoma"/>
                <a:cs typeface="Tahoma"/>
              </a:rPr>
              <a:t>A</a:t>
            </a:r>
            <a:r>
              <a:rPr sz="2533" spc="217" dirty="0">
                <a:latin typeface="Tahoma"/>
                <a:cs typeface="Tahoma"/>
              </a:rPr>
              <a:t>S</a:t>
            </a:r>
            <a:r>
              <a:rPr sz="2533" spc="293" dirty="0">
                <a:latin typeface="Tahoma"/>
                <a:cs typeface="Tahoma"/>
              </a:rPr>
              <a:t>E</a:t>
            </a:r>
            <a:r>
              <a:rPr sz="2533" spc="207" dirty="0">
                <a:latin typeface="Tahoma"/>
                <a:cs typeface="Tahoma"/>
              </a:rPr>
              <a:t>D</a:t>
            </a:r>
            <a:r>
              <a:rPr sz="2533" spc="363" dirty="0">
                <a:latin typeface="Tahoma"/>
                <a:cs typeface="Tahoma"/>
              </a:rPr>
              <a:t> </a:t>
            </a:r>
            <a:r>
              <a:rPr sz="2533" spc="217" dirty="0">
                <a:latin typeface="Tahoma"/>
                <a:cs typeface="Tahoma"/>
              </a:rPr>
              <a:t>S</a:t>
            </a:r>
            <a:r>
              <a:rPr sz="2533" spc="293" dirty="0">
                <a:latin typeface="Tahoma"/>
                <a:cs typeface="Tahoma"/>
              </a:rPr>
              <a:t>E</a:t>
            </a:r>
            <a:r>
              <a:rPr sz="2533" spc="450" dirty="0">
                <a:latin typeface="Tahoma"/>
                <a:cs typeface="Tahoma"/>
              </a:rPr>
              <a:t>A</a:t>
            </a:r>
            <a:r>
              <a:rPr sz="2533" spc="267" dirty="0">
                <a:latin typeface="Tahoma"/>
                <a:cs typeface="Tahoma"/>
              </a:rPr>
              <a:t>R</a:t>
            </a:r>
            <a:r>
              <a:rPr sz="2533" spc="423" dirty="0">
                <a:latin typeface="Tahoma"/>
                <a:cs typeface="Tahoma"/>
              </a:rPr>
              <a:t>C</a:t>
            </a:r>
            <a:r>
              <a:rPr sz="2533" spc="477" dirty="0">
                <a:latin typeface="Tahoma"/>
                <a:cs typeface="Tahoma"/>
              </a:rPr>
              <a:t>H</a:t>
            </a:r>
            <a:r>
              <a:rPr sz="2533" spc="-193" dirty="0">
                <a:latin typeface="Tahoma"/>
                <a:cs typeface="Tahoma"/>
              </a:rPr>
              <a:t>,</a:t>
            </a:r>
            <a:r>
              <a:rPr sz="2533" spc="363" dirty="0">
                <a:latin typeface="Tahoma"/>
                <a:cs typeface="Tahoma"/>
              </a:rPr>
              <a:t> </a:t>
            </a:r>
            <a:r>
              <a:rPr sz="2533" spc="450" dirty="0">
                <a:latin typeface="Tahoma"/>
                <a:cs typeface="Tahoma"/>
              </a:rPr>
              <a:t>A</a:t>
            </a:r>
            <a:r>
              <a:rPr sz="2533" spc="497" dirty="0">
                <a:latin typeface="Tahoma"/>
                <a:cs typeface="Tahoma"/>
              </a:rPr>
              <a:t>N</a:t>
            </a:r>
            <a:r>
              <a:rPr sz="2533" spc="207" dirty="0">
                <a:latin typeface="Tahoma"/>
                <a:cs typeface="Tahoma"/>
              </a:rPr>
              <a:t>D</a:t>
            </a:r>
            <a:r>
              <a:rPr sz="2533" spc="363" dirty="0">
                <a:latin typeface="Tahoma"/>
                <a:cs typeface="Tahoma"/>
              </a:rPr>
              <a:t> </a:t>
            </a:r>
            <a:r>
              <a:rPr sz="2533" spc="423" dirty="0">
                <a:latin typeface="Tahoma"/>
                <a:cs typeface="Tahoma"/>
              </a:rPr>
              <a:t>C</a:t>
            </a:r>
            <a:r>
              <a:rPr sz="2533" spc="490" dirty="0">
                <a:latin typeface="Tahoma"/>
                <a:cs typeface="Tahoma"/>
              </a:rPr>
              <a:t>O</a:t>
            </a:r>
            <a:r>
              <a:rPr sz="2533" spc="293" dirty="0">
                <a:latin typeface="Tahoma"/>
                <a:cs typeface="Tahoma"/>
              </a:rPr>
              <a:t>L</a:t>
            </a:r>
            <a:r>
              <a:rPr sz="2533" spc="490" dirty="0">
                <a:latin typeface="Tahoma"/>
                <a:cs typeface="Tahoma"/>
              </a:rPr>
              <a:t>O</a:t>
            </a:r>
            <a:r>
              <a:rPr sz="2533" spc="267" dirty="0">
                <a:latin typeface="Tahoma"/>
                <a:cs typeface="Tahoma"/>
              </a:rPr>
              <a:t>R</a:t>
            </a:r>
            <a:r>
              <a:rPr sz="2533" spc="20" dirty="0">
                <a:latin typeface="Tahoma"/>
                <a:cs typeface="Tahoma"/>
              </a:rPr>
              <a:t>-</a:t>
            </a:r>
            <a:r>
              <a:rPr sz="2533" spc="-540" dirty="0">
                <a:latin typeface="Tahoma"/>
                <a:cs typeface="Tahoma"/>
              </a:rPr>
              <a:t> </a:t>
            </a:r>
            <a:r>
              <a:rPr sz="2533" spc="397" dirty="0">
                <a:latin typeface="Tahoma"/>
                <a:cs typeface="Tahoma"/>
              </a:rPr>
              <a:t>B</a:t>
            </a:r>
            <a:r>
              <a:rPr sz="2533" spc="450" dirty="0">
                <a:latin typeface="Tahoma"/>
                <a:cs typeface="Tahoma"/>
              </a:rPr>
              <a:t>A</a:t>
            </a:r>
            <a:r>
              <a:rPr sz="2533" spc="217" dirty="0">
                <a:latin typeface="Tahoma"/>
                <a:cs typeface="Tahoma"/>
              </a:rPr>
              <a:t>S</a:t>
            </a:r>
            <a:r>
              <a:rPr sz="2533" spc="293" dirty="0">
                <a:latin typeface="Tahoma"/>
                <a:cs typeface="Tahoma"/>
              </a:rPr>
              <a:t>E</a:t>
            </a:r>
            <a:r>
              <a:rPr sz="2533" spc="207" dirty="0">
                <a:latin typeface="Tahoma"/>
                <a:cs typeface="Tahoma"/>
              </a:rPr>
              <a:t>D</a:t>
            </a:r>
            <a:endParaRPr sz="2533">
              <a:latin typeface="Tahoma"/>
              <a:cs typeface="Tahoma"/>
            </a:endParaRPr>
          </a:p>
          <a:p>
            <a:pPr algn="ctr">
              <a:spcBef>
                <a:spcPts val="309"/>
              </a:spcBef>
            </a:pPr>
            <a:r>
              <a:rPr sz="2533" spc="363" dirty="0">
                <a:latin typeface="Tahoma"/>
                <a:cs typeface="Tahoma"/>
              </a:rPr>
              <a:t>RECOMMENDATIONS.</a:t>
            </a:r>
            <a:r>
              <a:rPr sz="2533" spc="347" dirty="0">
                <a:latin typeface="Tahoma"/>
                <a:cs typeface="Tahoma"/>
              </a:rPr>
              <a:t> </a:t>
            </a:r>
            <a:r>
              <a:rPr sz="2533" spc="327" dirty="0">
                <a:latin typeface="Tahoma"/>
                <a:cs typeface="Tahoma"/>
              </a:rPr>
              <a:t>FURTHERMORE.</a:t>
            </a:r>
            <a:endParaRPr sz="2533">
              <a:latin typeface="Tahoma"/>
              <a:cs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6621" y="334378"/>
            <a:ext cx="5055447" cy="6523990"/>
            <a:chOff x="10704932" y="501566"/>
            <a:chExt cx="7583170" cy="9785985"/>
          </a:xfrm>
        </p:grpSpPr>
        <p:sp>
          <p:nvSpPr>
            <p:cNvPr id="3" name="object 3"/>
            <p:cNvSpPr/>
            <p:nvPr/>
          </p:nvSpPr>
          <p:spPr>
            <a:xfrm>
              <a:off x="13645097" y="501566"/>
              <a:ext cx="4643120" cy="9284335"/>
            </a:xfrm>
            <a:custGeom>
              <a:avLst/>
              <a:gdLst/>
              <a:ahLst/>
              <a:cxnLst/>
              <a:rect l="l" t="t" r="r" b="b"/>
              <a:pathLst>
                <a:path w="4643119" h="9284335">
                  <a:moveTo>
                    <a:pt x="4642903" y="9282776"/>
                  </a:moveTo>
                  <a:lnTo>
                    <a:pt x="4641893" y="9283786"/>
                  </a:lnTo>
                  <a:lnTo>
                    <a:pt x="0" y="4641892"/>
                  </a:lnTo>
                  <a:lnTo>
                    <a:pt x="4641893" y="0"/>
                  </a:lnTo>
                  <a:lnTo>
                    <a:pt x="4642903" y="1010"/>
                  </a:lnTo>
                  <a:lnTo>
                    <a:pt x="4642903" y="9282776"/>
                  </a:lnTo>
                  <a:close/>
                </a:path>
              </a:pathLst>
            </a:custGeom>
            <a:solidFill>
              <a:srgbClr val="5270FF"/>
            </a:solidFill>
          </p:spPr>
          <p:txBody>
            <a:bodyPr wrap="square" lIns="0" tIns="0" rIns="0" bIns="0" rtlCol="0"/>
            <a:lstStyle/>
            <a:p>
              <a:endParaRPr sz="1200"/>
            </a:p>
          </p:txBody>
        </p:sp>
        <p:sp>
          <p:nvSpPr>
            <p:cNvPr id="4" name="object 4"/>
            <p:cNvSpPr/>
            <p:nvPr/>
          </p:nvSpPr>
          <p:spPr>
            <a:xfrm>
              <a:off x="14150270" y="1004902"/>
              <a:ext cx="4138295" cy="8275955"/>
            </a:xfrm>
            <a:custGeom>
              <a:avLst/>
              <a:gdLst/>
              <a:ahLst/>
              <a:cxnLst/>
              <a:rect l="l" t="t" r="r" b="b"/>
              <a:pathLst>
                <a:path w="4138294" h="8275955">
                  <a:moveTo>
                    <a:pt x="4137695" y="8275391"/>
                  </a:moveTo>
                  <a:lnTo>
                    <a:pt x="0" y="4137696"/>
                  </a:lnTo>
                  <a:lnTo>
                    <a:pt x="4137696" y="0"/>
                  </a:lnTo>
                  <a:lnTo>
                    <a:pt x="4137729" y="258147"/>
                  </a:lnTo>
                  <a:lnTo>
                    <a:pt x="259980" y="4135864"/>
                  </a:lnTo>
                  <a:lnTo>
                    <a:pt x="4137697" y="8013581"/>
                  </a:lnTo>
                  <a:lnTo>
                    <a:pt x="4137729" y="8275357"/>
                  </a:lnTo>
                  <a:close/>
                </a:path>
                <a:path w="4138294" h="8275955">
                  <a:moveTo>
                    <a:pt x="4137729" y="8013614"/>
                  </a:moveTo>
                  <a:close/>
                </a:path>
              </a:pathLst>
            </a:custGeom>
            <a:solidFill>
              <a:srgbClr val="FFFFFF"/>
            </a:solidFill>
          </p:spPr>
          <p:txBody>
            <a:bodyPr wrap="square" lIns="0" tIns="0" rIns="0" bIns="0" rtlCol="0"/>
            <a:lstStyle/>
            <a:p>
              <a:endParaRPr sz="1200"/>
            </a:p>
          </p:txBody>
        </p:sp>
        <p:sp>
          <p:nvSpPr>
            <p:cNvPr id="5" name="object 5"/>
            <p:cNvSpPr/>
            <p:nvPr/>
          </p:nvSpPr>
          <p:spPr>
            <a:xfrm>
              <a:off x="10704932" y="6766359"/>
              <a:ext cx="7041515" cy="3521075"/>
            </a:xfrm>
            <a:custGeom>
              <a:avLst/>
              <a:gdLst/>
              <a:ahLst/>
              <a:cxnLst/>
              <a:rect l="l" t="t" r="r" b="b"/>
              <a:pathLst>
                <a:path w="7041515" h="3521075">
                  <a:moveTo>
                    <a:pt x="0" y="3520640"/>
                  </a:moveTo>
                  <a:lnTo>
                    <a:pt x="3520640" y="0"/>
                  </a:lnTo>
                  <a:lnTo>
                    <a:pt x="3792525" y="271885"/>
                  </a:lnTo>
                  <a:lnTo>
                    <a:pt x="3520640" y="271885"/>
                  </a:lnTo>
                  <a:lnTo>
                    <a:pt x="271885" y="3520640"/>
                  </a:lnTo>
                  <a:lnTo>
                    <a:pt x="0" y="3520640"/>
                  </a:lnTo>
                  <a:close/>
                </a:path>
                <a:path w="7041515" h="3521075">
                  <a:moveTo>
                    <a:pt x="3520640" y="271885"/>
                  </a:moveTo>
                  <a:lnTo>
                    <a:pt x="3792525" y="271885"/>
                  </a:lnTo>
                  <a:lnTo>
                    <a:pt x="7041280" y="3520640"/>
                  </a:lnTo>
                  <a:lnTo>
                    <a:pt x="6769396" y="3520640"/>
                  </a:lnTo>
                  <a:lnTo>
                    <a:pt x="3520640" y="271885"/>
                  </a:lnTo>
                  <a:close/>
                </a:path>
              </a:pathLst>
            </a:custGeom>
            <a:solidFill>
              <a:srgbClr val="2A4A9D"/>
            </a:solidFill>
          </p:spPr>
          <p:txBody>
            <a:bodyPr wrap="square" lIns="0" tIns="0" rIns="0" bIns="0" rtlCol="0"/>
            <a:lstStyle/>
            <a:p>
              <a:endParaRPr sz="1200"/>
            </a:p>
          </p:txBody>
        </p:sp>
      </p:grpSp>
      <p:sp>
        <p:nvSpPr>
          <p:cNvPr id="6" name="object 6"/>
          <p:cNvSpPr txBox="1">
            <a:spLocks noGrp="1"/>
          </p:cNvSpPr>
          <p:nvPr>
            <p:ph type="title"/>
          </p:nvPr>
        </p:nvSpPr>
        <p:spPr>
          <a:xfrm>
            <a:off x="1028003" y="1499253"/>
            <a:ext cx="8199120" cy="685658"/>
          </a:xfrm>
          <a:prstGeom prst="rect">
            <a:avLst/>
          </a:prstGeom>
        </p:spPr>
        <p:txBody>
          <a:bodyPr vert="horz" wrap="square" lIns="0" tIns="8467" rIns="0" bIns="0" rtlCol="0" anchor="t">
            <a:spAutoFit/>
          </a:bodyPr>
          <a:lstStyle/>
          <a:p>
            <a:pPr marL="8467">
              <a:spcBef>
                <a:spcPts val="67"/>
              </a:spcBef>
            </a:pPr>
            <a:r>
              <a:rPr spc="103" dirty="0">
                <a:latin typeface="Tahoma"/>
                <a:cs typeface="Tahoma"/>
              </a:rPr>
              <a:t>MAIN</a:t>
            </a:r>
            <a:r>
              <a:rPr spc="-37" dirty="0">
                <a:latin typeface="Tahoma"/>
                <a:cs typeface="Tahoma"/>
              </a:rPr>
              <a:t> </a:t>
            </a:r>
            <a:r>
              <a:rPr spc="80" dirty="0">
                <a:latin typeface="Tahoma"/>
                <a:cs typeface="Tahoma"/>
              </a:rPr>
              <a:t>PROBLEM</a:t>
            </a:r>
            <a:r>
              <a:rPr spc="-33" dirty="0">
                <a:latin typeface="Tahoma"/>
                <a:cs typeface="Tahoma"/>
              </a:rPr>
              <a:t> </a:t>
            </a:r>
            <a:r>
              <a:rPr spc="263" dirty="0">
                <a:latin typeface="Tahoma"/>
                <a:cs typeface="Tahoma"/>
              </a:rPr>
              <a:t>FACED</a:t>
            </a:r>
          </a:p>
        </p:txBody>
      </p:sp>
      <p:sp>
        <p:nvSpPr>
          <p:cNvPr id="7" name="object 7"/>
          <p:cNvSpPr txBox="1"/>
          <p:nvPr/>
        </p:nvSpPr>
        <p:spPr>
          <a:xfrm>
            <a:off x="1050474" y="2863241"/>
            <a:ext cx="8121650" cy="1765077"/>
          </a:xfrm>
          <a:prstGeom prst="rect">
            <a:avLst/>
          </a:prstGeom>
        </p:spPr>
        <p:txBody>
          <a:bodyPr vert="horz" wrap="square" lIns="0" tIns="8043" rIns="0" bIns="0" rtlCol="0">
            <a:spAutoFit/>
          </a:bodyPr>
          <a:lstStyle/>
          <a:p>
            <a:pPr marL="8467" marR="1024518">
              <a:lnSpc>
                <a:spcPct val="116700"/>
              </a:lnSpc>
              <a:spcBef>
                <a:spcPts val="63"/>
              </a:spcBef>
            </a:pPr>
            <a:r>
              <a:rPr sz="2000" spc="207" dirty="0">
                <a:latin typeface="Tahoma"/>
                <a:cs typeface="Tahoma"/>
              </a:rPr>
              <a:t>THE</a:t>
            </a:r>
            <a:r>
              <a:rPr sz="2000" spc="283" dirty="0">
                <a:latin typeface="Tahoma"/>
                <a:cs typeface="Tahoma"/>
              </a:rPr>
              <a:t> </a:t>
            </a:r>
            <a:r>
              <a:rPr sz="2000" spc="213" dirty="0">
                <a:latin typeface="Tahoma"/>
                <a:cs typeface="Tahoma"/>
              </a:rPr>
              <a:t>TRAINING</a:t>
            </a:r>
            <a:r>
              <a:rPr sz="2000" spc="283" dirty="0">
                <a:latin typeface="Tahoma"/>
                <a:cs typeface="Tahoma"/>
              </a:rPr>
              <a:t> </a:t>
            </a:r>
            <a:r>
              <a:rPr sz="2000" spc="270" dirty="0">
                <a:latin typeface="Tahoma"/>
                <a:cs typeface="Tahoma"/>
              </a:rPr>
              <a:t>DATA</a:t>
            </a:r>
            <a:r>
              <a:rPr sz="2000" spc="287" dirty="0">
                <a:latin typeface="Tahoma"/>
                <a:cs typeface="Tahoma"/>
              </a:rPr>
              <a:t> </a:t>
            </a:r>
            <a:r>
              <a:rPr sz="2000" spc="250" dirty="0">
                <a:latin typeface="Tahoma"/>
                <a:cs typeface="Tahoma"/>
              </a:rPr>
              <a:t>WE</a:t>
            </a:r>
            <a:r>
              <a:rPr sz="2000" spc="283" dirty="0">
                <a:latin typeface="Tahoma"/>
                <a:cs typeface="Tahoma"/>
              </a:rPr>
              <a:t> </a:t>
            </a:r>
            <a:r>
              <a:rPr sz="2000" spc="163" dirty="0">
                <a:latin typeface="Tahoma"/>
                <a:cs typeface="Tahoma"/>
              </a:rPr>
              <a:t>INITAILY</a:t>
            </a:r>
            <a:r>
              <a:rPr sz="2000" spc="287" dirty="0">
                <a:latin typeface="Tahoma"/>
                <a:cs typeface="Tahoma"/>
              </a:rPr>
              <a:t> </a:t>
            </a:r>
            <a:r>
              <a:rPr sz="2000" spc="230" dirty="0">
                <a:latin typeface="Tahoma"/>
                <a:cs typeface="Tahoma"/>
              </a:rPr>
              <a:t>USED</a:t>
            </a:r>
            <a:r>
              <a:rPr sz="2000" spc="283" dirty="0">
                <a:latin typeface="Tahoma"/>
                <a:cs typeface="Tahoma"/>
              </a:rPr>
              <a:t> </a:t>
            </a:r>
            <a:r>
              <a:rPr sz="2000" spc="263" dirty="0">
                <a:latin typeface="Tahoma"/>
                <a:cs typeface="Tahoma"/>
              </a:rPr>
              <a:t>WAS</a:t>
            </a:r>
            <a:r>
              <a:rPr sz="2000" spc="287" dirty="0">
                <a:latin typeface="Tahoma"/>
                <a:cs typeface="Tahoma"/>
              </a:rPr>
              <a:t> </a:t>
            </a:r>
            <a:r>
              <a:rPr sz="2000" spc="263" dirty="0">
                <a:latin typeface="Tahoma"/>
                <a:cs typeface="Tahoma"/>
              </a:rPr>
              <a:t>NOT </a:t>
            </a:r>
            <a:r>
              <a:rPr sz="2000" spc="-617" dirty="0">
                <a:latin typeface="Tahoma"/>
                <a:cs typeface="Tahoma"/>
              </a:rPr>
              <a:t> </a:t>
            </a:r>
            <a:r>
              <a:rPr sz="2000" spc="267" dirty="0">
                <a:latin typeface="Tahoma"/>
                <a:cs typeface="Tahoma"/>
              </a:rPr>
              <a:t>CLEAN</a:t>
            </a:r>
            <a:r>
              <a:rPr sz="2000" spc="283" dirty="0">
                <a:latin typeface="Tahoma"/>
                <a:cs typeface="Tahoma"/>
              </a:rPr>
              <a:t> </a:t>
            </a:r>
            <a:r>
              <a:rPr sz="2000" spc="183" dirty="0">
                <a:latin typeface="Tahoma"/>
                <a:cs typeface="Tahoma"/>
              </a:rPr>
              <a:t>AT</a:t>
            </a:r>
            <a:r>
              <a:rPr sz="2000" spc="287" dirty="0">
                <a:latin typeface="Tahoma"/>
                <a:cs typeface="Tahoma"/>
              </a:rPr>
              <a:t> </a:t>
            </a:r>
            <a:r>
              <a:rPr sz="2000" spc="169" dirty="0">
                <a:latin typeface="Tahoma"/>
                <a:cs typeface="Tahoma"/>
              </a:rPr>
              <a:t>ALL.</a:t>
            </a:r>
            <a:endParaRPr sz="2000">
              <a:latin typeface="Tahoma"/>
              <a:cs typeface="Tahoma"/>
            </a:endParaRPr>
          </a:p>
          <a:p>
            <a:pPr>
              <a:spcBef>
                <a:spcPts val="23"/>
              </a:spcBef>
            </a:pPr>
            <a:endParaRPr sz="2300">
              <a:latin typeface="Tahoma"/>
              <a:cs typeface="Tahoma"/>
            </a:endParaRPr>
          </a:p>
          <a:p>
            <a:pPr marL="8467" marR="3387" indent="90175">
              <a:lnSpc>
                <a:spcPct val="116700"/>
              </a:lnSpc>
            </a:pPr>
            <a:r>
              <a:rPr sz="2000" spc="13" dirty="0">
                <a:latin typeface="Tahoma"/>
                <a:cs typeface="Tahoma"/>
              </a:rPr>
              <a:t>IT</a:t>
            </a:r>
            <a:r>
              <a:rPr sz="2000" spc="283" dirty="0">
                <a:latin typeface="Tahoma"/>
                <a:cs typeface="Tahoma"/>
              </a:rPr>
              <a:t> </a:t>
            </a:r>
            <a:r>
              <a:rPr sz="2000" spc="297" dirty="0">
                <a:latin typeface="Tahoma"/>
                <a:cs typeface="Tahoma"/>
              </a:rPr>
              <a:t>HAD</a:t>
            </a:r>
            <a:r>
              <a:rPr sz="2000" spc="283" dirty="0">
                <a:latin typeface="Tahoma"/>
                <a:cs typeface="Tahoma"/>
              </a:rPr>
              <a:t> </a:t>
            </a:r>
            <a:r>
              <a:rPr sz="2000" spc="200" dirty="0">
                <a:latin typeface="Tahoma"/>
                <a:cs typeface="Tahoma"/>
              </a:rPr>
              <a:t>LOTS</a:t>
            </a:r>
            <a:r>
              <a:rPr sz="2000" spc="283" dirty="0">
                <a:latin typeface="Tahoma"/>
                <a:cs typeface="Tahoma"/>
              </a:rPr>
              <a:t> </a:t>
            </a:r>
            <a:r>
              <a:rPr sz="2000" spc="237" dirty="0">
                <a:latin typeface="Tahoma"/>
                <a:cs typeface="Tahoma"/>
              </a:rPr>
              <a:t>OF</a:t>
            </a:r>
            <a:r>
              <a:rPr sz="2000" spc="283" dirty="0">
                <a:latin typeface="Tahoma"/>
                <a:cs typeface="Tahoma"/>
              </a:rPr>
              <a:t> </a:t>
            </a:r>
            <a:r>
              <a:rPr sz="2000" spc="207" dirty="0">
                <a:latin typeface="Tahoma"/>
                <a:cs typeface="Tahoma"/>
              </a:rPr>
              <a:t>INCONSISTENCIES,</a:t>
            </a:r>
            <a:r>
              <a:rPr sz="2000" spc="283" dirty="0">
                <a:latin typeface="Tahoma"/>
                <a:cs typeface="Tahoma"/>
              </a:rPr>
              <a:t> </a:t>
            </a:r>
            <a:r>
              <a:rPr sz="2000" spc="303" dirty="0">
                <a:latin typeface="Tahoma"/>
                <a:cs typeface="Tahoma"/>
              </a:rPr>
              <a:t>AND</a:t>
            </a:r>
            <a:r>
              <a:rPr sz="2000" spc="283" dirty="0">
                <a:latin typeface="Tahoma"/>
                <a:cs typeface="Tahoma"/>
              </a:rPr>
              <a:t> </a:t>
            </a:r>
            <a:r>
              <a:rPr sz="2000" spc="263" dirty="0">
                <a:latin typeface="Tahoma"/>
                <a:cs typeface="Tahoma"/>
              </a:rPr>
              <a:t>WAS</a:t>
            </a:r>
            <a:r>
              <a:rPr sz="2000" spc="283" dirty="0">
                <a:latin typeface="Tahoma"/>
                <a:cs typeface="Tahoma"/>
              </a:rPr>
              <a:t> </a:t>
            </a:r>
            <a:r>
              <a:rPr sz="2000" spc="220" dirty="0">
                <a:latin typeface="Tahoma"/>
                <a:cs typeface="Tahoma"/>
              </a:rPr>
              <a:t>DESTINED </a:t>
            </a:r>
            <a:r>
              <a:rPr sz="2000" spc="-617" dirty="0">
                <a:latin typeface="Tahoma"/>
                <a:cs typeface="Tahoma"/>
              </a:rPr>
              <a:t> </a:t>
            </a:r>
            <a:r>
              <a:rPr sz="2000" spc="197" dirty="0">
                <a:latin typeface="Tahoma"/>
                <a:cs typeface="Tahoma"/>
              </a:rPr>
              <a:t>TO</a:t>
            </a:r>
            <a:r>
              <a:rPr sz="2000" spc="283" dirty="0">
                <a:latin typeface="Tahoma"/>
                <a:cs typeface="Tahoma"/>
              </a:rPr>
              <a:t> </a:t>
            </a:r>
            <a:r>
              <a:rPr sz="2000" spc="317" dirty="0">
                <a:latin typeface="Tahoma"/>
                <a:cs typeface="Tahoma"/>
              </a:rPr>
              <a:t>OUTCOME</a:t>
            </a:r>
            <a:r>
              <a:rPr sz="2000" spc="287" dirty="0">
                <a:latin typeface="Tahoma"/>
                <a:cs typeface="Tahoma"/>
              </a:rPr>
              <a:t> </a:t>
            </a:r>
            <a:r>
              <a:rPr sz="2000" spc="153" dirty="0">
                <a:latin typeface="Tahoma"/>
                <a:cs typeface="Tahoma"/>
              </a:rPr>
              <a:t>A</a:t>
            </a:r>
            <a:r>
              <a:rPr sz="2000" spc="287" dirty="0">
                <a:latin typeface="Tahoma"/>
                <a:cs typeface="Tahoma"/>
              </a:rPr>
              <a:t> </a:t>
            </a:r>
            <a:r>
              <a:rPr sz="2000" spc="207" dirty="0">
                <a:latin typeface="Tahoma"/>
                <a:cs typeface="Tahoma"/>
              </a:rPr>
              <a:t>BIASED</a:t>
            </a:r>
            <a:r>
              <a:rPr sz="2000" spc="287" dirty="0">
                <a:latin typeface="Tahoma"/>
                <a:cs typeface="Tahoma"/>
              </a:rPr>
              <a:t> </a:t>
            </a:r>
            <a:r>
              <a:rPr sz="2000" spc="240" dirty="0">
                <a:latin typeface="Tahoma"/>
                <a:cs typeface="Tahoma"/>
              </a:rPr>
              <a:t>OUTPUT.</a:t>
            </a:r>
            <a:endParaRPr sz="2000">
              <a:latin typeface="Tahoma"/>
              <a:cs typeface="Tahoma"/>
            </a:endParaRPr>
          </a:p>
        </p:txBody>
      </p:sp>
      <p:sp>
        <p:nvSpPr>
          <p:cNvPr id="8" name="object 8"/>
          <p:cNvSpPr/>
          <p:nvPr/>
        </p:nvSpPr>
        <p:spPr>
          <a:xfrm>
            <a:off x="386" y="0"/>
            <a:ext cx="1088813" cy="1090507"/>
          </a:xfrm>
          <a:custGeom>
            <a:avLst/>
            <a:gdLst/>
            <a:ahLst/>
            <a:cxnLst/>
            <a:rect l="l" t="t" r="r" b="b"/>
            <a:pathLst>
              <a:path w="1633220" h="1635760">
                <a:moveTo>
                  <a:pt x="0" y="1635278"/>
                </a:moveTo>
                <a:lnTo>
                  <a:pt x="0" y="0"/>
                </a:lnTo>
                <a:lnTo>
                  <a:pt x="1632662" y="0"/>
                </a:lnTo>
                <a:lnTo>
                  <a:pt x="0" y="1635278"/>
                </a:lnTo>
                <a:close/>
              </a:path>
            </a:pathLst>
          </a:custGeom>
          <a:solidFill>
            <a:srgbClr val="2A4A9D"/>
          </a:solidFill>
        </p:spPr>
        <p:txBody>
          <a:bodyPr wrap="square" lIns="0" tIns="0" rIns="0" bIns="0" rtlCol="0"/>
          <a:lstStyle/>
          <a:p>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6621" y="334376"/>
            <a:ext cx="5055447" cy="6523990"/>
            <a:chOff x="10704931" y="501564"/>
            <a:chExt cx="7583170" cy="9785985"/>
          </a:xfrm>
        </p:grpSpPr>
        <p:sp>
          <p:nvSpPr>
            <p:cNvPr id="3" name="object 3"/>
            <p:cNvSpPr/>
            <p:nvPr/>
          </p:nvSpPr>
          <p:spPr>
            <a:xfrm>
              <a:off x="13645097" y="501564"/>
              <a:ext cx="4643120" cy="9284335"/>
            </a:xfrm>
            <a:custGeom>
              <a:avLst/>
              <a:gdLst/>
              <a:ahLst/>
              <a:cxnLst/>
              <a:rect l="l" t="t" r="r" b="b"/>
              <a:pathLst>
                <a:path w="4643119" h="9284335">
                  <a:moveTo>
                    <a:pt x="4642903" y="9282776"/>
                  </a:moveTo>
                  <a:lnTo>
                    <a:pt x="4641893" y="9283786"/>
                  </a:lnTo>
                  <a:lnTo>
                    <a:pt x="0" y="4641893"/>
                  </a:lnTo>
                  <a:lnTo>
                    <a:pt x="4641893" y="0"/>
                  </a:lnTo>
                  <a:lnTo>
                    <a:pt x="4642903" y="1010"/>
                  </a:lnTo>
                  <a:lnTo>
                    <a:pt x="4642903" y="9282776"/>
                  </a:lnTo>
                  <a:close/>
                </a:path>
              </a:pathLst>
            </a:custGeom>
            <a:solidFill>
              <a:srgbClr val="5270FF"/>
            </a:solidFill>
          </p:spPr>
          <p:txBody>
            <a:bodyPr wrap="square" lIns="0" tIns="0" rIns="0" bIns="0" rtlCol="0"/>
            <a:lstStyle/>
            <a:p>
              <a:endParaRPr sz="1200"/>
            </a:p>
          </p:txBody>
        </p:sp>
        <p:sp>
          <p:nvSpPr>
            <p:cNvPr id="4" name="object 4"/>
            <p:cNvSpPr/>
            <p:nvPr/>
          </p:nvSpPr>
          <p:spPr>
            <a:xfrm>
              <a:off x="14150271" y="1004903"/>
              <a:ext cx="4138295" cy="8275955"/>
            </a:xfrm>
            <a:custGeom>
              <a:avLst/>
              <a:gdLst/>
              <a:ahLst/>
              <a:cxnLst/>
              <a:rect l="l" t="t" r="r" b="b"/>
              <a:pathLst>
                <a:path w="4138294" h="8275955">
                  <a:moveTo>
                    <a:pt x="4137695" y="8275391"/>
                  </a:moveTo>
                  <a:lnTo>
                    <a:pt x="0" y="4137696"/>
                  </a:lnTo>
                  <a:lnTo>
                    <a:pt x="4137696" y="0"/>
                  </a:lnTo>
                  <a:lnTo>
                    <a:pt x="4137729" y="258147"/>
                  </a:lnTo>
                  <a:lnTo>
                    <a:pt x="259980" y="4135864"/>
                  </a:lnTo>
                  <a:lnTo>
                    <a:pt x="4137697" y="8013581"/>
                  </a:lnTo>
                  <a:lnTo>
                    <a:pt x="4137729" y="8275357"/>
                  </a:lnTo>
                  <a:close/>
                </a:path>
                <a:path w="4138294" h="8275955">
                  <a:moveTo>
                    <a:pt x="4137729" y="8013614"/>
                  </a:moveTo>
                  <a:close/>
                </a:path>
              </a:pathLst>
            </a:custGeom>
            <a:solidFill>
              <a:srgbClr val="FFFFFF"/>
            </a:solidFill>
          </p:spPr>
          <p:txBody>
            <a:bodyPr wrap="square" lIns="0" tIns="0" rIns="0" bIns="0" rtlCol="0"/>
            <a:lstStyle/>
            <a:p>
              <a:endParaRPr sz="1200"/>
            </a:p>
          </p:txBody>
        </p:sp>
        <p:sp>
          <p:nvSpPr>
            <p:cNvPr id="5" name="object 5"/>
            <p:cNvSpPr/>
            <p:nvPr/>
          </p:nvSpPr>
          <p:spPr>
            <a:xfrm>
              <a:off x="10704931" y="6766357"/>
              <a:ext cx="7041515" cy="3521075"/>
            </a:xfrm>
            <a:custGeom>
              <a:avLst/>
              <a:gdLst/>
              <a:ahLst/>
              <a:cxnLst/>
              <a:rect l="l" t="t" r="r" b="b"/>
              <a:pathLst>
                <a:path w="7041515" h="3521075">
                  <a:moveTo>
                    <a:pt x="0" y="3520642"/>
                  </a:moveTo>
                  <a:lnTo>
                    <a:pt x="3520642" y="0"/>
                  </a:lnTo>
                  <a:lnTo>
                    <a:pt x="3792527" y="271885"/>
                  </a:lnTo>
                  <a:lnTo>
                    <a:pt x="3520642" y="271885"/>
                  </a:lnTo>
                  <a:lnTo>
                    <a:pt x="271885" y="3520642"/>
                  </a:lnTo>
                  <a:lnTo>
                    <a:pt x="0" y="3520642"/>
                  </a:lnTo>
                  <a:close/>
                </a:path>
                <a:path w="7041515" h="3521075">
                  <a:moveTo>
                    <a:pt x="3520642" y="271885"/>
                  </a:moveTo>
                  <a:lnTo>
                    <a:pt x="3792527" y="271885"/>
                  </a:lnTo>
                  <a:lnTo>
                    <a:pt x="7041283" y="3520642"/>
                  </a:lnTo>
                  <a:lnTo>
                    <a:pt x="6769399" y="3520642"/>
                  </a:lnTo>
                  <a:lnTo>
                    <a:pt x="3520642" y="271885"/>
                  </a:lnTo>
                  <a:close/>
                </a:path>
              </a:pathLst>
            </a:custGeom>
            <a:solidFill>
              <a:srgbClr val="2A4A9D"/>
            </a:solidFill>
          </p:spPr>
          <p:txBody>
            <a:bodyPr wrap="square" lIns="0" tIns="0" rIns="0" bIns="0" rtlCol="0"/>
            <a:lstStyle/>
            <a:p>
              <a:endParaRPr sz="1200"/>
            </a:p>
          </p:txBody>
        </p:sp>
      </p:grpSp>
      <p:sp>
        <p:nvSpPr>
          <p:cNvPr id="6" name="object 6"/>
          <p:cNvSpPr txBox="1">
            <a:spLocks noGrp="1"/>
          </p:cNvSpPr>
          <p:nvPr>
            <p:ph type="title"/>
          </p:nvPr>
        </p:nvSpPr>
        <p:spPr>
          <a:xfrm>
            <a:off x="3349927" y="761837"/>
            <a:ext cx="4088977" cy="685658"/>
          </a:xfrm>
          <a:prstGeom prst="rect">
            <a:avLst/>
          </a:prstGeom>
        </p:spPr>
        <p:txBody>
          <a:bodyPr vert="horz" wrap="square" lIns="0" tIns="8467" rIns="0" bIns="0" rtlCol="0" anchor="t">
            <a:spAutoFit/>
          </a:bodyPr>
          <a:lstStyle/>
          <a:p>
            <a:pPr marL="8467">
              <a:spcBef>
                <a:spcPts val="67"/>
              </a:spcBef>
            </a:pPr>
            <a:r>
              <a:rPr spc="190" dirty="0">
                <a:latin typeface="Tahoma"/>
                <a:cs typeface="Tahoma"/>
              </a:rPr>
              <a:t>S</a:t>
            </a:r>
            <a:r>
              <a:rPr spc="353" dirty="0">
                <a:latin typeface="Tahoma"/>
                <a:cs typeface="Tahoma"/>
              </a:rPr>
              <a:t>O</a:t>
            </a:r>
            <a:r>
              <a:rPr spc="-173" dirty="0">
                <a:latin typeface="Tahoma"/>
                <a:cs typeface="Tahoma"/>
              </a:rPr>
              <a:t>L</a:t>
            </a:r>
            <a:r>
              <a:rPr spc="120" dirty="0">
                <a:latin typeface="Tahoma"/>
                <a:cs typeface="Tahoma"/>
              </a:rPr>
              <a:t>U</a:t>
            </a:r>
            <a:r>
              <a:rPr spc="217" dirty="0">
                <a:latin typeface="Tahoma"/>
                <a:cs typeface="Tahoma"/>
              </a:rPr>
              <a:t>T</a:t>
            </a:r>
            <a:r>
              <a:rPr spc="-673" dirty="0">
                <a:latin typeface="Tahoma"/>
                <a:cs typeface="Tahoma"/>
              </a:rPr>
              <a:t>I</a:t>
            </a:r>
            <a:r>
              <a:rPr spc="353" dirty="0">
                <a:latin typeface="Tahoma"/>
                <a:cs typeface="Tahoma"/>
              </a:rPr>
              <a:t>O</a:t>
            </a:r>
            <a:r>
              <a:rPr spc="233" dirty="0">
                <a:latin typeface="Tahoma"/>
                <a:cs typeface="Tahoma"/>
              </a:rPr>
              <a:t>N</a:t>
            </a:r>
            <a:r>
              <a:rPr spc="-153" dirty="0">
                <a:latin typeface="Tahoma"/>
                <a:cs typeface="Tahoma"/>
              </a:rPr>
              <a:t>?</a:t>
            </a:r>
          </a:p>
        </p:txBody>
      </p:sp>
      <p:sp>
        <p:nvSpPr>
          <p:cNvPr id="7" name="object 7"/>
          <p:cNvSpPr txBox="1"/>
          <p:nvPr/>
        </p:nvSpPr>
        <p:spPr>
          <a:xfrm>
            <a:off x="951016" y="2389559"/>
            <a:ext cx="8008620" cy="2436907"/>
          </a:xfrm>
          <a:prstGeom prst="rect">
            <a:avLst/>
          </a:prstGeom>
        </p:spPr>
        <p:txBody>
          <a:bodyPr vert="horz" wrap="square" lIns="0" tIns="8467" rIns="0" bIns="0" rtlCol="0">
            <a:spAutoFit/>
          </a:bodyPr>
          <a:lstStyle/>
          <a:p>
            <a:pPr marL="8467">
              <a:spcBef>
                <a:spcPts val="67"/>
              </a:spcBef>
            </a:pPr>
            <a:r>
              <a:rPr sz="2000" spc="50" dirty="0">
                <a:latin typeface="Tahoma"/>
                <a:cs typeface="Tahoma"/>
              </a:rPr>
              <a:t>IF</a:t>
            </a:r>
            <a:r>
              <a:rPr sz="2000" spc="280" dirty="0">
                <a:latin typeface="Tahoma"/>
                <a:cs typeface="Tahoma"/>
              </a:rPr>
              <a:t> YOU</a:t>
            </a:r>
            <a:r>
              <a:rPr sz="2000" spc="283" dirty="0">
                <a:latin typeface="Tahoma"/>
                <a:cs typeface="Tahoma"/>
              </a:rPr>
              <a:t> </a:t>
            </a:r>
            <a:r>
              <a:rPr sz="2000" spc="273" dirty="0">
                <a:latin typeface="Tahoma"/>
                <a:cs typeface="Tahoma"/>
              </a:rPr>
              <a:t>CANT</a:t>
            </a:r>
            <a:r>
              <a:rPr sz="2000" spc="283" dirty="0">
                <a:latin typeface="Tahoma"/>
                <a:cs typeface="Tahoma"/>
              </a:rPr>
              <a:t> </a:t>
            </a:r>
            <a:r>
              <a:rPr sz="2000" spc="143" dirty="0">
                <a:latin typeface="Tahoma"/>
                <a:cs typeface="Tahoma"/>
              </a:rPr>
              <a:t>FIX</a:t>
            </a:r>
            <a:r>
              <a:rPr sz="2000" spc="283" dirty="0">
                <a:latin typeface="Tahoma"/>
                <a:cs typeface="Tahoma"/>
              </a:rPr>
              <a:t> </a:t>
            </a:r>
            <a:r>
              <a:rPr sz="2000" spc="50" dirty="0">
                <a:latin typeface="Tahoma"/>
                <a:cs typeface="Tahoma"/>
              </a:rPr>
              <a:t>IT.....</a:t>
            </a:r>
            <a:r>
              <a:rPr sz="2000" spc="283" dirty="0">
                <a:latin typeface="Tahoma"/>
                <a:cs typeface="Tahoma"/>
              </a:rPr>
              <a:t> </a:t>
            </a:r>
            <a:r>
              <a:rPr sz="2000" spc="187" dirty="0">
                <a:latin typeface="Tahoma"/>
                <a:cs typeface="Tahoma"/>
              </a:rPr>
              <a:t>JUST</a:t>
            </a:r>
            <a:r>
              <a:rPr sz="2000" spc="283" dirty="0">
                <a:latin typeface="Tahoma"/>
                <a:cs typeface="Tahoma"/>
              </a:rPr>
              <a:t> </a:t>
            </a:r>
            <a:r>
              <a:rPr sz="2000" spc="289" dirty="0">
                <a:latin typeface="Tahoma"/>
                <a:cs typeface="Tahoma"/>
              </a:rPr>
              <a:t>THROW</a:t>
            </a:r>
            <a:r>
              <a:rPr sz="2000" spc="283" dirty="0">
                <a:latin typeface="Tahoma"/>
                <a:cs typeface="Tahoma"/>
              </a:rPr>
              <a:t> </a:t>
            </a:r>
            <a:r>
              <a:rPr sz="2000" spc="13" dirty="0">
                <a:latin typeface="Tahoma"/>
                <a:cs typeface="Tahoma"/>
              </a:rPr>
              <a:t>IT</a:t>
            </a:r>
            <a:r>
              <a:rPr sz="2000" spc="283" dirty="0">
                <a:latin typeface="Tahoma"/>
                <a:cs typeface="Tahoma"/>
              </a:rPr>
              <a:t> </a:t>
            </a:r>
            <a:r>
              <a:rPr sz="2000" spc="237" dirty="0">
                <a:latin typeface="Tahoma"/>
                <a:cs typeface="Tahoma"/>
              </a:rPr>
              <a:t>AWAY!!</a:t>
            </a:r>
            <a:endParaRPr sz="2000">
              <a:latin typeface="Tahoma"/>
              <a:cs typeface="Tahoma"/>
            </a:endParaRPr>
          </a:p>
          <a:p>
            <a:pPr>
              <a:lnSpc>
                <a:spcPct val="100000"/>
              </a:lnSpc>
            </a:pPr>
            <a:endParaRPr sz="2400">
              <a:latin typeface="Tahoma"/>
              <a:cs typeface="Tahoma"/>
            </a:endParaRPr>
          </a:p>
          <a:p>
            <a:pPr marL="8467" marR="3387">
              <a:lnSpc>
                <a:spcPct val="116700"/>
              </a:lnSpc>
              <a:spcBef>
                <a:spcPts val="1807"/>
              </a:spcBef>
            </a:pPr>
            <a:r>
              <a:rPr sz="2000" spc="250" dirty="0">
                <a:latin typeface="Tahoma"/>
                <a:cs typeface="Tahoma"/>
              </a:rPr>
              <a:t>WE</a:t>
            </a:r>
            <a:r>
              <a:rPr sz="2000" spc="283" dirty="0">
                <a:latin typeface="Tahoma"/>
                <a:cs typeface="Tahoma"/>
              </a:rPr>
              <a:t> </a:t>
            </a:r>
            <a:r>
              <a:rPr sz="2000" spc="310" dirty="0">
                <a:latin typeface="Tahoma"/>
                <a:cs typeface="Tahoma"/>
              </a:rPr>
              <a:t>CHANGED</a:t>
            </a:r>
            <a:r>
              <a:rPr sz="2000" spc="283" dirty="0">
                <a:latin typeface="Tahoma"/>
                <a:cs typeface="Tahoma"/>
              </a:rPr>
              <a:t> </a:t>
            </a:r>
            <a:r>
              <a:rPr sz="2000" spc="203" dirty="0">
                <a:latin typeface="Tahoma"/>
                <a:cs typeface="Tahoma"/>
              </a:rPr>
              <a:t>ALL</a:t>
            </a:r>
            <a:r>
              <a:rPr sz="2000" spc="283" dirty="0">
                <a:latin typeface="Tahoma"/>
                <a:cs typeface="Tahoma"/>
              </a:rPr>
              <a:t> </a:t>
            </a:r>
            <a:r>
              <a:rPr sz="2000" spc="237" dirty="0">
                <a:latin typeface="Tahoma"/>
                <a:cs typeface="Tahoma"/>
              </a:rPr>
              <a:t>OF</a:t>
            </a:r>
            <a:r>
              <a:rPr sz="2000" spc="287" dirty="0">
                <a:latin typeface="Tahoma"/>
                <a:cs typeface="Tahoma"/>
              </a:rPr>
              <a:t> </a:t>
            </a:r>
            <a:r>
              <a:rPr sz="2000" spc="207" dirty="0">
                <a:latin typeface="Tahoma"/>
                <a:cs typeface="Tahoma"/>
              </a:rPr>
              <a:t>THE</a:t>
            </a:r>
            <a:r>
              <a:rPr sz="2000" spc="283" dirty="0">
                <a:latin typeface="Tahoma"/>
                <a:cs typeface="Tahoma"/>
              </a:rPr>
              <a:t> </a:t>
            </a:r>
            <a:r>
              <a:rPr sz="2000" spc="243" dirty="0">
                <a:latin typeface="Tahoma"/>
                <a:cs typeface="Tahoma"/>
              </a:rPr>
              <a:t>DATASET</a:t>
            </a:r>
            <a:r>
              <a:rPr sz="2000" spc="283" dirty="0">
                <a:latin typeface="Tahoma"/>
                <a:cs typeface="Tahoma"/>
              </a:rPr>
              <a:t> </a:t>
            </a:r>
            <a:r>
              <a:rPr sz="2000" spc="200" dirty="0">
                <a:latin typeface="Tahoma"/>
                <a:cs typeface="Tahoma"/>
              </a:rPr>
              <a:t>INTO</a:t>
            </a:r>
            <a:r>
              <a:rPr sz="2000" spc="287" dirty="0">
                <a:latin typeface="Tahoma"/>
                <a:cs typeface="Tahoma"/>
              </a:rPr>
              <a:t> </a:t>
            </a:r>
            <a:r>
              <a:rPr sz="2000" spc="153" dirty="0">
                <a:latin typeface="Tahoma"/>
                <a:cs typeface="Tahoma"/>
              </a:rPr>
              <a:t>A</a:t>
            </a:r>
            <a:r>
              <a:rPr sz="2000" spc="283" dirty="0">
                <a:latin typeface="Tahoma"/>
                <a:cs typeface="Tahoma"/>
              </a:rPr>
              <a:t> </a:t>
            </a:r>
            <a:r>
              <a:rPr sz="2000" spc="297" dirty="0">
                <a:latin typeface="Tahoma"/>
                <a:cs typeface="Tahoma"/>
              </a:rPr>
              <a:t>NEW</a:t>
            </a:r>
            <a:r>
              <a:rPr sz="2000" spc="283" dirty="0">
                <a:latin typeface="Tahoma"/>
                <a:cs typeface="Tahoma"/>
              </a:rPr>
              <a:t> </a:t>
            </a:r>
            <a:r>
              <a:rPr sz="2000" spc="267" dirty="0">
                <a:latin typeface="Tahoma"/>
                <a:cs typeface="Tahoma"/>
              </a:rPr>
              <a:t>CLEAN </a:t>
            </a:r>
            <a:r>
              <a:rPr sz="2000" spc="-613" dirty="0">
                <a:latin typeface="Tahoma"/>
                <a:cs typeface="Tahoma"/>
              </a:rPr>
              <a:t> </a:t>
            </a:r>
            <a:r>
              <a:rPr sz="2000" spc="270" dirty="0">
                <a:latin typeface="Tahoma"/>
                <a:cs typeface="Tahoma"/>
              </a:rPr>
              <a:t>ONE</a:t>
            </a:r>
            <a:endParaRPr sz="2000">
              <a:latin typeface="Tahoma"/>
              <a:cs typeface="Tahoma"/>
            </a:endParaRPr>
          </a:p>
          <a:p>
            <a:pPr>
              <a:spcBef>
                <a:spcPts val="20"/>
              </a:spcBef>
            </a:pPr>
            <a:endParaRPr sz="3200">
              <a:latin typeface="Tahoma"/>
              <a:cs typeface="Tahoma"/>
            </a:endParaRPr>
          </a:p>
          <a:p>
            <a:pPr marL="8467"/>
            <a:r>
              <a:rPr sz="2000" u="heavy" spc="243" dirty="0">
                <a:solidFill>
                  <a:srgbClr val="5270FF"/>
                </a:solidFill>
                <a:uFill>
                  <a:solidFill>
                    <a:srgbClr val="5270FF"/>
                  </a:solidFill>
                </a:uFill>
                <a:latin typeface="Tahoma"/>
                <a:cs typeface="Tahoma"/>
                <a:hlinkClick r:id="rId2"/>
              </a:rPr>
              <a:t>DATASET</a:t>
            </a:r>
            <a:endParaRPr sz="2000">
              <a:latin typeface="Tahoma"/>
              <a:cs typeface="Tahoma"/>
            </a:endParaRPr>
          </a:p>
        </p:txBody>
      </p:sp>
      <p:sp>
        <p:nvSpPr>
          <p:cNvPr id="8" name="object 8"/>
          <p:cNvSpPr/>
          <p:nvPr/>
        </p:nvSpPr>
        <p:spPr>
          <a:xfrm>
            <a:off x="386" y="0"/>
            <a:ext cx="1088813" cy="1090507"/>
          </a:xfrm>
          <a:custGeom>
            <a:avLst/>
            <a:gdLst/>
            <a:ahLst/>
            <a:cxnLst/>
            <a:rect l="l" t="t" r="r" b="b"/>
            <a:pathLst>
              <a:path w="1633220" h="1635760">
                <a:moveTo>
                  <a:pt x="0" y="1635278"/>
                </a:moveTo>
                <a:lnTo>
                  <a:pt x="0" y="0"/>
                </a:lnTo>
                <a:lnTo>
                  <a:pt x="1632662" y="0"/>
                </a:lnTo>
                <a:lnTo>
                  <a:pt x="0" y="1635278"/>
                </a:lnTo>
                <a:close/>
              </a:path>
            </a:pathLst>
          </a:custGeom>
          <a:solidFill>
            <a:srgbClr val="2A4A9D"/>
          </a:solidFill>
        </p:spPr>
        <p:txBody>
          <a:bodyPr wrap="square" lIns="0" tIns="0" rIns="0" bIns="0" rtlCol="0"/>
          <a:lstStyle/>
          <a:p>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271693" cy="2107353"/>
          </a:xfrm>
          <a:custGeom>
            <a:avLst/>
            <a:gdLst/>
            <a:ahLst/>
            <a:cxnLst/>
            <a:rect l="l" t="t" r="r" b="b"/>
            <a:pathLst>
              <a:path w="1907539" h="3161030">
                <a:moveTo>
                  <a:pt x="1848002" y="1193562"/>
                </a:moveTo>
                <a:lnTo>
                  <a:pt x="1788539" y="1253025"/>
                </a:lnTo>
                <a:lnTo>
                  <a:pt x="535513" y="0"/>
                </a:lnTo>
                <a:lnTo>
                  <a:pt x="654440" y="0"/>
                </a:lnTo>
                <a:lnTo>
                  <a:pt x="1848002" y="1193562"/>
                </a:lnTo>
                <a:close/>
              </a:path>
              <a:path w="1907539" h="3161030">
                <a:moveTo>
                  <a:pt x="1907466" y="1253026"/>
                </a:moveTo>
                <a:lnTo>
                  <a:pt x="82185" y="3078307"/>
                </a:lnTo>
                <a:lnTo>
                  <a:pt x="0" y="3078307"/>
                </a:lnTo>
                <a:lnTo>
                  <a:pt x="0" y="3041564"/>
                </a:lnTo>
                <a:lnTo>
                  <a:pt x="1848002" y="1193562"/>
                </a:lnTo>
                <a:lnTo>
                  <a:pt x="1907466" y="1253026"/>
                </a:lnTo>
                <a:close/>
              </a:path>
              <a:path w="1907539" h="3161030">
                <a:moveTo>
                  <a:pt x="82185" y="3078307"/>
                </a:moveTo>
                <a:lnTo>
                  <a:pt x="0" y="3160493"/>
                </a:lnTo>
                <a:lnTo>
                  <a:pt x="0" y="3078307"/>
                </a:lnTo>
                <a:lnTo>
                  <a:pt x="82185" y="3078307"/>
                </a:lnTo>
                <a:close/>
              </a:path>
            </a:pathLst>
          </a:custGeom>
          <a:solidFill>
            <a:srgbClr val="FFFFFF"/>
          </a:solidFill>
        </p:spPr>
        <p:txBody>
          <a:bodyPr wrap="square" lIns="0" tIns="0" rIns="0" bIns="0" rtlCol="0"/>
          <a:lstStyle/>
          <a:p>
            <a:endParaRPr sz="1200"/>
          </a:p>
        </p:txBody>
      </p:sp>
      <p:grpSp>
        <p:nvGrpSpPr>
          <p:cNvPr id="3" name="object 3"/>
          <p:cNvGrpSpPr/>
          <p:nvPr/>
        </p:nvGrpSpPr>
        <p:grpSpPr>
          <a:xfrm>
            <a:off x="0" y="1"/>
            <a:ext cx="12192000" cy="6858000"/>
            <a:chOff x="0" y="2"/>
            <a:chExt cx="18288000" cy="10287000"/>
          </a:xfrm>
        </p:grpSpPr>
        <p:sp>
          <p:nvSpPr>
            <p:cNvPr id="4" name="object 4"/>
            <p:cNvSpPr/>
            <p:nvPr/>
          </p:nvSpPr>
          <p:spPr>
            <a:xfrm>
              <a:off x="16138467" y="3"/>
              <a:ext cx="2150110" cy="3403600"/>
            </a:xfrm>
            <a:custGeom>
              <a:avLst/>
              <a:gdLst/>
              <a:ahLst/>
              <a:cxnLst/>
              <a:rect l="l" t="t" r="r" b="b"/>
              <a:pathLst>
                <a:path w="2150109" h="3403600">
                  <a:moveTo>
                    <a:pt x="2149531" y="0"/>
                  </a:moveTo>
                  <a:lnTo>
                    <a:pt x="2149531" y="3403059"/>
                  </a:lnTo>
                  <a:lnTo>
                    <a:pt x="0" y="1253527"/>
                  </a:lnTo>
                  <a:lnTo>
                    <a:pt x="1253527" y="0"/>
                  </a:lnTo>
                  <a:lnTo>
                    <a:pt x="2149531" y="0"/>
                  </a:lnTo>
                  <a:close/>
                </a:path>
              </a:pathLst>
            </a:custGeom>
            <a:solidFill>
              <a:srgbClr val="2A4A9D"/>
            </a:solidFill>
          </p:spPr>
          <p:txBody>
            <a:bodyPr wrap="square" lIns="0" tIns="0" rIns="0" bIns="0" rtlCol="0"/>
            <a:lstStyle/>
            <a:p>
              <a:endParaRPr sz="1200"/>
            </a:p>
          </p:txBody>
        </p:sp>
        <p:sp>
          <p:nvSpPr>
            <p:cNvPr id="5" name="object 5"/>
            <p:cNvSpPr/>
            <p:nvPr/>
          </p:nvSpPr>
          <p:spPr>
            <a:xfrm>
              <a:off x="16375386" y="2"/>
              <a:ext cx="1912620" cy="3166110"/>
            </a:xfrm>
            <a:custGeom>
              <a:avLst/>
              <a:gdLst/>
              <a:ahLst/>
              <a:cxnLst/>
              <a:rect l="l" t="t" r="r" b="b"/>
              <a:pathLst>
                <a:path w="1912619" h="3166110">
                  <a:moveTo>
                    <a:pt x="1912613" y="3165639"/>
                  </a:moveTo>
                  <a:lnTo>
                    <a:pt x="0" y="1253025"/>
                  </a:lnTo>
                  <a:lnTo>
                    <a:pt x="1253025" y="0"/>
                  </a:lnTo>
                  <a:lnTo>
                    <a:pt x="1374538" y="0"/>
                  </a:lnTo>
                  <a:lnTo>
                    <a:pt x="121513" y="1253025"/>
                  </a:lnTo>
                  <a:lnTo>
                    <a:pt x="1912613" y="3044127"/>
                  </a:lnTo>
                  <a:lnTo>
                    <a:pt x="1912613" y="3165639"/>
                  </a:lnTo>
                  <a:close/>
                </a:path>
              </a:pathLst>
            </a:custGeom>
            <a:solidFill>
              <a:srgbClr val="FFFFFF"/>
            </a:solidFill>
          </p:spPr>
          <p:txBody>
            <a:bodyPr wrap="square" lIns="0" tIns="0" rIns="0" bIns="0" rtlCol="0"/>
            <a:lstStyle/>
            <a:p>
              <a:endParaRPr sz="1200"/>
            </a:p>
          </p:txBody>
        </p:sp>
        <p:sp>
          <p:nvSpPr>
            <p:cNvPr id="6" name="object 6"/>
            <p:cNvSpPr/>
            <p:nvPr/>
          </p:nvSpPr>
          <p:spPr>
            <a:xfrm>
              <a:off x="0" y="3352835"/>
              <a:ext cx="18288000" cy="6934200"/>
            </a:xfrm>
            <a:custGeom>
              <a:avLst/>
              <a:gdLst/>
              <a:ahLst/>
              <a:cxnLst/>
              <a:rect l="l" t="t" r="r" b="b"/>
              <a:pathLst>
                <a:path w="18288000" h="6934200">
                  <a:moveTo>
                    <a:pt x="18287999" y="6934163"/>
                  </a:moveTo>
                  <a:lnTo>
                    <a:pt x="0" y="6934163"/>
                  </a:lnTo>
                  <a:lnTo>
                    <a:pt x="0" y="0"/>
                  </a:lnTo>
                  <a:lnTo>
                    <a:pt x="18287999" y="0"/>
                  </a:lnTo>
                  <a:lnTo>
                    <a:pt x="18287999" y="6934163"/>
                  </a:lnTo>
                  <a:close/>
                </a:path>
              </a:pathLst>
            </a:custGeom>
            <a:solidFill>
              <a:srgbClr val="2A4A9D"/>
            </a:solidFill>
          </p:spPr>
          <p:txBody>
            <a:bodyPr wrap="square" lIns="0" tIns="0" rIns="0" bIns="0" rtlCol="0"/>
            <a:lstStyle/>
            <a:p>
              <a:endParaRPr sz="1200"/>
            </a:p>
          </p:txBody>
        </p:sp>
      </p:grpSp>
      <p:sp>
        <p:nvSpPr>
          <p:cNvPr id="7" name="object 7"/>
          <p:cNvSpPr txBox="1">
            <a:spLocks noGrp="1"/>
          </p:cNvSpPr>
          <p:nvPr>
            <p:ph type="title"/>
          </p:nvPr>
        </p:nvSpPr>
        <p:spPr>
          <a:xfrm>
            <a:off x="2514206" y="648097"/>
            <a:ext cx="7163647" cy="685658"/>
          </a:xfrm>
          <a:prstGeom prst="rect">
            <a:avLst/>
          </a:prstGeom>
        </p:spPr>
        <p:txBody>
          <a:bodyPr vert="horz" wrap="square" lIns="0" tIns="8467" rIns="0" bIns="0" rtlCol="0" anchor="t">
            <a:spAutoFit/>
          </a:bodyPr>
          <a:lstStyle/>
          <a:p>
            <a:pPr marL="8467">
              <a:spcBef>
                <a:spcPts val="67"/>
              </a:spcBef>
            </a:pPr>
            <a:r>
              <a:rPr spc="343" dirty="0">
                <a:latin typeface="Tahoma"/>
                <a:cs typeface="Tahoma"/>
              </a:rPr>
              <a:t>DATA</a:t>
            </a:r>
            <a:r>
              <a:rPr spc="-47" dirty="0">
                <a:latin typeface="Tahoma"/>
                <a:cs typeface="Tahoma"/>
              </a:rPr>
              <a:t> </a:t>
            </a:r>
            <a:r>
              <a:rPr spc="90" dirty="0">
                <a:latin typeface="Tahoma"/>
                <a:cs typeface="Tahoma"/>
              </a:rPr>
              <a:t>PROCESSING:</a:t>
            </a:r>
          </a:p>
        </p:txBody>
      </p:sp>
      <p:sp>
        <p:nvSpPr>
          <p:cNvPr id="8" name="object 8"/>
          <p:cNvSpPr txBox="1"/>
          <p:nvPr/>
        </p:nvSpPr>
        <p:spPr>
          <a:xfrm>
            <a:off x="314243" y="2434382"/>
            <a:ext cx="11104457" cy="4301413"/>
          </a:xfrm>
          <a:prstGeom prst="rect">
            <a:avLst/>
          </a:prstGeom>
        </p:spPr>
        <p:txBody>
          <a:bodyPr vert="horz" wrap="square" lIns="0" tIns="8043" rIns="0" bIns="0" rtlCol="0">
            <a:spAutoFit/>
          </a:bodyPr>
          <a:lstStyle/>
          <a:p>
            <a:pPr marL="8467" marR="554171">
              <a:lnSpc>
                <a:spcPct val="116700"/>
              </a:lnSpc>
              <a:spcBef>
                <a:spcPts val="63"/>
              </a:spcBef>
            </a:pPr>
            <a:r>
              <a:rPr sz="2000" b="1" spc="87" dirty="0">
                <a:solidFill>
                  <a:srgbClr val="FFFFFF"/>
                </a:solidFill>
                <a:latin typeface="Tahoma"/>
                <a:cs typeface="Tahoma"/>
              </a:rPr>
              <a:t>WE</a:t>
            </a:r>
            <a:r>
              <a:rPr sz="2000" b="1" spc="287" dirty="0">
                <a:solidFill>
                  <a:srgbClr val="FFFFFF"/>
                </a:solidFill>
                <a:latin typeface="Tahoma"/>
                <a:cs typeface="Tahoma"/>
              </a:rPr>
              <a:t> </a:t>
            </a:r>
            <a:r>
              <a:rPr sz="2000" b="1" spc="97" dirty="0">
                <a:solidFill>
                  <a:srgbClr val="FFFFFF"/>
                </a:solidFill>
                <a:latin typeface="Tahoma"/>
                <a:cs typeface="Tahoma"/>
              </a:rPr>
              <a:t>START</a:t>
            </a:r>
            <a:r>
              <a:rPr sz="2000" b="1" spc="287" dirty="0">
                <a:solidFill>
                  <a:srgbClr val="FFFFFF"/>
                </a:solidFill>
                <a:latin typeface="Tahoma"/>
                <a:cs typeface="Tahoma"/>
              </a:rPr>
              <a:t> </a:t>
            </a:r>
            <a:r>
              <a:rPr sz="2000" b="1" spc="63" dirty="0">
                <a:solidFill>
                  <a:srgbClr val="FFFFFF"/>
                </a:solidFill>
                <a:latin typeface="Tahoma"/>
                <a:cs typeface="Tahoma"/>
              </a:rPr>
              <a:t>BY</a:t>
            </a:r>
            <a:r>
              <a:rPr sz="2000" b="1" spc="287" dirty="0">
                <a:solidFill>
                  <a:srgbClr val="FFFFFF"/>
                </a:solidFill>
                <a:latin typeface="Tahoma"/>
                <a:cs typeface="Tahoma"/>
              </a:rPr>
              <a:t> </a:t>
            </a:r>
            <a:r>
              <a:rPr sz="2000" b="1" spc="117" dirty="0">
                <a:solidFill>
                  <a:srgbClr val="FFFFFF"/>
                </a:solidFill>
                <a:latin typeface="Tahoma"/>
                <a:cs typeface="Tahoma"/>
              </a:rPr>
              <a:t>LOADING</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140" dirty="0">
                <a:solidFill>
                  <a:srgbClr val="FFFFFF"/>
                </a:solidFill>
                <a:latin typeface="Tahoma"/>
                <a:cs typeface="Tahoma"/>
              </a:rPr>
              <a:t>DATASET</a:t>
            </a:r>
            <a:r>
              <a:rPr sz="2000" b="1" spc="287" dirty="0">
                <a:solidFill>
                  <a:srgbClr val="FFFFFF"/>
                </a:solidFill>
                <a:latin typeface="Tahoma"/>
                <a:cs typeface="Tahoma"/>
              </a:rPr>
              <a:t> </a:t>
            </a:r>
            <a:r>
              <a:rPr sz="2000" b="1" spc="153" dirty="0">
                <a:solidFill>
                  <a:srgbClr val="FFFFFF"/>
                </a:solidFill>
                <a:latin typeface="Tahoma"/>
                <a:cs typeface="Tahoma"/>
              </a:rPr>
              <a:t>FROM</a:t>
            </a:r>
            <a:r>
              <a:rPr sz="2000" b="1" spc="287" dirty="0">
                <a:solidFill>
                  <a:srgbClr val="FFFFFF"/>
                </a:solidFill>
                <a:latin typeface="Tahoma"/>
                <a:cs typeface="Tahoma"/>
              </a:rPr>
              <a:t> </a:t>
            </a:r>
            <a:r>
              <a:rPr sz="2000" b="1" spc="33" dirty="0">
                <a:solidFill>
                  <a:srgbClr val="FFFFFF"/>
                </a:solidFill>
                <a:latin typeface="Tahoma"/>
                <a:cs typeface="Tahoma"/>
              </a:rPr>
              <a:t>A</a:t>
            </a:r>
            <a:r>
              <a:rPr sz="2000" b="1" spc="289" dirty="0">
                <a:solidFill>
                  <a:srgbClr val="FFFFFF"/>
                </a:solidFill>
                <a:latin typeface="Tahoma"/>
                <a:cs typeface="Tahoma"/>
              </a:rPr>
              <a:t> </a:t>
            </a:r>
            <a:r>
              <a:rPr sz="2000" b="1" spc="97" dirty="0">
                <a:solidFill>
                  <a:srgbClr val="FFFFFF"/>
                </a:solidFill>
                <a:latin typeface="Tahoma"/>
                <a:cs typeface="Tahoma"/>
              </a:rPr>
              <a:t>DIRECTORY</a:t>
            </a:r>
            <a:r>
              <a:rPr sz="2000" b="1" spc="287" dirty="0">
                <a:solidFill>
                  <a:srgbClr val="FFFFFF"/>
                </a:solidFill>
                <a:latin typeface="Tahoma"/>
                <a:cs typeface="Tahoma"/>
              </a:rPr>
              <a:t> </a:t>
            </a:r>
            <a:r>
              <a:rPr sz="2000" b="1" spc="50" dirty="0">
                <a:solidFill>
                  <a:srgbClr val="FFFFFF"/>
                </a:solidFill>
                <a:latin typeface="Tahoma"/>
                <a:cs typeface="Tahoma"/>
              </a:rPr>
              <a:t>USING</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57" dirty="0">
                <a:solidFill>
                  <a:srgbClr val="FFFFFF"/>
                </a:solidFill>
                <a:latin typeface="Tahoma"/>
                <a:cs typeface="Tahoma"/>
              </a:rPr>
              <a:t>OS </a:t>
            </a:r>
            <a:r>
              <a:rPr sz="2000" b="1" spc="-573" dirty="0">
                <a:solidFill>
                  <a:srgbClr val="FFFFFF"/>
                </a:solidFill>
                <a:latin typeface="Tahoma"/>
                <a:cs typeface="Tahoma"/>
              </a:rPr>
              <a:t> </a:t>
            </a:r>
            <a:r>
              <a:rPr sz="2000" b="1" spc="53" dirty="0">
                <a:solidFill>
                  <a:srgbClr val="FFFFFF"/>
                </a:solidFill>
                <a:latin typeface="Tahoma"/>
                <a:cs typeface="Tahoma"/>
              </a:rPr>
              <a:t>LIBRARY.</a:t>
            </a:r>
            <a:endParaRPr sz="2000">
              <a:latin typeface="Tahoma"/>
              <a:cs typeface="Tahoma"/>
            </a:endParaRPr>
          </a:p>
          <a:p>
            <a:pPr>
              <a:spcBef>
                <a:spcPts val="23"/>
              </a:spcBef>
            </a:pPr>
            <a:endParaRPr sz="2300">
              <a:latin typeface="Tahoma"/>
              <a:cs typeface="Tahoma"/>
            </a:endParaRPr>
          </a:p>
          <a:p>
            <a:pPr marL="8467" marR="678213">
              <a:lnSpc>
                <a:spcPct val="116700"/>
              </a:lnSpc>
            </a:pPr>
            <a:r>
              <a:rPr sz="2000" b="1" spc="87" dirty="0">
                <a:solidFill>
                  <a:srgbClr val="FFFFFF"/>
                </a:solidFill>
                <a:latin typeface="Tahoma"/>
                <a:cs typeface="Tahoma"/>
              </a:rPr>
              <a:t>WE</a:t>
            </a:r>
            <a:r>
              <a:rPr sz="2000" b="1" spc="287" dirty="0">
                <a:solidFill>
                  <a:srgbClr val="FFFFFF"/>
                </a:solidFill>
                <a:latin typeface="Tahoma"/>
                <a:cs typeface="Tahoma"/>
              </a:rPr>
              <a:t> </a:t>
            </a:r>
            <a:r>
              <a:rPr sz="2000" b="1" spc="73" dirty="0">
                <a:solidFill>
                  <a:srgbClr val="FFFFFF"/>
                </a:solidFill>
                <a:latin typeface="Tahoma"/>
                <a:cs typeface="Tahoma"/>
              </a:rPr>
              <a:t>ITERATE</a:t>
            </a:r>
            <a:r>
              <a:rPr sz="2000" b="1" spc="287" dirty="0">
                <a:solidFill>
                  <a:srgbClr val="FFFFFF"/>
                </a:solidFill>
                <a:latin typeface="Tahoma"/>
                <a:cs typeface="Tahoma"/>
              </a:rPr>
              <a:t> </a:t>
            </a:r>
            <a:r>
              <a:rPr sz="2000" b="1" spc="123" dirty="0">
                <a:solidFill>
                  <a:srgbClr val="FFFFFF"/>
                </a:solidFill>
                <a:latin typeface="Tahoma"/>
                <a:cs typeface="Tahoma"/>
              </a:rPr>
              <a:t>OVER</a:t>
            </a:r>
            <a:r>
              <a:rPr sz="2000" b="1" spc="287" dirty="0">
                <a:solidFill>
                  <a:srgbClr val="FFFFFF"/>
                </a:solidFill>
                <a:latin typeface="Tahoma"/>
                <a:cs typeface="Tahoma"/>
              </a:rPr>
              <a:t> </a:t>
            </a:r>
            <a:r>
              <a:rPr sz="2000" b="1" spc="100" dirty="0">
                <a:solidFill>
                  <a:srgbClr val="FFFFFF"/>
                </a:solidFill>
                <a:latin typeface="Tahoma"/>
                <a:cs typeface="Tahoma"/>
              </a:rPr>
              <a:t>EVERY</a:t>
            </a:r>
            <a:r>
              <a:rPr sz="2000" b="1" spc="289" dirty="0">
                <a:solidFill>
                  <a:srgbClr val="FFFFFF"/>
                </a:solidFill>
                <a:latin typeface="Tahoma"/>
                <a:cs typeface="Tahoma"/>
              </a:rPr>
              <a:t> </a:t>
            </a:r>
            <a:r>
              <a:rPr sz="2000" b="1" spc="97" dirty="0">
                <a:solidFill>
                  <a:srgbClr val="FFFFFF"/>
                </a:solidFill>
                <a:latin typeface="Tahoma"/>
                <a:cs typeface="Tahoma"/>
              </a:rPr>
              <a:t>DIRECTORY</a:t>
            </a:r>
            <a:r>
              <a:rPr sz="2000" b="1" spc="287" dirty="0">
                <a:solidFill>
                  <a:srgbClr val="FFFFFF"/>
                </a:solidFill>
                <a:latin typeface="Tahoma"/>
                <a:cs typeface="Tahoma"/>
              </a:rPr>
              <a:t> </a:t>
            </a:r>
            <a:r>
              <a:rPr sz="2000" b="1" spc="-80" dirty="0">
                <a:solidFill>
                  <a:srgbClr val="FFFFFF"/>
                </a:solidFill>
                <a:latin typeface="Tahoma"/>
                <a:cs typeface="Tahoma"/>
              </a:rPr>
              <a:t>IN</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130" dirty="0">
                <a:solidFill>
                  <a:srgbClr val="FFFFFF"/>
                </a:solidFill>
                <a:latin typeface="Tahoma"/>
                <a:cs typeface="Tahoma"/>
              </a:rPr>
              <a:t>DATASET,</a:t>
            </a:r>
            <a:r>
              <a:rPr sz="2000" b="1" spc="287" dirty="0">
                <a:solidFill>
                  <a:srgbClr val="FFFFFF"/>
                </a:solidFill>
                <a:latin typeface="Tahoma"/>
                <a:cs typeface="Tahoma"/>
              </a:rPr>
              <a:t> </a:t>
            </a:r>
            <a:r>
              <a:rPr sz="2000" b="1" spc="136" dirty="0">
                <a:solidFill>
                  <a:srgbClr val="FFFFFF"/>
                </a:solidFill>
                <a:latin typeface="Tahoma"/>
                <a:cs typeface="Tahoma"/>
              </a:rPr>
              <a:t>EACH</a:t>
            </a:r>
            <a:r>
              <a:rPr sz="2000" b="1" spc="287" dirty="0">
                <a:solidFill>
                  <a:srgbClr val="FFFFFF"/>
                </a:solidFill>
                <a:latin typeface="Tahoma"/>
                <a:cs typeface="Tahoma"/>
              </a:rPr>
              <a:t> </a:t>
            </a:r>
            <a:r>
              <a:rPr sz="2000" b="1" spc="123" dirty="0">
                <a:solidFill>
                  <a:srgbClr val="FFFFFF"/>
                </a:solidFill>
                <a:latin typeface="Tahoma"/>
                <a:cs typeface="Tahoma"/>
              </a:rPr>
              <a:t>OF</a:t>
            </a:r>
            <a:r>
              <a:rPr sz="2000" b="1" spc="289" dirty="0">
                <a:solidFill>
                  <a:srgbClr val="FFFFFF"/>
                </a:solidFill>
                <a:latin typeface="Tahoma"/>
                <a:cs typeface="Tahoma"/>
              </a:rPr>
              <a:t> </a:t>
            </a:r>
            <a:r>
              <a:rPr sz="2000" b="1" spc="103" dirty="0">
                <a:solidFill>
                  <a:srgbClr val="FFFFFF"/>
                </a:solidFill>
                <a:latin typeface="Tahoma"/>
                <a:cs typeface="Tahoma"/>
              </a:rPr>
              <a:t>WHICH </a:t>
            </a:r>
            <a:r>
              <a:rPr sz="2000" b="1" spc="-577" dirty="0">
                <a:solidFill>
                  <a:srgbClr val="FFFFFF"/>
                </a:solidFill>
                <a:latin typeface="Tahoma"/>
                <a:cs typeface="Tahoma"/>
              </a:rPr>
              <a:t> </a:t>
            </a:r>
            <a:r>
              <a:rPr sz="2000" b="1" spc="123" dirty="0">
                <a:solidFill>
                  <a:srgbClr val="FFFFFF"/>
                </a:solidFill>
                <a:latin typeface="Tahoma"/>
                <a:cs typeface="Tahoma"/>
              </a:rPr>
              <a:t>CORRESPONDS</a:t>
            </a:r>
            <a:r>
              <a:rPr sz="2000" b="1" spc="283" dirty="0">
                <a:solidFill>
                  <a:srgbClr val="FFFFFF"/>
                </a:solidFill>
                <a:latin typeface="Tahoma"/>
                <a:cs typeface="Tahoma"/>
              </a:rPr>
              <a:t> </a:t>
            </a:r>
            <a:r>
              <a:rPr sz="2000" b="1" spc="130" dirty="0">
                <a:solidFill>
                  <a:srgbClr val="FFFFFF"/>
                </a:solidFill>
                <a:latin typeface="Tahoma"/>
                <a:cs typeface="Tahoma"/>
              </a:rPr>
              <a:t>TO</a:t>
            </a:r>
            <a:r>
              <a:rPr sz="2000" b="1" spc="287" dirty="0">
                <a:solidFill>
                  <a:srgbClr val="FFFFFF"/>
                </a:solidFill>
                <a:latin typeface="Tahoma"/>
                <a:cs typeface="Tahoma"/>
              </a:rPr>
              <a:t> </a:t>
            </a:r>
            <a:r>
              <a:rPr sz="2000" b="1" spc="33" dirty="0">
                <a:solidFill>
                  <a:srgbClr val="FFFFFF"/>
                </a:solidFill>
                <a:latin typeface="Tahoma"/>
                <a:cs typeface="Tahoma"/>
              </a:rPr>
              <a:t>A</a:t>
            </a:r>
            <a:r>
              <a:rPr sz="2000" b="1" spc="287" dirty="0">
                <a:solidFill>
                  <a:srgbClr val="FFFFFF"/>
                </a:solidFill>
                <a:latin typeface="Tahoma"/>
                <a:cs typeface="Tahoma"/>
              </a:rPr>
              <a:t> </a:t>
            </a:r>
            <a:r>
              <a:rPr sz="2000" b="1" spc="93" dirty="0">
                <a:solidFill>
                  <a:srgbClr val="FFFFFF"/>
                </a:solidFill>
                <a:latin typeface="Tahoma"/>
                <a:cs typeface="Tahoma"/>
              </a:rPr>
              <a:t>DIFFERENT</a:t>
            </a:r>
            <a:r>
              <a:rPr sz="2000" b="1" spc="287" dirty="0">
                <a:solidFill>
                  <a:srgbClr val="FFFFFF"/>
                </a:solidFill>
                <a:latin typeface="Tahoma"/>
                <a:cs typeface="Tahoma"/>
              </a:rPr>
              <a:t> </a:t>
            </a:r>
            <a:r>
              <a:rPr sz="2000" b="1" spc="123" dirty="0">
                <a:solidFill>
                  <a:srgbClr val="FFFFFF"/>
                </a:solidFill>
                <a:latin typeface="Tahoma"/>
                <a:cs typeface="Tahoma"/>
              </a:rPr>
              <a:t>COLOR.</a:t>
            </a:r>
            <a:endParaRPr sz="2000">
              <a:latin typeface="Tahoma"/>
              <a:cs typeface="Tahoma"/>
            </a:endParaRPr>
          </a:p>
          <a:p>
            <a:pPr>
              <a:spcBef>
                <a:spcPts val="23"/>
              </a:spcBef>
            </a:pPr>
            <a:endParaRPr sz="2300">
              <a:latin typeface="Tahoma"/>
              <a:cs typeface="Tahoma"/>
            </a:endParaRPr>
          </a:p>
          <a:p>
            <a:pPr marL="8467" marR="25825" indent="85518">
              <a:lnSpc>
                <a:spcPct val="116700"/>
              </a:lnSpc>
              <a:tabLst>
                <a:tab pos="6278771" algn="l"/>
              </a:tabLst>
            </a:pPr>
            <a:r>
              <a:rPr sz="2000" b="1" spc="97" dirty="0">
                <a:solidFill>
                  <a:srgbClr val="FFFFFF"/>
                </a:solidFill>
                <a:latin typeface="Tahoma"/>
                <a:cs typeface="Tahoma"/>
              </a:rPr>
              <a:t>FOR</a:t>
            </a:r>
            <a:r>
              <a:rPr sz="2000" b="1" spc="289" dirty="0">
                <a:solidFill>
                  <a:srgbClr val="FFFFFF"/>
                </a:solidFill>
                <a:latin typeface="Tahoma"/>
                <a:cs typeface="Tahoma"/>
              </a:rPr>
              <a:t> </a:t>
            </a:r>
            <a:r>
              <a:rPr sz="2000" b="1" spc="136" dirty="0">
                <a:solidFill>
                  <a:srgbClr val="FFFFFF"/>
                </a:solidFill>
                <a:latin typeface="Tahoma"/>
                <a:cs typeface="Tahoma"/>
              </a:rPr>
              <a:t>EACH</a:t>
            </a:r>
            <a:r>
              <a:rPr sz="2000" b="1" spc="289" dirty="0">
                <a:solidFill>
                  <a:srgbClr val="FFFFFF"/>
                </a:solidFill>
                <a:latin typeface="Tahoma"/>
                <a:cs typeface="Tahoma"/>
              </a:rPr>
              <a:t> </a:t>
            </a:r>
            <a:r>
              <a:rPr sz="2000" b="1" spc="93" dirty="0">
                <a:solidFill>
                  <a:srgbClr val="FFFFFF"/>
                </a:solidFill>
                <a:latin typeface="Tahoma"/>
                <a:cs typeface="Tahoma"/>
              </a:rPr>
              <a:t>IMAGE</a:t>
            </a:r>
            <a:r>
              <a:rPr sz="2000" b="1" spc="289" dirty="0">
                <a:solidFill>
                  <a:srgbClr val="FFFFFF"/>
                </a:solidFill>
                <a:latin typeface="Tahoma"/>
                <a:cs typeface="Tahoma"/>
              </a:rPr>
              <a:t> </a:t>
            </a:r>
            <a:r>
              <a:rPr sz="2000" b="1" spc="-80" dirty="0">
                <a:solidFill>
                  <a:srgbClr val="FFFFFF"/>
                </a:solidFill>
                <a:latin typeface="Tahoma"/>
                <a:cs typeface="Tahoma"/>
              </a:rPr>
              <a:t>IN</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90" dirty="0">
                <a:solidFill>
                  <a:srgbClr val="FFFFFF"/>
                </a:solidFill>
                <a:latin typeface="Tahoma"/>
                <a:cs typeface="Tahoma"/>
              </a:rPr>
              <a:t>DIRECTORY,</a:t>
            </a:r>
            <a:r>
              <a:rPr sz="2000" b="1" spc="289" dirty="0">
                <a:solidFill>
                  <a:srgbClr val="FFFFFF"/>
                </a:solidFill>
                <a:latin typeface="Tahoma"/>
                <a:cs typeface="Tahoma"/>
              </a:rPr>
              <a:t> </a:t>
            </a:r>
            <a:r>
              <a:rPr sz="2000" b="1" spc="87" dirty="0">
                <a:solidFill>
                  <a:srgbClr val="FFFFFF"/>
                </a:solidFill>
                <a:latin typeface="Tahoma"/>
                <a:cs typeface="Tahoma"/>
              </a:rPr>
              <a:t>WE</a:t>
            </a:r>
            <a:r>
              <a:rPr sz="2000" b="1" spc="289" dirty="0">
                <a:solidFill>
                  <a:srgbClr val="FFFFFF"/>
                </a:solidFill>
                <a:latin typeface="Tahoma"/>
                <a:cs typeface="Tahoma"/>
              </a:rPr>
              <a:t> </a:t>
            </a:r>
            <a:r>
              <a:rPr sz="2000" b="1" spc="53" dirty="0">
                <a:solidFill>
                  <a:srgbClr val="FFFFFF"/>
                </a:solidFill>
                <a:latin typeface="Tahoma"/>
                <a:cs typeface="Tahoma"/>
              </a:rPr>
              <a:t>USE</a:t>
            </a:r>
            <a:r>
              <a:rPr sz="2000" b="1" spc="293"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120" dirty="0">
                <a:solidFill>
                  <a:srgbClr val="5270FF"/>
                </a:solidFill>
                <a:latin typeface="Tahoma"/>
                <a:cs typeface="Tahoma"/>
              </a:rPr>
              <a:t>COLORTHIEF</a:t>
            </a:r>
            <a:r>
              <a:rPr sz="2000" b="1" spc="289" dirty="0">
                <a:solidFill>
                  <a:srgbClr val="5270FF"/>
                </a:solidFill>
                <a:latin typeface="Tahoma"/>
                <a:cs typeface="Tahoma"/>
              </a:rPr>
              <a:t> </a:t>
            </a:r>
            <a:r>
              <a:rPr sz="2000" b="1" spc="57" dirty="0">
                <a:solidFill>
                  <a:srgbClr val="FFFFFF"/>
                </a:solidFill>
                <a:latin typeface="Tahoma"/>
                <a:cs typeface="Tahoma"/>
              </a:rPr>
              <a:t>LIBRARY</a:t>
            </a:r>
            <a:r>
              <a:rPr sz="2000" b="1" spc="289" dirty="0">
                <a:solidFill>
                  <a:srgbClr val="FFFFFF"/>
                </a:solidFill>
                <a:latin typeface="Tahoma"/>
                <a:cs typeface="Tahoma"/>
              </a:rPr>
              <a:t> </a:t>
            </a:r>
            <a:r>
              <a:rPr sz="2000" b="1" spc="130" dirty="0">
                <a:solidFill>
                  <a:srgbClr val="FFFFFF"/>
                </a:solidFill>
                <a:latin typeface="Tahoma"/>
                <a:cs typeface="Tahoma"/>
              </a:rPr>
              <a:t>TO </a:t>
            </a:r>
            <a:r>
              <a:rPr sz="2000" b="1" spc="-577" dirty="0">
                <a:solidFill>
                  <a:srgbClr val="FFFFFF"/>
                </a:solidFill>
                <a:latin typeface="Tahoma"/>
                <a:cs typeface="Tahoma"/>
              </a:rPr>
              <a:t> </a:t>
            </a:r>
            <a:r>
              <a:rPr sz="2000" b="1" spc="117" dirty="0">
                <a:solidFill>
                  <a:srgbClr val="FFFFFF"/>
                </a:solidFill>
                <a:latin typeface="Tahoma"/>
                <a:cs typeface="Tahoma"/>
              </a:rPr>
              <a:t>E</a:t>
            </a:r>
            <a:r>
              <a:rPr sz="2000" b="1" spc="187" dirty="0">
                <a:solidFill>
                  <a:srgbClr val="FFFFFF"/>
                </a:solidFill>
                <a:latin typeface="Tahoma"/>
                <a:cs typeface="Tahoma"/>
              </a:rPr>
              <a:t>X</a:t>
            </a:r>
            <a:r>
              <a:rPr sz="2000" b="1" spc="183" dirty="0">
                <a:solidFill>
                  <a:srgbClr val="FFFFFF"/>
                </a:solidFill>
                <a:latin typeface="Tahoma"/>
                <a:cs typeface="Tahoma"/>
              </a:rPr>
              <a:t>T</a:t>
            </a:r>
            <a:r>
              <a:rPr sz="2000" b="1" spc="47" dirty="0">
                <a:solidFill>
                  <a:srgbClr val="FFFFFF"/>
                </a:solidFill>
                <a:latin typeface="Tahoma"/>
                <a:cs typeface="Tahoma"/>
              </a:rPr>
              <a:t>R</a:t>
            </a:r>
            <a:r>
              <a:rPr sz="2000" b="1" spc="233" dirty="0">
                <a:solidFill>
                  <a:srgbClr val="FFFFFF"/>
                </a:solidFill>
                <a:latin typeface="Tahoma"/>
                <a:cs typeface="Tahoma"/>
              </a:rPr>
              <a:t>A</a:t>
            </a:r>
            <a:r>
              <a:rPr sz="2000" b="1" spc="180" dirty="0">
                <a:solidFill>
                  <a:srgbClr val="FFFFFF"/>
                </a:solidFill>
                <a:latin typeface="Tahoma"/>
                <a:cs typeface="Tahoma"/>
              </a:rPr>
              <a:t>C</a:t>
            </a:r>
            <a:r>
              <a:rPr sz="2000" b="1" spc="-17" dirty="0">
                <a:solidFill>
                  <a:srgbClr val="FFFFFF"/>
                </a:solidFill>
                <a:latin typeface="Tahoma"/>
                <a:cs typeface="Tahoma"/>
              </a:rPr>
              <a:t>T</a:t>
            </a:r>
            <a:r>
              <a:rPr sz="2000" b="1" spc="287" dirty="0">
                <a:solidFill>
                  <a:srgbClr val="FFFFFF"/>
                </a:solidFill>
                <a:latin typeface="Tahoma"/>
                <a:cs typeface="Tahoma"/>
              </a:rPr>
              <a:t> </a:t>
            </a:r>
            <a:r>
              <a:rPr sz="2000" b="1" spc="-163" dirty="0">
                <a:solidFill>
                  <a:srgbClr val="FFFFFF"/>
                </a:solidFill>
                <a:latin typeface="Tahoma"/>
                <a:cs typeface="Tahoma"/>
              </a:rPr>
              <a:t>I</a:t>
            </a:r>
            <a:r>
              <a:rPr sz="2000" b="1" spc="183" dirty="0">
                <a:solidFill>
                  <a:srgbClr val="FFFFFF"/>
                </a:solidFill>
                <a:latin typeface="Tahoma"/>
                <a:cs typeface="Tahoma"/>
              </a:rPr>
              <a:t>T</a:t>
            </a:r>
            <a:r>
              <a:rPr sz="2000" b="1" spc="-167" dirty="0">
                <a:solidFill>
                  <a:srgbClr val="FFFFFF"/>
                </a:solidFill>
                <a:latin typeface="Tahoma"/>
                <a:cs typeface="Tahoma"/>
              </a:rPr>
              <a:t>S</a:t>
            </a:r>
            <a:r>
              <a:rPr sz="2000" b="1" spc="287" dirty="0">
                <a:solidFill>
                  <a:srgbClr val="FFFFFF"/>
                </a:solidFill>
                <a:latin typeface="Tahoma"/>
                <a:cs typeface="Tahoma"/>
              </a:rPr>
              <a:t> </a:t>
            </a:r>
            <a:r>
              <a:rPr sz="2000" b="1" spc="207" dirty="0">
                <a:solidFill>
                  <a:srgbClr val="FFFFFF"/>
                </a:solidFill>
                <a:latin typeface="Tahoma"/>
                <a:cs typeface="Tahoma"/>
              </a:rPr>
              <a:t>D</a:t>
            </a:r>
            <a:r>
              <a:rPr sz="2000" b="1" spc="280" dirty="0">
                <a:solidFill>
                  <a:srgbClr val="FFFFFF"/>
                </a:solidFill>
                <a:latin typeface="Tahoma"/>
                <a:cs typeface="Tahoma"/>
              </a:rPr>
              <a:t>O</a:t>
            </a:r>
            <a:r>
              <a:rPr sz="2000" b="1" spc="317" dirty="0">
                <a:solidFill>
                  <a:srgbClr val="FFFFFF"/>
                </a:solidFill>
                <a:latin typeface="Tahoma"/>
                <a:cs typeface="Tahoma"/>
              </a:rPr>
              <a:t>M</a:t>
            </a:r>
            <a:r>
              <a:rPr sz="2000" b="1" spc="-163" dirty="0">
                <a:solidFill>
                  <a:srgbClr val="FFFFFF"/>
                </a:solidFill>
                <a:latin typeface="Tahoma"/>
                <a:cs typeface="Tahoma"/>
              </a:rPr>
              <a:t>I</a:t>
            </a:r>
            <a:r>
              <a:rPr sz="2000" b="1" spc="203" dirty="0">
                <a:solidFill>
                  <a:srgbClr val="FFFFFF"/>
                </a:solidFill>
                <a:latin typeface="Tahoma"/>
                <a:cs typeface="Tahoma"/>
              </a:rPr>
              <a:t>N</a:t>
            </a:r>
            <a:r>
              <a:rPr sz="2000" b="1" spc="233" dirty="0">
                <a:solidFill>
                  <a:srgbClr val="FFFFFF"/>
                </a:solidFill>
                <a:latin typeface="Tahoma"/>
                <a:cs typeface="Tahoma"/>
              </a:rPr>
              <a:t>A</a:t>
            </a:r>
            <a:r>
              <a:rPr sz="2000" b="1" spc="203" dirty="0">
                <a:solidFill>
                  <a:srgbClr val="FFFFFF"/>
                </a:solidFill>
                <a:latin typeface="Tahoma"/>
                <a:cs typeface="Tahoma"/>
              </a:rPr>
              <a:t>N</a:t>
            </a:r>
            <a:r>
              <a:rPr sz="2000" b="1" spc="-17" dirty="0">
                <a:solidFill>
                  <a:srgbClr val="FFFFFF"/>
                </a:solidFill>
                <a:latin typeface="Tahoma"/>
                <a:cs typeface="Tahoma"/>
              </a:rPr>
              <a:t>T</a:t>
            </a:r>
            <a:r>
              <a:rPr sz="2000" b="1" spc="287" dirty="0">
                <a:solidFill>
                  <a:srgbClr val="FFFFFF"/>
                </a:solidFill>
                <a:latin typeface="Tahoma"/>
                <a:cs typeface="Tahoma"/>
              </a:rPr>
              <a:t> </a:t>
            </a:r>
            <a:r>
              <a:rPr sz="2000" b="1" spc="180" dirty="0">
                <a:solidFill>
                  <a:srgbClr val="FFFFFF"/>
                </a:solidFill>
                <a:latin typeface="Tahoma"/>
                <a:cs typeface="Tahoma"/>
              </a:rPr>
              <a:t>C</a:t>
            </a:r>
            <a:r>
              <a:rPr sz="2000" b="1" spc="280" dirty="0">
                <a:solidFill>
                  <a:srgbClr val="FFFFFF"/>
                </a:solidFill>
                <a:latin typeface="Tahoma"/>
                <a:cs typeface="Tahoma"/>
              </a:rPr>
              <a:t>O</a:t>
            </a:r>
            <a:r>
              <a:rPr sz="2000" b="1" spc="97" dirty="0">
                <a:solidFill>
                  <a:srgbClr val="FFFFFF"/>
                </a:solidFill>
                <a:latin typeface="Tahoma"/>
                <a:cs typeface="Tahoma"/>
              </a:rPr>
              <a:t>L</a:t>
            </a:r>
            <a:r>
              <a:rPr sz="2000" b="1" spc="280" dirty="0">
                <a:solidFill>
                  <a:srgbClr val="FFFFFF"/>
                </a:solidFill>
                <a:latin typeface="Tahoma"/>
                <a:cs typeface="Tahoma"/>
              </a:rPr>
              <a:t>O</a:t>
            </a:r>
            <a:r>
              <a:rPr sz="2000" b="1" spc="-153" dirty="0">
                <a:solidFill>
                  <a:srgbClr val="FFFFFF"/>
                </a:solidFill>
                <a:latin typeface="Tahoma"/>
                <a:cs typeface="Tahoma"/>
              </a:rPr>
              <a:t>R</a:t>
            </a:r>
            <a:r>
              <a:rPr sz="2000" b="1" spc="287" dirty="0">
                <a:solidFill>
                  <a:srgbClr val="FFFFFF"/>
                </a:solidFill>
                <a:latin typeface="Tahoma"/>
                <a:cs typeface="Tahoma"/>
              </a:rPr>
              <a:t> </a:t>
            </a:r>
            <a:r>
              <a:rPr sz="2000" b="1" spc="-163" dirty="0">
                <a:solidFill>
                  <a:srgbClr val="FFFFFF"/>
                </a:solidFill>
                <a:latin typeface="Tahoma"/>
                <a:cs typeface="Tahoma"/>
              </a:rPr>
              <a:t>I</a:t>
            </a:r>
            <a:r>
              <a:rPr sz="2000" b="1" spc="3" dirty="0">
                <a:solidFill>
                  <a:srgbClr val="FFFFFF"/>
                </a:solidFill>
                <a:latin typeface="Tahoma"/>
                <a:cs typeface="Tahoma"/>
              </a:rPr>
              <a:t>N</a:t>
            </a:r>
            <a:r>
              <a:rPr sz="2000" b="1" spc="287" dirty="0">
                <a:solidFill>
                  <a:srgbClr val="FFFFFF"/>
                </a:solidFill>
                <a:latin typeface="Tahoma"/>
                <a:cs typeface="Tahoma"/>
              </a:rPr>
              <a:t> </a:t>
            </a:r>
            <a:r>
              <a:rPr sz="2000" b="1" spc="47" dirty="0">
                <a:solidFill>
                  <a:srgbClr val="FFFFFF"/>
                </a:solidFill>
                <a:latin typeface="Tahoma"/>
                <a:cs typeface="Tahoma"/>
              </a:rPr>
              <a:t>R</a:t>
            </a:r>
            <a:r>
              <a:rPr sz="2000" b="1" spc="-153" dirty="0">
                <a:solidFill>
                  <a:srgbClr val="FFFFFF"/>
                </a:solidFill>
                <a:latin typeface="Tahoma"/>
                <a:cs typeface="Tahoma"/>
              </a:rPr>
              <a:t>,</a:t>
            </a:r>
            <a:r>
              <a:rPr sz="2000" b="1" spc="287" dirty="0">
                <a:solidFill>
                  <a:srgbClr val="FFFFFF"/>
                </a:solidFill>
                <a:latin typeface="Tahoma"/>
                <a:cs typeface="Tahoma"/>
              </a:rPr>
              <a:t> </a:t>
            </a:r>
            <a:r>
              <a:rPr sz="2000" b="1" spc="-43" dirty="0">
                <a:solidFill>
                  <a:srgbClr val="FFFFFF"/>
                </a:solidFill>
                <a:latin typeface="Tahoma"/>
                <a:cs typeface="Tahoma"/>
              </a:rPr>
              <a:t>G</a:t>
            </a:r>
            <a:r>
              <a:rPr sz="2000" b="1" spc="287" dirty="0">
                <a:solidFill>
                  <a:srgbClr val="FFFFFF"/>
                </a:solidFill>
                <a:latin typeface="Tahoma"/>
                <a:cs typeface="Tahoma"/>
              </a:rPr>
              <a:t> </a:t>
            </a:r>
            <a:r>
              <a:rPr sz="2000" b="1" spc="-153" dirty="0">
                <a:solidFill>
                  <a:srgbClr val="FFFFFF"/>
                </a:solidFill>
                <a:latin typeface="Tahoma"/>
                <a:cs typeface="Tahoma"/>
              </a:rPr>
              <a:t>,</a:t>
            </a:r>
            <a:r>
              <a:rPr sz="2000" b="1" spc="-387" dirty="0">
                <a:solidFill>
                  <a:srgbClr val="FFFFFF"/>
                </a:solidFill>
                <a:latin typeface="Tahoma"/>
                <a:cs typeface="Tahoma"/>
              </a:rPr>
              <a:t> </a:t>
            </a:r>
            <a:r>
              <a:rPr sz="2000" b="1" spc="-47" dirty="0">
                <a:solidFill>
                  <a:srgbClr val="FFFFFF"/>
                </a:solidFill>
                <a:latin typeface="Tahoma"/>
                <a:cs typeface="Tahoma"/>
              </a:rPr>
              <a:t>B</a:t>
            </a:r>
            <a:r>
              <a:rPr sz="2000" b="1" dirty="0">
                <a:solidFill>
                  <a:srgbClr val="FFFFFF"/>
                </a:solidFill>
                <a:latin typeface="Tahoma"/>
                <a:cs typeface="Tahoma"/>
              </a:rPr>
              <a:t>	</a:t>
            </a:r>
            <a:r>
              <a:rPr sz="2000" b="1" spc="253" dirty="0">
                <a:solidFill>
                  <a:srgbClr val="FFFFFF"/>
                </a:solidFill>
                <a:latin typeface="Tahoma"/>
                <a:cs typeface="Tahoma"/>
              </a:rPr>
              <a:t>V</a:t>
            </a:r>
            <a:r>
              <a:rPr sz="2000" b="1" spc="233" dirty="0">
                <a:solidFill>
                  <a:srgbClr val="FFFFFF"/>
                </a:solidFill>
                <a:latin typeface="Tahoma"/>
                <a:cs typeface="Tahoma"/>
              </a:rPr>
              <a:t>A</a:t>
            </a:r>
            <a:r>
              <a:rPr sz="2000" b="1" spc="97" dirty="0">
                <a:solidFill>
                  <a:srgbClr val="FFFFFF"/>
                </a:solidFill>
                <a:latin typeface="Tahoma"/>
                <a:cs typeface="Tahoma"/>
              </a:rPr>
              <a:t>L</a:t>
            </a:r>
            <a:r>
              <a:rPr sz="2000" b="1" spc="213" dirty="0">
                <a:solidFill>
                  <a:srgbClr val="FFFFFF"/>
                </a:solidFill>
                <a:latin typeface="Tahoma"/>
                <a:cs typeface="Tahoma"/>
              </a:rPr>
              <a:t>U</a:t>
            </a:r>
            <a:r>
              <a:rPr sz="2000" b="1" spc="117" dirty="0">
                <a:solidFill>
                  <a:srgbClr val="FFFFFF"/>
                </a:solidFill>
                <a:latin typeface="Tahoma"/>
                <a:cs typeface="Tahoma"/>
              </a:rPr>
              <a:t>E</a:t>
            </a:r>
            <a:r>
              <a:rPr sz="2000" b="1" spc="-167" dirty="0">
                <a:solidFill>
                  <a:srgbClr val="FFFFFF"/>
                </a:solidFill>
                <a:latin typeface="Tahoma"/>
                <a:cs typeface="Tahoma"/>
              </a:rPr>
              <a:t>S</a:t>
            </a:r>
            <a:r>
              <a:rPr sz="2000" b="1" spc="287" dirty="0">
                <a:solidFill>
                  <a:srgbClr val="FFFFFF"/>
                </a:solidFill>
                <a:latin typeface="Tahoma"/>
                <a:cs typeface="Tahoma"/>
              </a:rPr>
              <a:t> </a:t>
            </a:r>
            <a:r>
              <a:rPr sz="2000" b="1" spc="-353" dirty="0">
                <a:solidFill>
                  <a:srgbClr val="FFFFFF"/>
                </a:solidFill>
                <a:latin typeface="Tahoma"/>
                <a:cs typeface="Tahoma"/>
              </a:rPr>
              <a:t>(</a:t>
            </a:r>
            <a:r>
              <a:rPr sz="2000" b="1" spc="-387" dirty="0">
                <a:solidFill>
                  <a:srgbClr val="FFFFFF"/>
                </a:solidFill>
                <a:latin typeface="Tahoma"/>
                <a:cs typeface="Tahoma"/>
              </a:rPr>
              <a:t> </a:t>
            </a:r>
            <a:r>
              <a:rPr sz="2000" b="1" spc="-117" dirty="0">
                <a:solidFill>
                  <a:srgbClr val="FFFFFF"/>
                </a:solidFill>
                <a:latin typeface="Tahoma"/>
                <a:cs typeface="Tahoma"/>
              </a:rPr>
              <a:t>0</a:t>
            </a:r>
            <a:r>
              <a:rPr sz="2000" b="1" spc="-387" dirty="0">
                <a:solidFill>
                  <a:srgbClr val="FFFFFF"/>
                </a:solidFill>
                <a:latin typeface="Tahoma"/>
                <a:cs typeface="Tahoma"/>
              </a:rPr>
              <a:t> </a:t>
            </a:r>
            <a:r>
              <a:rPr sz="2000" b="1" spc="-117" dirty="0">
                <a:solidFill>
                  <a:srgbClr val="FFFFFF"/>
                </a:solidFill>
                <a:latin typeface="Tahoma"/>
                <a:cs typeface="Tahoma"/>
              </a:rPr>
              <a:t>-</a:t>
            </a:r>
            <a:r>
              <a:rPr sz="2000" b="1" spc="287" dirty="0">
                <a:solidFill>
                  <a:srgbClr val="FFFFFF"/>
                </a:solidFill>
                <a:latin typeface="Tahoma"/>
                <a:cs typeface="Tahoma"/>
              </a:rPr>
              <a:t> </a:t>
            </a:r>
            <a:r>
              <a:rPr sz="2000" b="1" spc="83" dirty="0">
                <a:solidFill>
                  <a:srgbClr val="FFFFFF"/>
                </a:solidFill>
                <a:latin typeface="Tahoma"/>
                <a:cs typeface="Tahoma"/>
              </a:rPr>
              <a:t>25</a:t>
            </a:r>
            <a:r>
              <a:rPr sz="2000" b="1" spc="-117" dirty="0">
                <a:solidFill>
                  <a:srgbClr val="FFFFFF"/>
                </a:solidFill>
                <a:latin typeface="Tahoma"/>
                <a:cs typeface="Tahoma"/>
              </a:rPr>
              <a:t>5</a:t>
            </a:r>
            <a:r>
              <a:rPr sz="2000" b="1" spc="-387" dirty="0">
                <a:solidFill>
                  <a:srgbClr val="FFFFFF"/>
                </a:solidFill>
                <a:latin typeface="Tahoma"/>
                <a:cs typeface="Tahoma"/>
              </a:rPr>
              <a:t> </a:t>
            </a:r>
            <a:r>
              <a:rPr sz="2000" b="1" spc="-353" dirty="0">
                <a:solidFill>
                  <a:srgbClr val="FFFFFF"/>
                </a:solidFill>
                <a:latin typeface="Tahoma"/>
                <a:cs typeface="Tahoma"/>
              </a:rPr>
              <a:t>)</a:t>
            </a:r>
            <a:r>
              <a:rPr sz="2000" b="1" spc="287" dirty="0">
                <a:solidFill>
                  <a:srgbClr val="FFFFFF"/>
                </a:solidFill>
                <a:latin typeface="Tahoma"/>
                <a:cs typeface="Tahoma"/>
              </a:rPr>
              <a:t> </a:t>
            </a:r>
            <a:r>
              <a:rPr sz="2000" b="1" spc="233" dirty="0">
                <a:solidFill>
                  <a:srgbClr val="FFFFFF"/>
                </a:solidFill>
                <a:latin typeface="Tahoma"/>
                <a:cs typeface="Tahoma"/>
              </a:rPr>
              <a:t>A</a:t>
            </a:r>
            <a:r>
              <a:rPr sz="2000" b="1" spc="203" dirty="0">
                <a:solidFill>
                  <a:srgbClr val="FFFFFF"/>
                </a:solidFill>
                <a:latin typeface="Tahoma"/>
                <a:cs typeface="Tahoma"/>
              </a:rPr>
              <a:t>N</a:t>
            </a:r>
            <a:r>
              <a:rPr sz="2000" b="1" spc="7" dirty="0">
                <a:solidFill>
                  <a:srgbClr val="FFFFFF"/>
                </a:solidFill>
                <a:latin typeface="Tahoma"/>
                <a:cs typeface="Tahoma"/>
              </a:rPr>
              <a:t>D</a:t>
            </a:r>
            <a:r>
              <a:rPr sz="2000" b="1" spc="287" dirty="0">
                <a:solidFill>
                  <a:srgbClr val="FFFFFF"/>
                </a:solidFill>
                <a:latin typeface="Tahoma"/>
                <a:cs typeface="Tahoma"/>
              </a:rPr>
              <a:t> </a:t>
            </a:r>
            <a:r>
              <a:rPr sz="2000" b="1" spc="33" dirty="0">
                <a:solidFill>
                  <a:srgbClr val="FFFFFF"/>
                </a:solidFill>
                <a:latin typeface="Tahoma"/>
                <a:cs typeface="Tahoma"/>
              </a:rPr>
              <a:t>S</a:t>
            </a:r>
            <a:r>
              <a:rPr sz="2000" b="1" spc="183" dirty="0">
                <a:solidFill>
                  <a:srgbClr val="FFFFFF"/>
                </a:solidFill>
                <a:latin typeface="Tahoma"/>
                <a:cs typeface="Tahoma"/>
              </a:rPr>
              <a:t>T</a:t>
            </a:r>
            <a:r>
              <a:rPr sz="2000" b="1" spc="280" dirty="0">
                <a:solidFill>
                  <a:srgbClr val="FFFFFF"/>
                </a:solidFill>
                <a:latin typeface="Tahoma"/>
                <a:cs typeface="Tahoma"/>
              </a:rPr>
              <a:t>O</a:t>
            </a:r>
            <a:r>
              <a:rPr sz="2000" b="1" spc="47" dirty="0">
                <a:solidFill>
                  <a:srgbClr val="FFFFFF"/>
                </a:solidFill>
                <a:latin typeface="Tahoma"/>
                <a:cs typeface="Tahoma"/>
              </a:rPr>
              <a:t>R</a:t>
            </a:r>
            <a:r>
              <a:rPr sz="2000" b="1" spc="-83" dirty="0">
                <a:solidFill>
                  <a:srgbClr val="FFFFFF"/>
                </a:solidFill>
                <a:latin typeface="Tahoma"/>
                <a:cs typeface="Tahoma"/>
              </a:rPr>
              <a:t>E</a:t>
            </a:r>
            <a:r>
              <a:rPr sz="2000" b="1" spc="287" dirty="0">
                <a:solidFill>
                  <a:srgbClr val="FFFFFF"/>
                </a:solidFill>
                <a:latin typeface="Tahoma"/>
                <a:cs typeface="Tahoma"/>
              </a:rPr>
              <a:t> </a:t>
            </a:r>
            <a:r>
              <a:rPr sz="2000" b="1" spc="-163" dirty="0">
                <a:solidFill>
                  <a:srgbClr val="FFFFFF"/>
                </a:solidFill>
                <a:latin typeface="Tahoma"/>
                <a:cs typeface="Tahoma"/>
              </a:rPr>
              <a:t>I</a:t>
            </a:r>
            <a:r>
              <a:rPr sz="2000" b="1" spc="-17" dirty="0">
                <a:solidFill>
                  <a:srgbClr val="FFFFFF"/>
                </a:solidFill>
                <a:latin typeface="Tahoma"/>
                <a:cs typeface="Tahoma"/>
              </a:rPr>
              <a:t>T</a:t>
            </a:r>
            <a:endParaRPr sz="2000">
              <a:latin typeface="Tahoma"/>
              <a:cs typeface="Tahoma"/>
            </a:endParaRPr>
          </a:p>
          <a:p>
            <a:pPr marL="8467" marR="3387">
              <a:lnSpc>
                <a:spcPts val="2800"/>
              </a:lnSpc>
              <a:spcBef>
                <a:spcPts val="160"/>
              </a:spcBef>
            </a:pPr>
            <a:r>
              <a:rPr sz="2000" b="1" spc="153" dirty="0">
                <a:solidFill>
                  <a:srgbClr val="FFFFFF"/>
                </a:solidFill>
                <a:latin typeface="Tahoma"/>
                <a:cs typeface="Tahoma"/>
              </a:rPr>
              <a:t>ALONG</a:t>
            </a:r>
            <a:r>
              <a:rPr sz="2000" b="1" spc="289" dirty="0">
                <a:solidFill>
                  <a:srgbClr val="FFFFFF"/>
                </a:solidFill>
                <a:latin typeface="Tahoma"/>
                <a:cs typeface="Tahoma"/>
              </a:rPr>
              <a:t> </a:t>
            </a:r>
            <a:r>
              <a:rPr sz="2000" b="1" spc="73" dirty="0">
                <a:solidFill>
                  <a:srgbClr val="FFFFFF"/>
                </a:solidFill>
                <a:latin typeface="Tahoma"/>
                <a:cs typeface="Tahoma"/>
              </a:rPr>
              <a:t>WITH</a:t>
            </a:r>
            <a:r>
              <a:rPr sz="2000" b="1" spc="293"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90" dirty="0">
                <a:solidFill>
                  <a:srgbClr val="FFFFFF"/>
                </a:solidFill>
                <a:latin typeface="Tahoma"/>
                <a:cs typeface="Tahoma"/>
              </a:rPr>
              <a:t>IMAGE'</a:t>
            </a:r>
            <a:r>
              <a:rPr sz="2000" b="1" spc="-387" dirty="0">
                <a:solidFill>
                  <a:srgbClr val="FFFFFF"/>
                </a:solidFill>
                <a:latin typeface="Tahoma"/>
                <a:cs typeface="Tahoma"/>
              </a:rPr>
              <a:t> </a:t>
            </a:r>
            <a:r>
              <a:rPr sz="2000" b="1" spc="-167" dirty="0">
                <a:solidFill>
                  <a:srgbClr val="FFFFFF"/>
                </a:solidFill>
                <a:latin typeface="Tahoma"/>
                <a:cs typeface="Tahoma"/>
              </a:rPr>
              <a:t>S</a:t>
            </a:r>
            <a:r>
              <a:rPr sz="2000" b="1" spc="-123" dirty="0">
                <a:solidFill>
                  <a:srgbClr val="FFFFFF"/>
                </a:solidFill>
                <a:latin typeface="Tahoma"/>
                <a:cs typeface="Tahoma"/>
              </a:rPr>
              <a:t> </a:t>
            </a:r>
            <a:r>
              <a:rPr sz="2000" b="1" spc="100" dirty="0">
                <a:solidFill>
                  <a:srgbClr val="FFFFFF"/>
                </a:solidFill>
                <a:latin typeface="Tahoma"/>
                <a:cs typeface="Tahoma"/>
              </a:rPr>
              <a:t>LABEL</a:t>
            </a:r>
            <a:r>
              <a:rPr sz="2000" b="1" spc="293" dirty="0">
                <a:solidFill>
                  <a:srgbClr val="FFFFFF"/>
                </a:solidFill>
                <a:latin typeface="Tahoma"/>
                <a:cs typeface="Tahoma"/>
              </a:rPr>
              <a:t> </a:t>
            </a:r>
            <a:r>
              <a:rPr sz="2000" b="1" spc="-353" dirty="0">
                <a:solidFill>
                  <a:srgbClr val="FFFFFF"/>
                </a:solidFill>
                <a:latin typeface="Tahoma"/>
                <a:cs typeface="Tahoma"/>
              </a:rPr>
              <a:t>(</a:t>
            </a:r>
            <a:r>
              <a:rPr sz="2000" b="1" spc="-387" dirty="0">
                <a:solidFill>
                  <a:srgbClr val="FFFFFF"/>
                </a:solidFill>
                <a:latin typeface="Tahoma"/>
                <a:cs typeface="Tahoma"/>
              </a:rPr>
              <a:t> </a:t>
            </a:r>
            <a:r>
              <a:rPr sz="2000" b="1" spc="-363" dirty="0">
                <a:solidFill>
                  <a:srgbClr val="FFFFFF"/>
                </a:solidFill>
                <a:latin typeface="Tahoma"/>
                <a:cs typeface="Tahoma"/>
              </a:rPr>
              <a:t>I</a:t>
            </a:r>
            <a:r>
              <a:rPr sz="2000" b="1" spc="-383" dirty="0">
                <a:solidFill>
                  <a:srgbClr val="FFFFFF"/>
                </a:solidFill>
                <a:latin typeface="Tahoma"/>
                <a:cs typeface="Tahoma"/>
              </a:rPr>
              <a:t> </a:t>
            </a:r>
            <a:r>
              <a:rPr sz="2000" b="1" spc="-150" dirty="0">
                <a:solidFill>
                  <a:srgbClr val="FFFFFF"/>
                </a:solidFill>
                <a:latin typeface="Tahoma"/>
                <a:cs typeface="Tahoma"/>
              </a:rPr>
              <a:t>.</a:t>
            </a:r>
            <a:r>
              <a:rPr sz="2000" b="1" spc="-387" dirty="0">
                <a:solidFill>
                  <a:srgbClr val="FFFFFF"/>
                </a:solidFill>
                <a:latin typeface="Tahoma"/>
                <a:cs typeface="Tahoma"/>
              </a:rPr>
              <a:t> </a:t>
            </a:r>
            <a:r>
              <a:rPr sz="2000" b="1" spc="3" dirty="0">
                <a:solidFill>
                  <a:srgbClr val="FFFFFF"/>
                </a:solidFill>
                <a:latin typeface="Tahoma"/>
                <a:cs typeface="Tahoma"/>
              </a:rPr>
              <a:t>E.,</a:t>
            </a:r>
            <a:r>
              <a:rPr sz="2000" b="1" spc="293"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136" dirty="0">
                <a:solidFill>
                  <a:srgbClr val="FFFFFF"/>
                </a:solidFill>
                <a:latin typeface="Tahoma"/>
                <a:cs typeface="Tahoma"/>
              </a:rPr>
              <a:t>COLOR</a:t>
            </a:r>
            <a:r>
              <a:rPr sz="2000" b="1" spc="293" dirty="0">
                <a:solidFill>
                  <a:srgbClr val="FFFFFF"/>
                </a:solidFill>
                <a:latin typeface="Tahoma"/>
                <a:cs typeface="Tahoma"/>
              </a:rPr>
              <a:t> </a:t>
            </a:r>
            <a:r>
              <a:rPr sz="2000" b="1" spc="70" dirty="0">
                <a:solidFill>
                  <a:srgbClr val="FFFFFF"/>
                </a:solidFill>
                <a:latin typeface="Tahoma"/>
                <a:cs typeface="Tahoma"/>
              </a:rPr>
              <a:t>DIRECTORY)</a:t>
            </a:r>
            <a:r>
              <a:rPr sz="2000" b="1" spc="289" dirty="0">
                <a:solidFill>
                  <a:srgbClr val="FFFFFF"/>
                </a:solidFill>
                <a:latin typeface="Tahoma"/>
                <a:cs typeface="Tahoma"/>
              </a:rPr>
              <a:t> </a:t>
            </a:r>
            <a:r>
              <a:rPr sz="2000" b="1" spc="-80" dirty="0">
                <a:solidFill>
                  <a:srgbClr val="FFFFFF"/>
                </a:solidFill>
                <a:latin typeface="Tahoma"/>
                <a:cs typeface="Tahoma"/>
              </a:rPr>
              <a:t>IN</a:t>
            </a:r>
            <a:r>
              <a:rPr sz="2000" b="1" spc="293" dirty="0">
                <a:solidFill>
                  <a:srgbClr val="FFFFFF"/>
                </a:solidFill>
                <a:latin typeface="Tahoma"/>
                <a:cs typeface="Tahoma"/>
              </a:rPr>
              <a:t> </a:t>
            </a:r>
            <a:r>
              <a:rPr sz="2000" b="1" spc="33" dirty="0">
                <a:solidFill>
                  <a:srgbClr val="FFFFFF"/>
                </a:solidFill>
                <a:latin typeface="Tahoma"/>
                <a:cs typeface="Tahoma"/>
              </a:rPr>
              <a:t>A</a:t>
            </a:r>
            <a:r>
              <a:rPr sz="2000" b="1" spc="289" dirty="0">
                <a:solidFill>
                  <a:srgbClr val="FFFFFF"/>
                </a:solidFill>
                <a:latin typeface="Tahoma"/>
                <a:cs typeface="Tahoma"/>
              </a:rPr>
              <a:t> </a:t>
            </a:r>
            <a:r>
              <a:rPr sz="2000" b="1" spc="140" dirty="0">
                <a:solidFill>
                  <a:srgbClr val="FFFFFF"/>
                </a:solidFill>
                <a:latin typeface="Tahoma"/>
                <a:cs typeface="Tahoma"/>
              </a:rPr>
              <a:t>PANDAS </a:t>
            </a:r>
            <a:r>
              <a:rPr sz="2000" b="1" spc="-577" dirty="0">
                <a:solidFill>
                  <a:srgbClr val="FFFFFF"/>
                </a:solidFill>
                <a:latin typeface="Tahoma"/>
                <a:cs typeface="Tahoma"/>
              </a:rPr>
              <a:t> </a:t>
            </a:r>
            <a:r>
              <a:rPr sz="2000" b="1" spc="157" dirty="0">
                <a:solidFill>
                  <a:srgbClr val="FFFFFF"/>
                </a:solidFill>
                <a:latin typeface="Tahoma"/>
                <a:cs typeface="Tahoma"/>
              </a:rPr>
              <a:t>DATAFRAME.</a:t>
            </a:r>
            <a:endParaRPr sz="2000">
              <a:latin typeface="Tahoma"/>
              <a:cs typeface="Tahoma"/>
            </a:endParaRPr>
          </a:p>
          <a:p>
            <a:pPr marL="8467" marR="1471580">
              <a:lnSpc>
                <a:spcPts val="2800"/>
              </a:lnSpc>
            </a:pPr>
            <a:r>
              <a:rPr sz="2000" b="1" spc="87" dirty="0">
                <a:solidFill>
                  <a:srgbClr val="FFFFFF"/>
                </a:solidFill>
                <a:latin typeface="Tahoma"/>
                <a:cs typeface="Tahoma"/>
              </a:rPr>
              <a:t>WE</a:t>
            </a:r>
            <a:r>
              <a:rPr sz="2000" b="1" spc="287" dirty="0">
                <a:solidFill>
                  <a:srgbClr val="FFFFFF"/>
                </a:solidFill>
                <a:latin typeface="Tahoma"/>
                <a:cs typeface="Tahoma"/>
              </a:rPr>
              <a:t> </a:t>
            </a:r>
            <a:r>
              <a:rPr sz="2000" b="1" spc="130" dirty="0">
                <a:solidFill>
                  <a:srgbClr val="FFFFFF"/>
                </a:solidFill>
                <a:latin typeface="Tahoma"/>
                <a:cs typeface="Tahoma"/>
              </a:rPr>
              <a:t>THEN</a:t>
            </a:r>
            <a:r>
              <a:rPr sz="2000" b="1" spc="289" dirty="0">
                <a:solidFill>
                  <a:srgbClr val="FFFFFF"/>
                </a:solidFill>
                <a:latin typeface="Tahoma"/>
                <a:cs typeface="Tahoma"/>
              </a:rPr>
              <a:t> </a:t>
            </a:r>
            <a:r>
              <a:rPr sz="2000" b="1" spc="17" dirty="0">
                <a:solidFill>
                  <a:srgbClr val="FFFFFF"/>
                </a:solidFill>
                <a:latin typeface="Tahoma"/>
                <a:cs typeface="Tahoma"/>
              </a:rPr>
              <a:t>SPLIT</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163" dirty="0">
                <a:solidFill>
                  <a:srgbClr val="FFFFFF"/>
                </a:solidFill>
                <a:latin typeface="Tahoma"/>
                <a:cs typeface="Tahoma"/>
              </a:rPr>
              <a:t>DATA</a:t>
            </a:r>
            <a:r>
              <a:rPr sz="2000" b="1" spc="289" dirty="0">
                <a:solidFill>
                  <a:srgbClr val="FFFFFF"/>
                </a:solidFill>
                <a:latin typeface="Tahoma"/>
                <a:cs typeface="Tahoma"/>
              </a:rPr>
              <a:t> </a:t>
            </a:r>
            <a:r>
              <a:rPr sz="2000" b="1" spc="76" dirty="0">
                <a:solidFill>
                  <a:srgbClr val="FFFFFF"/>
                </a:solidFill>
                <a:latin typeface="Tahoma"/>
                <a:cs typeface="Tahoma"/>
              </a:rPr>
              <a:t>INTO</a:t>
            </a:r>
            <a:r>
              <a:rPr sz="2000" b="1" spc="289" dirty="0">
                <a:solidFill>
                  <a:srgbClr val="FFFFFF"/>
                </a:solidFill>
                <a:latin typeface="Tahoma"/>
                <a:cs typeface="Tahoma"/>
              </a:rPr>
              <a:t> </a:t>
            </a:r>
            <a:r>
              <a:rPr sz="2000" b="1" spc="63" dirty="0">
                <a:solidFill>
                  <a:srgbClr val="FFFFFF"/>
                </a:solidFill>
                <a:latin typeface="Tahoma"/>
                <a:cs typeface="Tahoma"/>
              </a:rPr>
              <a:t>TRAINING</a:t>
            </a:r>
            <a:r>
              <a:rPr sz="2000" b="1" spc="287" dirty="0">
                <a:solidFill>
                  <a:srgbClr val="FFFFFF"/>
                </a:solidFill>
                <a:latin typeface="Tahoma"/>
                <a:cs typeface="Tahoma"/>
              </a:rPr>
              <a:t> </a:t>
            </a:r>
            <a:r>
              <a:rPr sz="2000" b="1" spc="147" dirty="0">
                <a:solidFill>
                  <a:srgbClr val="FFFFFF"/>
                </a:solidFill>
                <a:latin typeface="Tahoma"/>
                <a:cs typeface="Tahoma"/>
              </a:rPr>
              <a:t>AND</a:t>
            </a:r>
            <a:r>
              <a:rPr sz="2000" b="1" spc="289" dirty="0">
                <a:solidFill>
                  <a:srgbClr val="FFFFFF"/>
                </a:solidFill>
                <a:latin typeface="Tahoma"/>
                <a:cs typeface="Tahoma"/>
              </a:rPr>
              <a:t> </a:t>
            </a:r>
            <a:r>
              <a:rPr sz="2000" b="1" spc="73" dirty="0">
                <a:solidFill>
                  <a:srgbClr val="FFFFFF"/>
                </a:solidFill>
                <a:latin typeface="Tahoma"/>
                <a:cs typeface="Tahoma"/>
              </a:rPr>
              <a:t>TESTING</a:t>
            </a:r>
            <a:r>
              <a:rPr sz="2000" b="1" spc="289" dirty="0">
                <a:solidFill>
                  <a:srgbClr val="FFFFFF"/>
                </a:solidFill>
                <a:latin typeface="Tahoma"/>
                <a:cs typeface="Tahoma"/>
              </a:rPr>
              <a:t> </a:t>
            </a:r>
            <a:r>
              <a:rPr sz="2000" b="1" spc="40" dirty="0">
                <a:solidFill>
                  <a:srgbClr val="FFFFFF"/>
                </a:solidFill>
                <a:latin typeface="Tahoma"/>
                <a:cs typeface="Tahoma"/>
              </a:rPr>
              <a:t>SETS</a:t>
            </a:r>
            <a:r>
              <a:rPr sz="2000" b="1" spc="287" dirty="0">
                <a:solidFill>
                  <a:srgbClr val="FFFFFF"/>
                </a:solidFill>
                <a:latin typeface="Tahoma"/>
                <a:cs typeface="Tahoma"/>
              </a:rPr>
              <a:t> </a:t>
            </a:r>
            <a:r>
              <a:rPr sz="2000" b="1" spc="147" dirty="0">
                <a:solidFill>
                  <a:srgbClr val="FFFFFF"/>
                </a:solidFill>
                <a:latin typeface="Tahoma"/>
                <a:cs typeface="Tahoma"/>
              </a:rPr>
              <a:t>AND </a:t>
            </a:r>
            <a:r>
              <a:rPr sz="2000" b="1" spc="-573" dirty="0">
                <a:solidFill>
                  <a:srgbClr val="FFFFFF"/>
                </a:solidFill>
                <a:latin typeface="Tahoma"/>
                <a:cs typeface="Tahoma"/>
              </a:rPr>
              <a:t> </a:t>
            </a:r>
            <a:r>
              <a:rPr sz="2000" b="1" spc="93" dirty="0">
                <a:solidFill>
                  <a:srgbClr val="FFFFFF"/>
                </a:solidFill>
                <a:latin typeface="Tahoma"/>
                <a:cs typeface="Tahoma"/>
              </a:rPr>
              <a:t>PREPROCESS</a:t>
            </a:r>
            <a:r>
              <a:rPr sz="2000" b="1" spc="283" dirty="0">
                <a:solidFill>
                  <a:srgbClr val="FFFFFF"/>
                </a:solidFill>
                <a:latin typeface="Tahoma"/>
                <a:cs typeface="Tahoma"/>
              </a:rPr>
              <a:t> </a:t>
            </a:r>
            <a:r>
              <a:rPr sz="2000" b="1" spc="-90" dirty="0">
                <a:solidFill>
                  <a:srgbClr val="FFFFFF"/>
                </a:solidFill>
                <a:latin typeface="Tahoma"/>
                <a:cs typeface="Tahoma"/>
              </a:rPr>
              <a:t>IT</a:t>
            </a:r>
            <a:r>
              <a:rPr sz="2000" b="1" spc="287" dirty="0">
                <a:solidFill>
                  <a:srgbClr val="FFFFFF"/>
                </a:solidFill>
                <a:latin typeface="Tahoma"/>
                <a:cs typeface="Tahoma"/>
              </a:rPr>
              <a:t> </a:t>
            </a:r>
            <a:r>
              <a:rPr sz="2000" b="1" spc="63" dirty="0">
                <a:solidFill>
                  <a:srgbClr val="FFFFFF"/>
                </a:solidFill>
                <a:latin typeface="Tahoma"/>
                <a:cs typeface="Tahoma"/>
              </a:rPr>
              <a:t>BY</a:t>
            </a:r>
            <a:r>
              <a:rPr sz="2000" b="1" spc="287" dirty="0">
                <a:solidFill>
                  <a:srgbClr val="FFFFFF"/>
                </a:solidFill>
                <a:latin typeface="Tahoma"/>
                <a:cs typeface="Tahoma"/>
              </a:rPr>
              <a:t> </a:t>
            </a:r>
            <a:r>
              <a:rPr sz="2000" b="1" spc="120" dirty="0">
                <a:solidFill>
                  <a:srgbClr val="FFFFFF"/>
                </a:solidFill>
                <a:latin typeface="Tahoma"/>
                <a:cs typeface="Tahoma"/>
              </a:rPr>
              <a:t>ONE-</a:t>
            </a:r>
            <a:r>
              <a:rPr sz="2000" b="1" spc="-387" dirty="0">
                <a:solidFill>
                  <a:srgbClr val="FFFFFF"/>
                </a:solidFill>
                <a:latin typeface="Tahoma"/>
                <a:cs typeface="Tahoma"/>
              </a:rPr>
              <a:t> </a:t>
            </a:r>
            <a:r>
              <a:rPr sz="2000" b="1" spc="160" dirty="0">
                <a:solidFill>
                  <a:srgbClr val="FFFFFF"/>
                </a:solidFill>
                <a:latin typeface="Tahoma"/>
                <a:cs typeface="Tahoma"/>
              </a:rPr>
              <a:t>HOT</a:t>
            </a:r>
            <a:r>
              <a:rPr sz="2000" b="1" spc="287" dirty="0">
                <a:solidFill>
                  <a:srgbClr val="FFFFFF"/>
                </a:solidFill>
                <a:latin typeface="Tahoma"/>
                <a:cs typeface="Tahoma"/>
              </a:rPr>
              <a:t> </a:t>
            </a:r>
            <a:r>
              <a:rPr sz="2000" b="1" spc="123" dirty="0">
                <a:solidFill>
                  <a:srgbClr val="FFFFFF"/>
                </a:solidFill>
                <a:latin typeface="Tahoma"/>
                <a:cs typeface="Tahoma"/>
              </a:rPr>
              <a:t>ENCODING</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83" dirty="0">
                <a:solidFill>
                  <a:srgbClr val="FFFFFF"/>
                </a:solidFill>
                <a:latin typeface="Tahoma"/>
                <a:cs typeface="Tahoma"/>
              </a:rPr>
              <a:t>LABELS.</a:t>
            </a:r>
            <a:endParaRPr sz="2000">
              <a:latin typeface="Tahoma"/>
              <a:cs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218271"/>
            <a:ext cx="10439399" cy="4571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63232"/>
            <a:ext cx="12007849" cy="542924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95" y="140299"/>
            <a:ext cx="9683749" cy="6717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742"/>
            <a:ext cx="11728449" cy="56760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82" y="2834080"/>
            <a:ext cx="6400800" cy="768096"/>
          </a:xfrm>
        </p:spPr>
        <p:txBody>
          <a:bodyPr/>
          <a:lstStyle/>
          <a:p>
            <a:r>
              <a:rPr lang="en-US" b="0" i="0" dirty="0">
                <a:solidFill>
                  <a:schemeClr val="accent3">
                    <a:lumMod val="50000"/>
                  </a:schemeClr>
                </a:solidFill>
                <a:effectLst/>
                <a:latin typeface="-apple-system"/>
              </a:rPr>
              <a:t>How can we teach a computer to recognize the colors of fruits?</a:t>
            </a:r>
            <a:endParaRPr lang="en-US" sz="4400" b="1" dirty="0">
              <a:solidFill>
                <a:schemeClr val="accent3">
                  <a:lumMod val="5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027"/>
            <a:ext cx="7550149" cy="66420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71693" cy="2107353"/>
          </a:xfrm>
          <a:custGeom>
            <a:avLst/>
            <a:gdLst/>
            <a:ahLst/>
            <a:cxnLst/>
            <a:rect l="l" t="t" r="r" b="b"/>
            <a:pathLst>
              <a:path w="1907539" h="3161030">
                <a:moveTo>
                  <a:pt x="1907466" y="1253026"/>
                </a:moveTo>
                <a:lnTo>
                  <a:pt x="82185" y="3078308"/>
                </a:lnTo>
                <a:lnTo>
                  <a:pt x="0" y="3078308"/>
                </a:lnTo>
                <a:lnTo>
                  <a:pt x="0" y="3041566"/>
                </a:lnTo>
                <a:lnTo>
                  <a:pt x="1788539" y="1253026"/>
                </a:lnTo>
                <a:lnTo>
                  <a:pt x="535512" y="0"/>
                </a:lnTo>
                <a:lnTo>
                  <a:pt x="654440" y="0"/>
                </a:lnTo>
                <a:lnTo>
                  <a:pt x="1907466" y="1253026"/>
                </a:lnTo>
                <a:close/>
              </a:path>
              <a:path w="1907539" h="3161030">
                <a:moveTo>
                  <a:pt x="82185" y="3078308"/>
                </a:moveTo>
                <a:lnTo>
                  <a:pt x="0" y="3160493"/>
                </a:lnTo>
                <a:lnTo>
                  <a:pt x="0" y="3078308"/>
                </a:lnTo>
                <a:lnTo>
                  <a:pt x="82185" y="3078308"/>
                </a:lnTo>
                <a:close/>
              </a:path>
            </a:pathLst>
          </a:custGeom>
          <a:solidFill>
            <a:srgbClr val="FFFFFF"/>
          </a:solidFill>
        </p:spPr>
        <p:txBody>
          <a:bodyPr wrap="square" lIns="0" tIns="0" rIns="0" bIns="0" rtlCol="0"/>
          <a:lstStyle/>
          <a:p>
            <a:endParaRPr sz="1200"/>
          </a:p>
        </p:txBody>
      </p:sp>
      <p:grpSp>
        <p:nvGrpSpPr>
          <p:cNvPr id="3" name="object 3"/>
          <p:cNvGrpSpPr/>
          <p:nvPr/>
        </p:nvGrpSpPr>
        <p:grpSpPr>
          <a:xfrm>
            <a:off x="0" y="0"/>
            <a:ext cx="12192000" cy="6858000"/>
            <a:chOff x="0" y="0"/>
            <a:chExt cx="18288000" cy="10287000"/>
          </a:xfrm>
        </p:grpSpPr>
        <p:sp>
          <p:nvSpPr>
            <p:cNvPr id="4" name="object 4"/>
            <p:cNvSpPr/>
            <p:nvPr/>
          </p:nvSpPr>
          <p:spPr>
            <a:xfrm>
              <a:off x="16138467" y="1"/>
              <a:ext cx="2150110" cy="3403600"/>
            </a:xfrm>
            <a:custGeom>
              <a:avLst/>
              <a:gdLst/>
              <a:ahLst/>
              <a:cxnLst/>
              <a:rect l="l" t="t" r="r" b="b"/>
              <a:pathLst>
                <a:path w="2150109" h="3403600">
                  <a:moveTo>
                    <a:pt x="2149531" y="0"/>
                  </a:moveTo>
                  <a:lnTo>
                    <a:pt x="2149531" y="3403056"/>
                  </a:lnTo>
                  <a:lnTo>
                    <a:pt x="0" y="1253524"/>
                  </a:lnTo>
                  <a:lnTo>
                    <a:pt x="1253524" y="0"/>
                  </a:lnTo>
                  <a:lnTo>
                    <a:pt x="2149531" y="0"/>
                  </a:lnTo>
                  <a:close/>
                </a:path>
              </a:pathLst>
            </a:custGeom>
            <a:solidFill>
              <a:srgbClr val="2A4A9D"/>
            </a:solidFill>
          </p:spPr>
          <p:txBody>
            <a:bodyPr wrap="square" lIns="0" tIns="0" rIns="0" bIns="0" rtlCol="0"/>
            <a:lstStyle/>
            <a:p>
              <a:endParaRPr sz="1200"/>
            </a:p>
          </p:txBody>
        </p:sp>
        <p:sp>
          <p:nvSpPr>
            <p:cNvPr id="5" name="object 5"/>
            <p:cNvSpPr/>
            <p:nvPr/>
          </p:nvSpPr>
          <p:spPr>
            <a:xfrm>
              <a:off x="16375386" y="0"/>
              <a:ext cx="1912620" cy="3166110"/>
            </a:xfrm>
            <a:custGeom>
              <a:avLst/>
              <a:gdLst/>
              <a:ahLst/>
              <a:cxnLst/>
              <a:rect l="l" t="t" r="r" b="b"/>
              <a:pathLst>
                <a:path w="1912619" h="3166110">
                  <a:moveTo>
                    <a:pt x="1912613" y="3165640"/>
                  </a:moveTo>
                  <a:lnTo>
                    <a:pt x="0" y="1253026"/>
                  </a:lnTo>
                  <a:lnTo>
                    <a:pt x="1253026" y="0"/>
                  </a:lnTo>
                  <a:lnTo>
                    <a:pt x="1374539" y="0"/>
                  </a:lnTo>
                  <a:lnTo>
                    <a:pt x="121513" y="1253026"/>
                  </a:lnTo>
                  <a:lnTo>
                    <a:pt x="1912613" y="3044128"/>
                  </a:lnTo>
                  <a:lnTo>
                    <a:pt x="1912613" y="3165640"/>
                  </a:lnTo>
                  <a:close/>
                </a:path>
              </a:pathLst>
            </a:custGeom>
            <a:solidFill>
              <a:srgbClr val="FFFFFF"/>
            </a:solidFill>
          </p:spPr>
          <p:txBody>
            <a:bodyPr wrap="square" lIns="0" tIns="0" rIns="0" bIns="0" rtlCol="0"/>
            <a:lstStyle/>
            <a:p>
              <a:endParaRPr sz="1200"/>
            </a:p>
          </p:txBody>
        </p:sp>
        <p:sp>
          <p:nvSpPr>
            <p:cNvPr id="6" name="object 6"/>
            <p:cNvSpPr/>
            <p:nvPr/>
          </p:nvSpPr>
          <p:spPr>
            <a:xfrm>
              <a:off x="0" y="3352832"/>
              <a:ext cx="18288000" cy="6934200"/>
            </a:xfrm>
            <a:custGeom>
              <a:avLst/>
              <a:gdLst/>
              <a:ahLst/>
              <a:cxnLst/>
              <a:rect l="l" t="t" r="r" b="b"/>
              <a:pathLst>
                <a:path w="18288000" h="6934200">
                  <a:moveTo>
                    <a:pt x="18287999" y="6934167"/>
                  </a:moveTo>
                  <a:lnTo>
                    <a:pt x="0" y="6934167"/>
                  </a:lnTo>
                  <a:lnTo>
                    <a:pt x="0" y="0"/>
                  </a:lnTo>
                  <a:lnTo>
                    <a:pt x="18287999" y="0"/>
                  </a:lnTo>
                  <a:lnTo>
                    <a:pt x="18287999" y="6934167"/>
                  </a:lnTo>
                  <a:close/>
                </a:path>
              </a:pathLst>
            </a:custGeom>
            <a:solidFill>
              <a:srgbClr val="2A4A9D"/>
            </a:solidFill>
          </p:spPr>
          <p:txBody>
            <a:bodyPr wrap="square" lIns="0" tIns="0" rIns="0" bIns="0" rtlCol="0"/>
            <a:lstStyle/>
            <a:p>
              <a:endParaRPr sz="1200"/>
            </a:p>
          </p:txBody>
        </p:sp>
      </p:grpSp>
      <p:sp>
        <p:nvSpPr>
          <p:cNvPr id="7" name="object 7"/>
          <p:cNvSpPr txBox="1">
            <a:spLocks noGrp="1"/>
          </p:cNvSpPr>
          <p:nvPr>
            <p:ph type="title"/>
          </p:nvPr>
        </p:nvSpPr>
        <p:spPr>
          <a:xfrm>
            <a:off x="1452963" y="1121592"/>
            <a:ext cx="9449646" cy="1362767"/>
          </a:xfrm>
          <a:prstGeom prst="rect">
            <a:avLst/>
          </a:prstGeom>
        </p:spPr>
        <p:txBody>
          <a:bodyPr vert="horz" wrap="square" lIns="0" tIns="8467" rIns="0" bIns="0" rtlCol="0" anchor="t">
            <a:spAutoFit/>
          </a:bodyPr>
          <a:lstStyle/>
          <a:p>
            <a:pPr marL="8467">
              <a:spcBef>
                <a:spcPts val="67"/>
              </a:spcBef>
            </a:pPr>
            <a:r>
              <a:rPr spc="413" dirty="0"/>
              <a:t>NEURAL</a:t>
            </a:r>
            <a:r>
              <a:rPr spc="-67" dirty="0"/>
              <a:t> </a:t>
            </a:r>
            <a:r>
              <a:rPr spc="607" dirty="0"/>
              <a:t>NETWORK</a:t>
            </a:r>
            <a:r>
              <a:rPr spc="-63" dirty="0"/>
              <a:t> </a:t>
            </a:r>
            <a:r>
              <a:rPr spc="510" dirty="0"/>
              <a:t>MODEL</a:t>
            </a:r>
          </a:p>
        </p:txBody>
      </p:sp>
      <p:sp>
        <p:nvSpPr>
          <p:cNvPr id="8" name="object 8"/>
          <p:cNvSpPr txBox="1"/>
          <p:nvPr/>
        </p:nvSpPr>
        <p:spPr>
          <a:xfrm>
            <a:off x="314243" y="2236892"/>
            <a:ext cx="11386820" cy="4461179"/>
          </a:xfrm>
          <a:prstGeom prst="rect">
            <a:avLst/>
          </a:prstGeom>
        </p:spPr>
        <p:txBody>
          <a:bodyPr vert="horz" wrap="square" lIns="0" tIns="8467" rIns="0" bIns="0" rtlCol="0">
            <a:spAutoFit/>
          </a:bodyPr>
          <a:lstStyle/>
          <a:p>
            <a:pPr marL="8467" marR="130393">
              <a:lnSpc>
                <a:spcPct val="115700"/>
              </a:lnSpc>
              <a:spcBef>
                <a:spcPts val="67"/>
              </a:spcBef>
              <a:tabLst>
                <a:tab pos="2312785" algn="l"/>
              </a:tabLst>
            </a:pPr>
            <a:r>
              <a:rPr b="1" spc="97" dirty="0">
                <a:solidFill>
                  <a:srgbClr val="FFFFFF"/>
                </a:solidFill>
                <a:latin typeface="Tahoma"/>
                <a:cs typeface="Tahoma"/>
              </a:rPr>
              <a:t>NEXT,</a:t>
            </a:r>
            <a:r>
              <a:rPr b="1" spc="267" dirty="0">
                <a:solidFill>
                  <a:srgbClr val="FFFFFF"/>
                </a:solidFill>
                <a:latin typeface="Tahoma"/>
                <a:cs typeface="Tahoma"/>
              </a:rPr>
              <a:t> </a:t>
            </a:r>
            <a:r>
              <a:rPr b="1" spc="76" dirty="0">
                <a:solidFill>
                  <a:srgbClr val="FFFFFF"/>
                </a:solidFill>
                <a:latin typeface="Tahoma"/>
                <a:cs typeface="Tahoma"/>
              </a:rPr>
              <a:t>WE</a:t>
            </a:r>
            <a:r>
              <a:rPr b="1" spc="267" dirty="0">
                <a:solidFill>
                  <a:srgbClr val="FFFFFF"/>
                </a:solidFill>
                <a:latin typeface="Tahoma"/>
                <a:cs typeface="Tahoma"/>
              </a:rPr>
              <a:t> </a:t>
            </a:r>
            <a:r>
              <a:rPr b="1" spc="53" dirty="0">
                <a:solidFill>
                  <a:srgbClr val="FFFFFF"/>
                </a:solidFill>
                <a:latin typeface="Tahoma"/>
                <a:cs typeface="Tahoma"/>
              </a:rPr>
              <a:t>TRAIN	</a:t>
            </a:r>
            <a:r>
              <a:rPr b="1" spc="107" dirty="0">
                <a:solidFill>
                  <a:srgbClr val="FFFFFF"/>
                </a:solidFill>
                <a:latin typeface="Tahoma"/>
                <a:cs typeface="Tahoma"/>
              </a:rPr>
              <a:t>NEURAL</a:t>
            </a:r>
            <a:r>
              <a:rPr b="1" spc="263" dirty="0">
                <a:solidFill>
                  <a:srgbClr val="FFFFFF"/>
                </a:solidFill>
                <a:latin typeface="Tahoma"/>
                <a:cs typeface="Tahoma"/>
              </a:rPr>
              <a:t> </a:t>
            </a:r>
            <a:r>
              <a:rPr b="1" spc="140" dirty="0">
                <a:solidFill>
                  <a:srgbClr val="FFFFFF"/>
                </a:solidFill>
                <a:latin typeface="Tahoma"/>
                <a:cs typeface="Tahoma"/>
              </a:rPr>
              <a:t>NETWORK</a:t>
            </a:r>
            <a:r>
              <a:rPr b="1" spc="260" dirty="0">
                <a:solidFill>
                  <a:srgbClr val="FFFFFF"/>
                </a:solidFill>
                <a:latin typeface="Tahoma"/>
                <a:cs typeface="Tahoma"/>
              </a:rPr>
              <a:t> </a:t>
            </a:r>
            <a:r>
              <a:rPr b="1" spc="147" dirty="0">
                <a:solidFill>
                  <a:srgbClr val="FFFFFF"/>
                </a:solidFill>
                <a:latin typeface="Tahoma"/>
                <a:cs typeface="Tahoma"/>
              </a:rPr>
              <a:t>MODEL</a:t>
            </a:r>
            <a:r>
              <a:rPr b="1" spc="263" dirty="0">
                <a:solidFill>
                  <a:srgbClr val="FFFFFF"/>
                </a:solidFill>
                <a:latin typeface="Tahoma"/>
                <a:cs typeface="Tahoma"/>
              </a:rPr>
              <a:t> </a:t>
            </a:r>
            <a:r>
              <a:rPr b="1" spc="127" dirty="0">
                <a:solidFill>
                  <a:srgbClr val="FFFFFF"/>
                </a:solidFill>
                <a:latin typeface="Tahoma"/>
                <a:cs typeface="Tahoma"/>
              </a:rPr>
              <a:t>ON</a:t>
            </a:r>
            <a:r>
              <a:rPr b="1" spc="263" dirty="0">
                <a:solidFill>
                  <a:srgbClr val="FFFFFF"/>
                </a:solidFill>
                <a:latin typeface="Tahoma"/>
                <a:cs typeface="Tahoma"/>
              </a:rPr>
              <a:t> </a:t>
            </a:r>
            <a:r>
              <a:rPr b="1" spc="93" dirty="0">
                <a:solidFill>
                  <a:srgbClr val="FFFFFF"/>
                </a:solidFill>
                <a:latin typeface="Tahoma"/>
                <a:cs typeface="Tahoma"/>
              </a:rPr>
              <a:t>THE</a:t>
            </a:r>
            <a:r>
              <a:rPr b="1" spc="260" dirty="0">
                <a:solidFill>
                  <a:srgbClr val="FFFFFF"/>
                </a:solidFill>
                <a:latin typeface="Tahoma"/>
                <a:cs typeface="Tahoma"/>
              </a:rPr>
              <a:t> </a:t>
            </a:r>
            <a:r>
              <a:rPr b="1" spc="147" dirty="0">
                <a:solidFill>
                  <a:srgbClr val="FFFFFF"/>
                </a:solidFill>
                <a:latin typeface="Tahoma"/>
                <a:cs typeface="Tahoma"/>
              </a:rPr>
              <a:t>DATA</a:t>
            </a:r>
            <a:r>
              <a:rPr b="1" spc="263" dirty="0">
                <a:solidFill>
                  <a:srgbClr val="FFFFFF"/>
                </a:solidFill>
                <a:latin typeface="Tahoma"/>
                <a:cs typeface="Tahoma"/>
              </a:rPr>
              <a:t> </a:t>
            </a:r>
            <a:r>
              <a:rPr b="1" spc="43" dirty="0">
                <a:solidFill>
                  <a:srgbClr val="FFFFFF"/>
                </a:solidFill>
                <a:latin typeface="Tahoma"/>
                <a:cs typeface="Tahoma"/>
              </a:rPr>
              <a:t>USING</a:t>
            </a:r>
            <a:r>
              <a:rPr b="1" spc="263" dirty="0">
                <a:solidFill>
                  <a:srgbClr val="FFFFFF"/>
                </a:solidFill>
                <a:latin typeface="Tahoma"/>
                <a:cs typeface="Tahoma"/>
              </a:rPr>
              <a:t> </a:t>
            </a:r>
            <a:r>
              <a:rPr b="1" spc="73" dirty="0">
                <a:solidFill>
                  <a:srgbClr val="FFFFFF"/>
                </a:solidFill>
                <a:latin typeface="Tahoma"/>
                <a:cs typeface="Tahoma"/>
              </a:rPr>
              <a:t>KERAS'</a:t>
            </a:r>
            <a:r>
              <a:rPr b="1" spc="263" dirty="0">
                <a:solidFill>
                  <a:srgbClr val="FFFFFF"/>
                </a:solidFill>
                <a:latin typeface="Tahoma"/>
                <a:cs typeface="Tahoma"/>
              </a:rPr>
              <a:t> </a:t>
            </a:r>
            <a:r>
              <a:rPr b="1" spc="100" dirty="0">
                <a:solidFill>
                  <a:srgbClr val="FFFFFF"/>
                </a:solidFill>
                <a:latin typeface="Tahoma"/>
                <a:cs typeface="Tahoma"/>
              </a:rPr>
              <a:t>SEQUENTIAL </a:t>
            </a:r>
            <a:r>
              <a:rPr b="1" spc="-520" dirty="0">
                <a:solidFill>
                  <a:srgbClr val="FFFFFF"/>
                </a:solidFill>
                <a:latin typeface="Tahoma"/>
                <a:cs typeface="Tahoma"/>
              </a:rPr>
              <a:t> </a:t>
            </a:r>
            <a:r>
              <a:rPr b="1" spc="63" dirty="0">
                <a:solidFill>
                  <a:srgbClr val="FFFFFF"/>
                </a:solidFill>
                <a:latin typeface="Tahoma"/>
                <a:cs typeface="Tahoma"/>
              </a:rPr>
              <a:t>CLASS.</a:t>
            </a:r>
            <a:endParaRPr>
              <a:latin typeface="Tahoma"/>
              <a:cs typeface="Tahoma"/>
            </a:endParaRPr>
          </a:p>
          <a:p>
            <a:pPr>
              <a:spcBef>
                <a:spcPts val="7"/>
              </a:spcBef>
            </a:pPr>
            <a:endParaRPr sz="2067">
              <a:latin typeface="Tahoma"/>
              <a:cs typeface="Tahoma"/>
            </a:endParaRPr>
          </a:p>
          <a:p>
            <a:pPr marL="8467" marR="878037">
              <a:lnSpc>
                <a:spcPct val="115700"/>
              </a:lnSpc>
            </a:pPr>
            <a:r>
              <a:rPr b="1" spc="93" dirty="0">
                <a:solidFill>
                  <a:srgbClr val="FFFFFF"/>
                </a:solidFill>
                <a:latin typeface="Tahoma"/>
                <a:cs typeface="Tahoma"/>
              </a:rPr>
              <a:t>THE</a:t>
            </a:r>
            <a:r>
              <a:rPr b="1" spc="260" dirty="0">
                <a:solidFill>
                  <a:srgbClr val="FFFFFF"/>
                </a:solidFill>
                <a:latin typeface="Tahoma"/>
                <a:cs typeface="Tahoma"/>
              </a:rPr>
              <a:t> </a:t>
            </a:r>
            <a:r>
              <a:rPr b="1" spc="133" dirty="0">
                <a:solidFill>
                  <a:srgbClr val="FFFFFF"/>
                </a:solidFill>
                <a:latin typeface="Tahoma"/>
                <a:cs typeface="Tahoma"/>
              </a:rPr>
              <a:t>ANN</a:t>
            </a:r>
            <a:r>
              <a:rPr b="1" spc="260" dirty="0">
                <a:solidFill>
                  <a:srgbClr val="FFFFFF"/>
                </a:solidFill>
                <a:latin typeface="Tahoma"/>
                <a:cs typeface="Tahoma"/>
              </a:rPr>
              <a:t> </a:t>
            </a:r>
            <a:r>
              <a:rPr b="1" spc="147" dirty="0">
                <a:solidFill>
                  <a:srgbClr val="FFFFFF"/>
                </a:solidFill>
                <a:latin typeface="Tahoma"/>
                <a:cs typeface="Tahoma"/>
              </a:rPr>
              <a:t>MODEL</a:t>
            </a:r>
            <a:r>
              <a:rPr b="1" spc="263" dirty="0">
                <a:solidFill>
                  <a:srgbClr val="FFFFFF"/>
                </a:solidFill>
                <a:latin typeface="Tahoma"/>
                <a:cs typeface="Tahoma"/>
              </a:rPr>
              <a:t> </a:t>
            </a:r>
            <a:r>
              <a:rPr b="1" spc="67" dirty="0">
                <a:solidFill>
                  <a:srgbClr val="FFFFFF"/>
                </a:solidFill>
                <a:latin typeface="Tahoma"/>
                <a:cs typeface="Tahoma"/>
              </a:rPr>
              <a:t>CONSISTS</a:t>
            </a:r>
            <a:r>
              <a:rPr b="1" spc="260" dirty="0">
                <a:solidFill>
                  <a:srgbClr val="FFFFFF"/>
                </a:solidFill>
                <a:latin typeface="Tahoma"/>
                <a:cs typeface="Tahoma"/>
              </a:rPr>
              <a:t> </a:t>
            </a:r>
            <a:r>
              <a:rPr b="1" spc="113" dirty="0">
                <a:solidFill>
                  <a:srgbClr val="FFFFFF"/>
                </a:solidFill>
                <a:latin typeface="Tahoma"/>
                <a:cs typeface="Tahoma"/>
              </a:rPr>
              <a:t>OF</a:t>
            </a:r>
            <a:r>
              <a:rPr b="1" spc="260" dirty="0">
                <a:solidFill>
                  <a:srgbClr val="FFFFFF"/>
                </a:solidFill>
                <a:latin typeface="Tahoma"/>
                <a:cs typeface="Tahoma"/>
              </a:rPr>
              <a:t> </a:t>
            </a:r>
            <a:r>
              <a:rPr b="1" spc="157" dirty="0">
                <a:solidFill>
                  <a:srgbClr val="FFFFFF"/>
                </a:solidFill>
                <a:latin typeface="Tahoma"/>
                <a:cs typeface="Tahoma"/>
              </a:rPr>
              <a:t>TWO</a:t>
            </a:r>
            <a:r>
              <a:rPr b="1" spc="263" dirty="0">
                <a:solidFill>
                  <a:srgbClr val="FFFFFF"/>
                </a:solidFill>
                <a:latin typeface="Tahoma"/>
                <a:cs typeface="Tahoma"/>
              </a:rPr>
              <a:t> </a:t>
            </a:r>
            <a:r>
              <a:rPr b="1" spc="100" dirty="0">
                <a:solidFill>
                  <a:srgbClr val="FFFFFF"/>
                </a:solidFill>
                <a:latin typeface="Tahoma"/>
                <a:cs typeface="Tahoma"/>
              </a:rPr>
              <a:t>FULLY</a:t>
            </a:r>
            <a:r>
              <a:rPr b="1" spc="260" dirty="0">
                <a:solidFill>
                  <a:srgbClr val="FFFFFF"/>
                </a:solidFill>
                <a:latin typeface="Tahoma"/>
                <a:cs typeface="Tahoma"/>
              </a:rPr>
              <a:t> </a:t>
            </a:r>
            <a:r>
              <a:rPr b="1" spc="147" dirty="0">
                <a:solidFill>
                  <a:srgbClr val="FFFFFF"/>
                </a:solidFill>
                <a:latin typeface="Tahoma"/>
                <a:cs typeface="Tahoma"/>
              </a:rPr>
              <a:t>CONNECTED</a:t>
            </a:r>
            <a:r>
              <a:rPr b="1" spc="260" dirty="0">
                <a:solidFill>
                  <a:srgbClr val="FFFFFF"/>
                </a:solidFill>
                <a:latin typeface="Tahoma"/>
                <a:cs typeface="Tahoma"/>
              </a:rPr>
              <a:t> </a:t>
            </a:r>
            <a:r>
              <a:rPr b="1" spc="73" dirty="0">
                <a:solidFill>
                  <a:srgbClr val="FFFFFF"/>
                </a:solidFill>
                <a:latin typeface="Tahoma"/>
                <a:cs typeface="Tahoma"/>
              </a:rPr>
              <a:t>LAYERS</a:t>
            </a:r>
            <a:r>
              <a:rPr b="1" spc="263" dirty="0">
                <a:solidFill>
                  <a:srgbClr val="FFFFFF"/>
                </a:solidFill>
                <a:latin typeface="Tahoma"/>
                <a:cs typeface="Tahoma"/>
              </a:rPr>
              <a:t> </a:t>
            </a:r>
            <a:r>
              <a:rPr b="1" spc="67" dirty="0">
                <a:solidFill>
                  <a:srgbClr val="FFFFFF"/>
                </a:solidFill>
                <a:latin typeface="Tahoma"/>
                <a:cs typeface="Tahoma"/>
              </a:rPr>
              <a:t>WITH</a:t>
            </a:r>
            <a:r>
              <a:rPr b="1" spc="260" dirty="0">
                <a:solidFill>
                  <a:srgbClr val="FFFFFF"/>
                </a:solidFill>
                <a:latin typeface="Tahoma"/>
                <a:cs typeface="Tahoma"/>
              </a:rPr>
              <a:t> </a:t>
            </a:r>
            <a:r>
              <a:rPr b="1" spc="60" dirty="0">
                <a:solidFill>
                  <a:srgbClr val="FFFFFF"/>
                </a:solidFill>
                <a:latin typeface="Tahoma"/>
                <a:cs typeface="Tahoma"/>
              </a:rPr>
              <a:t>RELU</a:t>
            </a:r>
            <a:r>
              <a:rPr b="1" spc="263" dirty="0">
                <a:solidFill>
                  <a:srgbClr val="FFFFFF"/>
                </a:solidFill>
                <a:latin typeface="Tahoma"/>
                <a:cs typeface="Tahoma"/>
              </a:rPr>
              <a:t> </a:t>
            </a:r>
            <a:r>
              <a:rPr b="1" spc="133" dirty="0">
                <a:solidFill>
                  <a:srgbClr val="FFFFFF"/>
                </a:solidFill>
                <a:latin typeface="Tahoma"/>
                <a:cs typeface="Tahoma"/>
              </a:rPr>
              <a:t>AND </a:t>
            </a:r>
            <a:r>
              <a:rPr b="1" spc="-520" dirty="0">
                <a:solidFill>
                  <a:srgbClr val="FFFFFF"/>
                </a:solidFill>
                <a:latin typeface="Tahoma"/>
                <a:cs typeface="Tahoma"/>
              </a:rPr>
              <a:t> </a:t>
            </a:r>
            <a:r>
              <a:rPr b="1" spc="153" dirty="0">
                <a:solidFill>
                  <a:srgbClr val="FFFFFF"/>
                </a:solidFill>
                <a:latin typeface="Tahoma"/>
                <a:cs typeface="Tahoma"/>
              </a:rPr>
              <a:t>SOFTMAX</a:t>
            </a:r>
            <a:r>
              <a:rPr b="1" spc="257" dirty="0">
                <a:solidFill>
                  <a:srgbClr val="FFFFFF"/>
                </a:solidFill>
                <a:latin typeface="Tahoma"/>
                <a:cs typeface="Tahoma"/>
              </a:rPr>
              <a:t> </a:t>
            </a:r>
            <a:r>
              <a:rPr b="1" spc="110" dirty="0">
                <a:solidFill>
                  <a:srgbClr val="FFFFFF"/>
                </a:solidFill>
                <a:latin typeface="Tahoma"/>
                <a:cs typeface="Tahoma"/>
              </a:rPr>
              <a:t>ACTIVATION</a:t>
            </a:r>
            <a:r>
              <a:rPr b="1" spc="260" dirty="0">
                <a:solidFill>
                  <a:srgbClr val="FFFFFF"/>
                </a:solidFill>
                <a:latin typeface="Tahoma"/>
                <a:cs typeface="Tahoma"/>
              </a:rPr>
              <a:t> </a:t>
            </a:r>
            <a:r>
              <a:rPr b="1" spc="103" dirty="0">
                <a:solidFill>
                  <a:srgbClr val="FFFFFF"/>
                </a:solidFill>
                <a:latin typeface="Tahoma"/>
                <a:cs typeface="Tahoma"/>
              </a:rPr>
              <a:t>FUNCTIONS,</a:t>
            </a:r>
            <a:r>
              <a:rPr b="1" spc="260" dirty="0">
                <a:solidFill>
                  <a:srgbClr val="FFFFFF"/>
                </a:solidFill>
                <a:latin typeface="Tahoma"/>
                <a:cs typeface="Tahoma"/>
              </a:rPr>
              <a:t> </a:t>
            </a:r>
            <a:r>
              <a:rPr b="1" spc="80" dirty="0">
                <a:solidFill>
                  <a:srgbClr val="FFFFFF"/>
                </a:solidFill>
                <a:latin typeface="Tahoma"/>
                <a:cs typeface="Tahoma"/>
              </a:rPr>
              <a:t>RESPECTIVELY.</a:t>
            </a:r>
            <a:endParaRPr>
              <a:latin typeface="Tahoma"/>
              <a:cs typeface="Tahoma"/>
            </a:endParaRPr>
          </a:p>
          <a:p>
            <a:pPr>
              <a:spcBef>
                <a:spcPts val="7"/>
              </a:spcBef>
            </a:pPr>
            <a:endParaRPr sz="2067">
              <a:latin typeface="Tahoma"/>
              <a:cs typeface="Tahoma"/>
            </a:endParaRPr>
          </a:p>
          <a:p>
            <a:pPr marL="8467" marR="201940" indent="77051">
              <a:lnSpc>
                <a:spcPct val="115700"/>
              </a:lnSpc>
            </a:pPr>
            <a:r>
              <a:rPr b="1" spc="76" dirty="0">
                <a:solidFill>
                  <a:srgbClr val="FFFFFF"/>
                </a:solidFill>
                <a:latin typeface="Tahoma"/>
                <a:cs typeface="Tahoma"/>
              </a:rPr>
              <a:t>WE</a:t>
            </a:r>
            <a:r>
              <a:rPr b="1" spc="260" dirty="0">
                <a:solidFill>
                  <a:srgbClr val="FFFFFF"/>
                </a:solidFill>
                <a:latin typeface="Tahoma"/>
                <a:cs typeface="Tahoma"/>
              </a:rPr>
              <a:t> </a:t>
            </a:r>
            <a:r>
              <a:rPr b="1" spc="53" dirty="0">
                <a:solidFill>
                  <a:srgbClr val="FFFFFF"/>
                </a:solidFill>
                <a:latin typeface="Tahoma"/>
                <a:cs typeface="Tahoma"/>
              </a:rPr>
              <a:t>TRAIN</a:t>
            </a:r>
            <a:r>
              <a:rPr b="1" spc="263" dirty="0">
                <a:solidFill>
                  <a:srgbClr val="FFFFFF"/>
                </a:solidFill>
                <a:latin typeface="Tahoma"/>
                <a:cs typeface="Tahoma"/>
              </a:rPr>
              <a:t> </a:t>
            </a:r>
            <a:r>
              <a:rPr b="1" spc="93" dirty="0">
                <a:solidFill>
                  <a:srgbClr val="FFFFFF"/>
                </a:solidFill>
                <a:latin typeface="Tahoma"/>
                <a:cs typeface="Tahoma"/>
              </a:rPr>
              <a:t>THE</a:t>
            </a:r>
            <a:r>
              <a:rPr b="1" spc="263" dirty="0">
                <a:solidFill>
                  <a:srgbClr val="FFFFFF"/>
                </a:solidFill>
                <a:latin typeface="Tahoma"/>
                <a:cs typeface="Tahoma"/>
              </a:rPr>
              <a:t> </a:t>
            </a:r>
            <a:r>
              <a:rPr b="1" spc="147" dirty="0">
                <a:solidFill>
                  <a:srgbClr val="FFFFFF"/>
                </a:solidFill>
                <a:latin typeface="Tahoma"/>
                <a:cs typeface="Tahoma"/>
              </a:rPr>
              <a:t>MODEL</a:t>
            </a:r>
            <a:r>
              <a:rPr b="1" spc="263" dirty="0">
                <a:solidFill>
                  <a:srgbClr val="FFFFFF"/>
                </a:solidFill>
                <a:latin typeface="Tahoma"/>
                <a:cs typeface="Tahoma"/>
              </a:rPr>
              <a:t> </a:t>
            </a:r>
            <a:r>
              <a:rPr b="1" spc="127" dirty="0">
                <a:solidFill>
                  <a:srgbClr val="FFFFFF"/>
                </a:solidFill>
                <a:latin typeface="Tahoma"/>
                <a:cs typeface="Tahoma"/>
              </a:rPr>
              <a:t>ON</a:t>
            </a:r>
            <a:r>
              <a:rPr b="1" spc="263" dirty="0">
                <a:solidFill>
                  <a:srgbClr val="FFFFFF"/>
                </a:solidFill>
                <a:latin typeface="Tahoma"/>
                <a:cs typeface="Tahoma"/>
              </a:rPr>
              <a:t> </a:t>
            </a:r>
            <a:r>
              <a:rPr b="1" spc="93" dirty="0">
                <a:solidFill>
                  <a:srgbClr val="FFFFFF"/>
                </a:solidFill>
                <a:latin typeface="Tahoma"/>
                <a:cs typeface="Tahoma"/>
              </a:rPr>
              <a:t>THE</a:t>
            </a:r>
            <a:r>
              <a:rPr b="1" spc="263" dirty="0">
                <a:solidFill>
                  <a:srgbClr val="FFFFFF"/>
                </a:solidFill>
                <a:latin typeface="Tahoma"/>
                <a:cs typeface="Tahoma"/>
              </a:rPr>
              <a:t> </a:t>
            </a:r>
            <a:r>
              <a:rPr b="1" spc="57" dirty="0">
                <a:solidFill>
                  <a:srgbClr val="FFFFFF"/>
                </a:solidFill>
                <a:latin typeface="Tahoma"/>
                <a:cs typeface="Tahoma"/>
              </a:rPr>
              <a:t>TRAINING</a:t>
            </a:r>
            <a:r>
              <a:rPr b="1" spc="263" dirty="0">
                <a:solidFill>
                  <a:srgbClr val="FFFFFF"/>
                </a:solidFill>
                <a:latin typeface="Tahoma"/>
                <a:cs typeface="Tahoma"/>
              </a:rPr>
              <a:t> </a:t>
            </a:r>
            <a:r>
              <a:rPr b="1" spc="40" dirty="0">
                <a:solidFill>
                  <a:srgbClr val="FFFFFF"/>
                </a:solidFill>
                <a:latin typeface="Tahoma"/>
                <a:cs typeface="Tahoma"/>
              </a:rPr>
              <a:t>SET</a:t>
            </a:r>
            <a:r>
              <a:rPr b="1" spc="263" dirty="0">
                <a:solidFill>
                  <a:srgbClr val="FFFFFF"/>
                </a:solidFill>
                <a:latin typeface="Tahoma"/>
                <a:cs typeface="Tahoma"/>
              </a:rPr>
              <a:t> </a:t>
            </a:r>
            <a:r>
              <a:rPr b="1" spc="87" dirty="0">
                <a:solidFill>
                  <a:srgbClr val="FFFFFF"/>
                </a:solidFill>
                <a:latin typeface="Tahoma"/>
                <a:cs typeface="Tahoma"/>
              </a:rPr>
              <a:t>FOR</a:t>
            </a:r>
            <a:r>
              <a:rPr b="1" spc="263" dirty="0">
                <a:solidFill>
                  <a:srgbClr val="FFFFFF"/>
                </a:solidFill>
                <a:latin typeface="Tahoma"/>
                <a:cs typeface="Tahoma"/>
              </a:rPr>
              <a:t> </a:t>
            </a:r>
            <a:r>
              <a:rPr b="1" spc="-13" dirty="0">
                <a:solidFill>
                  <a:srgbClr val="FFFFFF"/>
                </a:solidFill>
                <a:latin typeface="Tahoma"/>
                <a:cs typeface="Tahoma"/>
              </a:rPr>
              <a:t>50</a:t>
            </a:r>
            <a:r>
              <a:rPr b="1" spc="263" dirty="0">
                <a:solidFill>
                  <a:srgbClr val="FFFFFF"/>
                </a:solidFill>
                <a:latin typeface="Tahoma"/>
                <a:cs typeface="Tahoma"/>
              </a:rPr>
              <a:t> </a:t>
            </a:r>
            <a:r>
              <a:rPr b="1" spc="113" dirty="0">
                <a:solidFill>
                  <a:srgbClr val="FFFFFF"/>
                </a:solidFill>
                <a:latin typeface="Tahoma"/>
                <a:cs typeface="Tahoma"/>
              </a:rPr>
              <a:t>EPOCHS</a:t>
            </a:r>
            <a:r>
              <a:rPr b="1" spc="263" dirty="0">
                <a:solidFill>
                  <a:srgbClr val="FFFFFF"/>
                </a:solidFill>
                <a:latin typeface="Tahoma"/>
                <a:cs typeface="Tahoma"/>
              </a:rPr>
              <a:t> </a:t>
            </a:r>
            <a:r>
              <a:rPr b="1" spc="67" dirty="0">
                <a:solidFill>
                  <a:srgbClr val="FFFFFF"/>
                </a:solidFill>
                <a:latin typeface="Tahoma"/>
                <a:cs typeface="Tahoma"/>
              </a:rPr>
              <a:t>WITH</a:t>
            </a:r>
            <a:r>
              <a:rPr b="1" spc="263" dirty="0">
                <a:solidFill>
                  <a:srgbClr val="FFFFFF"/>
                </a:solidFill>
                <a:latin typeface="Tahoma"/>
                <a:cs typeface="Tahoma"/>
              </a:rPr>
              <a:t> </a:t>
            </a:r>
            <a:r>
              <a:rPr b="1" spc="30" dirty="0">
                <a:solidFill>
                  <a:srgbClr val="FFFFFF"/>
                </a:solidFill>
                <a:latin typeface="Tahoma"/>
                <a:cs typeface="Tahoma"/>
              </a:rPr>
              <a:t>A</a:t>
            </a:r>
            <a:r>
              <a:rPr b="1" spc="263" dirty="0">
                <a:solidFill>
                  <a:srgbClr val="FFFFFF"/>
                </a:solidFill>
                <a:latin typeface="Tahoma"/>
                <a:cs typeface="Tahoma"/>
              </a:rPr>
              <a:t> </a:t>
            </a:r>
            <a:r>
              <a:rPr b="1" spc="136" dirty="0">
                <a:solidFill>
                  <a:srgbClr val="FFFFFF"/>
                </a:solidFill>
                <a:latin typeface="Tahoma"/>
                <a:cs typeface="Tahoma"/>
              </a:rPr>
              <a:t>BATCH</a:t>
            </a:r>
            <a:r>
              <a:rPr b="1" spc="263" dirty="0">
                <a:solidFill>
                  <a:srgbClr val="FFFFFF"/>
                </a:solidFill>
                <a:latin typeface="Tahoma"/>
                <a:cs typeface="Tahoma"/>
              </a:rPr>
              <a:t> </a:t>
            </a:r>
            <a:r>
              <a:rPr b="1" spc="-10" dirty="0">
                <a:solidFill>
                  <a:srgbClr val="FFFFFF"/>
                </a:solidFill>
                <a:latin typeface="Tahoma"/>
                <a:cs typeface="Tahoma"/>
              </a:rPr>
              <a:t>SIZE</a:t>
            </a:r>
            <a:r>
              <a:rPr b="1" spc="260" dirty="0">
                <a:solidFill>
                  <a:srgbClr val="FFFFFF"/>
                </a:solidFill>
                <a:latin typeface="Tahoma"/>
                <a:cs typeface="Tahoma"/>
              </a:rPr>
              <a:t> </a:t>
            </a:r>
            <a:r>
              <a:rPr b="1" spc="113" dirty="0">
                <a:solidFill>
                  <a:srgbClr val="FFFFFF"/>
                </a:solidFill>
                <a:latin typeface="Tahoma"/>
                <a:cs typeface="Tahoma"/>
              </a:rPr>
              <a:t>OF </a:t>
            </a:r>
            <a:r>
              <a:rPr b="1" spc="-520" dirty="0">
                <a:solidFill>
                  <a:srgbClr val="FFFFFF"/>
                </a:solidFill>
                <a:latin typeface="Tahoma"/>
                <a:cs typeface="Tahoma"/>
              </a:rPr>
              <a:t> </a:t>
            </a:r>
            <a:r>
              <a:rPr b="1" spc="-13" dirty="0">
                <a:solidFill>
                  <a:srgbClr val="FFFFFF"/>
                </a:solidFill>
                <a:latin typeface="Tahoma"/>
                <a:cs typeface="Tahoma"/>
              </a:rPr>
              <a:t>32</a:t>
            </a:r>
            <a:r>
              <a:rPr b="1" spc="260" dirty="0">
                <a:solidFill>
                  <a:srgbClr val="FFFFFF"/>
                </a:solidFill>
                <a:latin typeface="Tahoma"/>
                <a:cs typeface="Tahoma"/>
              </a:rPr>
              <a:t> </a:t>
            </a:r>
            <a:r>
              <a:rPr b="1" spc="133" dirty="0">
                <a:solidFill>
                  <a:srgbClr val="FFFFFF"/>
                </a:solidFill>
                <a:latin typeface="Tahoma"/>
                <a:cs typeface="Tahoma"/>
              </a:rPr>
              <a:t>AND</a:t>
            </a:r>
            <a:r>
              <a:rPr b="1" spc="260" dirty="0">
                <a:solidFill>
                  <a:srgbClr val="FFFFFF"/>
                </a:solidFill>
                <a:latin typeface="Tahoma"/>
                <a:cs typeface="Tahoma"/>
              </a:rPr>
              <a:t> </a:t>
            </a:r>
            <a:r>
              <a:rPr b="1" spc="47" dirty="0">
                <a:solidFill>
                  <a:srgbClr val="FFFFFF"/>
                </a:solidFill>
                <a:latin typeface="Tahoma"/>
                <a:cs typeface="Tahoma"/>
              </a:rPr>
              <a:t>USE</a:t>
            </a:r>
            <a:r>
              <a:rPr b="1" spc="260" dirty="0">
                <a:solidFill>
                  <a:srgbClr val="FFFFFF"/>
                </a:solidFill>
                <a:latin typeface="Tahoma"/>
                <a:cs typeface="Tahoma"/>
              </a:rPr>
              <a:t> </a:t>
            </a:r>
            <a:r>
              <a:rPr b="1" spc="103" dirty="0">
                <a:solidFill>
                  <a:srgbClr val="FFFFFF"/>
                </a:solidFill>
                <a:latin typeface="Tahoma"/>
                <a:cs typeface="Tahoma"/>
              </a:rPr>
              <a:t>VALIDATION</a:t>
            </a:r>
            <a:r>
              <a:rPr b="1" spc="263" dirty="0">
                <a:solidFill>
                  <a:srgbClr val="FFFFFF"/>
                </a:solidFill>
                <a:latin typeface="Tahoma"/>
                <a:cs typeface="Tahoma"/>
              </a:rPr>
              <a:t> </a:t>
            </a:r>
            <a:r>
              <a:rPr b="1" spc="147" dirty="0">
                <a:solidFill>
                  <a:srgbClr val="FFFFFF"/>
                </a:solidFill>
                <a:latin typeface="Tahoma"/>
                <a:cs typeface="Tahoma"/>
              </a:rPr>
              <a:t>DATA</a:t>
            </a:r>
            <a:r>
              <a:rPr b="1" spc="260" dirty="0">
                <a:solidFill>
                  <a:srgbClr val="FFFFFF"/>
                </a:solidFill>
                <a:latin typeface="Tahoma"/>
                <a:cs typeface="Tahoma"/>
              </a:rPr>
              <a:t> </a:t>
            </a:r>
            <a:r>
              <a:rPr b="1" spc="117" dirty="0">
                <a:solidFill>
                  <a:srgbClr val="FFFFFF"/>
                </a:solidFill>
                <a:latin typeface="Tahoma"/>
                <a:cs typeface="Tahoma"/>
              </a:rPr>
              <a:t>TO</a:t>
            </a:r>
            <a:r>
              <a:rPr b="1" spc="260" dirty="0">
                <a:solidFill>
                  <a:srgbClr val="FFFFFF"/>
                </a:solidFill>
                <a:latin typeface="Tahoma"/>
                <a:cs typeface="Tahoma"/>
              </a:rPr>
              <a:t> </a:t>
            </a:r>
            <a:r>
              <a:rPr b="1" spc="120" dirty="0">
                <a:solidFill>
                  <a:srgbClr val="FFFFFF"/>
                </a:solidFill>
                <a:latin typeface="Tahoma"/>
                <a:cs typeface="Tahoma"/>
              </a:rPr>
              <a:t>MONITOR</a:t>
            </a:r>
            <a:r>
              <a:rPr b="1" spc="260" dirty="0">
                <a:solidFill>
                  <a:srgbClr val="FFFFFF"/>
                </a:solidFill>
                <a:latin typeface="Tahoma"/>
                <a:cs typeface="Tahoma"/>
              </a:rPr>
              <a:t> </a:t>
            </a:r>
            <a:r>
              <a:rPr b="1" spc="127" dirty="0">
                <a:solidFill>
                  <a:srgbClr val="FFFFFF"/>
                </a:solidFill>
                <a:latin typeface="Tahoma"/>
                <a:cs typeface="Tahoma"/>
              </a:rPr>
              <a:t>PERFORMANCE.</a:t>
            </a:r>
            <a:endParaRPr>
              <a:latin typeface="Tahoma"/>
              <a:cs typeface="Tahoma"/>
            </a:endParaRPr>
          </a:p>
          <a:p>
            <a:pPr>
              <a:spcBef>
                <a:spcPts val="3"/>
              </a:spcBef>
            </a:pPr>
            <a:endParaRPr sz="2067">
              <a:latin typeface="Tahoma"/>
              <a:cs typeface="Tahoma"/>
            </a:endParaRPr>
          </a:p>
          <a:p>
            <a:pPr marL="8467" marR="787016" indent="77051">
              <a:lnSpc>
                <a:spcPct val="115700"/>
              </a:lnSpc>
              <a:spcBef>
                <a:spcPts val="3"/>
              </a:spcBef>
            </a:pPr>
            <a:r>
              <a:rPr b="1" spc="76" dirty="0">
                <a:solidFill>
                  <a:srgbClr val="FFFFFF"/>
                </a:solidFill>
                <a:latin typeface="Tahoma"/>
                <a:cs typeface="Tahoma"/>
              </a:rPr>
              <a:t>WE</a:t>
            </a:r>
            <a:r>
              <a:rPr b="1" spc="263" dirty="0">
                <a:solidFill>
                  <a:srgbClr val="FFFFFF"/>
                </a:solidFill>
                <a:latin typeface="Tahoma"/>
                <a:cs typeface="Tahoma"/>
              </a:rPr>
              <a:t> </a:t>
            </a:r>
            <a:r>
              <a:rPr b="1" spc="140" dirty="0">
                <a:solidFill>
                  <a:srgbClr val="FFFFFF"/>
                </a:solidFill>
                <a:latin typeface="Tahoma"/>
                <a:cs typeface="Tahoma"/>
              </a:rPr>
              <a:t>EVALUATE</a:t>
            </a:r>
            <a:r>
              <a:rPr b="1" spc="263" dirty="0">
                <a:solidFill>
                  <a:srgbClr val="FFFFFF"/>
                </a:solidFill>
                <a:latin typeface="Tahoma"/>
                <a:cs typeface="Tahoma"/>
              </a:rPr>
              <a:t> </a:t>
            </a:r>
            <a:r>
              <a:rPr b="1" spc="93" dirty="0">
                <a:solidFill>
                  <a:srgbClr val="FFFFFF"/>
                </a:solidFill>
                <a:latin typeface="Tahoma"/>
                <a:cs typeface="Tahoma"/>
              </a:rPr>
              <a:t>THE</a:t>
            </a:r>
            <a:r>
              <a:rPr b="1" spc="263" dirty="0">
                <a:solidFill>
                  <a:srgbClr val="FFFFFF"/>
                </a:solidFill>
                <a:latin typeface="Tahoma"/>
                <a:cs typeface="Tahoma"/>
              </a:rPr>
              <a:t> </a:t>
            </a:r>
            <a:r>
              <a:rPr b="1" spc="133" dirty="0">
                <a:solidFill>
                  <a:srgbClr val="FFFFFF"/>
                </a:solidFill>
                <a:latin typeface="Tahoma"/>
                <a:cs typeface="Tahoma"/>
              </a:rPr>
              <a:t>MODEL'</a:t>
            </a:r>
            <a:r>
              <a:rPr b="1" spc="-350" dirty="0">
                <a:solidFill>
                  <a:srgbClr val="FFFFFF"/>
                </a:solidFill>
                <a:latin typeface="Tahoma"/>
                <a:cs typeface="Tahoma"/>
              </a:rPr>
              <a:t> </a:t>
            </a:r>
            <a:r>
              <a:rPr b="1" spc="-150" dirty="0">
                <a:solidFill>
                  <a:srgbClr val="FFFFFF"/>
                </a:solidFill>
                <a:latin typeface="Tahoma"/>
                <a:cs typeface="Tahoma"/>
              </a:rPr>
              <a:t>S</a:t>
            </a:r>
            <a:r>
              <a:rPr b="1" spc="-110" dirty="0">
                <a:solidFill>
                  <a:srgbClr val="FFFFFF"/>
                </a:solidFill>
                <a:latin typeface="Tahoma"/>
                <a:cs typeface="Tahoma"/>
              </a:rPr>
              <a:t> </a:t>
            </a:r>
            <a:r>
              <a:rPr b="1" spc="133" dirty="0">
                <a:solidFill>
                  <a:srgbClr val="FFFFFF"/>
                </a:solidFill>
                <a:latin typeface="Tahoma"/>
                <a:cs typeface="Tahoma"/>
              </a:rPr>
              <a:t>PERFORMANCE</a:t>
            </a:r>
            <a:r>
              <a:rPr b="1" spc="263" dirty="0">
                <a:solidFill>
                  <a:srgbClr val="FFFFFF"/>
                </a:solidFill>
                <a:latin typeface="Tahoma"/>
                <a:cs typeface="Tahoma"/>
              </a:rPr>
              <a:t> </a:t>
            </a:r>
            <a:r>
              <a:rPr b="1" spc="127" dirty="0">
                <a:solidFill>
                  <a:srgbClr val="FFFFFF"/>
                </a:solidFill>
                <a:latin typeface="Tahoma"/>
                <a:cs typeface="Tahoma"/>
              </a:rPr>
              <a:t>ON</a:t>
            </a:r>
            <a:r>
              <a:rPr b="1" spc="263" dirty="0">
                <a:solidFill>
                  <a:srgbClr val="FFFFFF"/>
                </a:solidFill>
                <a:latin typeface="Tahoma"/>
                <a:cs typeface="Tahoma"/>
              </a:rPr>
              <a:t> </a:t>
            </a:r>
            <a:r>
              <a:rPr b="1" spc="93" dirty="0">
                <a:solidFill>
                  <a:srgbClr val="FFFFFF"/>
                </a:solidFill>
                <a:latin typeface="Tahoma"/>
                <a:cs typeface="Tahoma"/>
              </a:rPr>
              <a:t>THE</a:t>
            </a:r>
            <a:r>
              <a:rPr b="1" spc="263" dirty="0">
                <a:solidFill>
                  <a:srgbClr val="FFFFFF"/>
                </a:solidFill>
                <a:latin typeface="Tahoma"/>
                <a:cs typeface="Tahoma"/>
              </a:rPr>
              <a:t> </a:t>
            </a:r>
            <a:r>
              <a:rPr b="1" spc="70" dirty="0">
                <a:solidFill>
                  <a:srgbClr val="FFFFFF"/>
                </a:solidFill>
                <a:latin typeface="Tahoma"/>
                <a:cs typeface="Tahoma"/>
              </a:rPr>
              <a:t>TEST</a:t>
            </a:r>
            <a:r>
              <a:rPr b="1" spc="263" dirty="0">
                <a:solidFill>
                  <a:srgbClr val="FFFFFF"/>
                </a:solidFill>
                <a:latin typeface="Tahoma"/>
                <a:cs typeface="Tahoma"/>
              </a:rPr>
              <a:t> </a:t>
            </a:r>
            <a:r>
              <a:rPr b="1" spc="40" dirty="0">
                <a:solidFill>
                  <a:srgbClr val="FFFFFF"/>
                </a:solidFill>
                <a:latin typeface="Tahoma"/>
                <a:cs typeface="Tahoma"/>
              </a:rPr>
              <a:t>SET</a:t>
            </a:r>
            <a:r>
              <a:rPr b="1" spc="263" dirty="0">
                <a:solidFill>
                  <a:srgbClr val="FFFFFF"/>
                </a:solidFill>
                <a:latin typeface="Tahoma"/>
                <a:cs typeface="Tahoma"/>
              </a:rPr>
              <a:t> </a:t>
            </a:r>
            <a:r>
              <a:rPr b="1" spc="43" dirty="0">
                <a:solidFill>
                  <a:srgbClr val="FFFFFF"/>
                </a:solidFill>
                <a:latin typeface="Tahoma"/>
                <a:cs typeface="Tahoma"/>
              </a:rPr>
              <a:t>USING</a:t>
            </a:r>
            <a:r>
              <a:rPr b="1" spc="263" dirty="0">
                <a:solidFill>
                  <a:srgbClr val="FFFFFF"/>
                </a:solidFill>
                <a:latin typeface="Tahoma"/>
                <a:cs typeface="Tahoma"/>
              </a:rPr>
              <a:t> </a:t>
            </a:r>
            <a:r>
              <a:rPr b="1" spc="130" dirty="0">
                <a:solidFill>
                  <a:srgbClr val="FFFFFF"/>
                </a:solidFill>
                <a:latin typeface="Tahoma"/>
                <a:cs typeface="Tahoma"/>
              </a:rPr>
              <a:t>ACCURACY, </a:t>
            </a:r>
            <a:r>
              <a:rPr b="1" spc="-520" dirty="0">
                <a:solidFill>
                  <a:srgbClr val="FFFFFF"/>
                </a:solidFill>
                <a:latin typeface="Tahoma"/>
                <a:cs typeface="Tahoma"/>
              </a:rPr>
              <a:t> </a:t>
            </a:r>
            <a:r>
              <a:rPr b="1" spc="47" dirty="0">
                <a:solidFill>
                  <a:srgbClr val="FFFFFF"/>
                </a:solidFill>
                <a:latin typeface="Tahoma"/>
                <a:cs typeface="Tahoma"/>
              </a:rPr>
              <a:t>PRECISION,</a:t>
            </a:r>
            <a:r>
              <a:rPr b="1" spc="260" dirty="0">
                <a:solidFill>
                  <a:srgbClr val="FFFFFF"/>
                </a:solidFill>
                <a:latin typeface="Tahoma"/>
                <a:cs typeface="Tahoma"/>
              </a:rPr>
              <a:t> </a:t>
            </a:r>
            <a:r>
              <a:rPr b="1" spc="80" dirty="0">
                <a:solidFill>
                  <a:srgbClr val="FFFFFF"/>
                </a:solidFill>
                <a:latin typeface="Tahoma"/>
                <a:cs typeface="Tahoma"/>
              </a:rPr>
              <a:t>RECALL,</a:t>
            </a:r>
            <a:r>
              <a:rPr b="1" spc="260" dirty="0">
                <a:solidFill>
                  <a:srgbClr val="FFFFFF"/>
                </a:solidFill>
                <a:latin typeface="Tahoma"/>
                <a:cs typeface="Tahoma"/>
              </a:rPr>
              <a:t> </a:t>
            </a:r>
            <a:r>
              <a:rPr b="1" spc="133" dirty="0">
                <a:solidFill>
                  <a:srgbClr val="FFFFFF"/>
                </a:solidFill>
                <a:latin typeface="Tahoma"/>
                <a:cs typeface="Tahoma"/>
              </a:rPr>
              <a:t>AND</a:t>
            </a:r>
            <a:r>
              <a:rPr b="1" spc="260" dirty="0">
                <a:solidFill>
                  <a:srgbClr val="FFFFFF"/>
                </a:solidFill>
                <a:latin typeface="Tahoma"/>
                <a:cs typeface="Tahoma"/>
              </a:rPr>
              <a:t> </a:t>
            </a:r>
            <a:r>
              <a:rPr b="1" spc="30" dirty="0">
                <a:solidFill>
                  <a:srgbClr val="FFFFFF"/>
                </a:solidFill>
                <a:latin typeface="Tahoma"/>
                <a:cs typeface="Tahoma"/>
              </a:rPr>
              <a:t>A</a:t>
            </a:r>
            <a:r>
              <a:rPr b="1" spc="257" dirty="0">
                <a:solidFill>
                  <a:srgbClr val="FFFFFF"/>
                </a:solidFill>
                <a:latin typeface="Tahoma"/>
                <a:cs typeface="Tahoma"/>
              </a:rPr>
              <a:t> </a:t>
            </a:r>
            <a:r>
              <a:rPr b="1" spc="73" dirty="0">
                <a:solidFill>
                  <a:srgbClr val="FFFFFF"/>
                </a:solidFill>
                <a:latin typeface="Tahoma"/>
                <a:cs typeface="Tahoma"/>
              </a:rPr>
              <a:t>CLASSIFICATION</a:t>
            </a:r>
            <a:r>
              <a:rPr b="1" spc="260" dirty="0">
                <a:solidFill>
                  <a:srgbClr val="FFFFFF"/>
                </a:solidFill>
                <a:latin typeface="Tahoma"/>
                <a:cs typeface="Tahoma"/>
              </a:rPr>
              <a:t> </a:t>
            </a:r>
            <a:r>
              <a:rPr b="1" spc="83" dirty="0">
                <a:solidFill>
                  <a:srgbClr val="FFFFFF"/>
                </a:solidFill>
                <a:latin typeface="Tahoma"/>
                <a:cs typeface="Tahoma"/>
              </a:rPr>
              <a:t>REPORT.</a:t>
            </a:r>
            <a:endParaRPr>
              <a:latin typeface="Tahoma"/>
              <a:cs typeface="Tahoma"/>
            </a:endParaRPr>
          </a:p>
          <a:p>
            <a:pPr>
              <a:spcBef>
                <a:spcPts val="3"/>
              </a:spcBef>
            </a:pPr>
            <a:endParaRPr sz="2067">
              <a:latin typeface="Tahoma"/>
              <a:cs typeface="Tahoma"/>
            </a:endParaRPr>
          </a:p>
          <a:p>
            <a:pPr marL="8467" marR="3387" indent="77051">
              <a:lnSpc>
                <a:spcPct val="115700"/>
              </a:lnSpc>
              <a:spcBef>
                <a:spcPts val="3"/>
              </a:spcBef>
            </a:pPr>
            <a:r>
              <a:rPr b="1" spc="93" dirty="0">
                <a:solidFill>
                  <a:srgbClr val="FFFFFF"/>
                </a:solidFill>
                <a:latin typeface="Tahoma"/>
                <a:cs typeface="Tahoma"/>
              </a:rPr>
              <a:t>THE</a:t>
            </a:r>
            <a:r>
              <a:rPr b="1" spc="260" dirty="0">
                <a:solidFill>
                  <a:srgbClr val="FFFFFF"/>
                </a:solidFill>
                <a:latin typeface="Tahoma"/>
                <a:cs typeface="Tahoma"/>
              </a:rPr>
              <a:t> </a:t>
            </a:r>
            <a:r>
              <a:rPr b="1" spc="133" dirty="0">
                <a:solidFill>
                  <a:srgbClr val="FFFFFF"/>
                </a:solidFill>
                <a:latin typeface="Tahoma"/>
                <a:cs typeface="Tahoma"/>
              </a:rPr>
              <a:t>ANN</a:t>
            </a:r>
            <a:r>
              <a:rPr b="1" spc="260" dirty="0">
                <a:solidFill>
                  <a:srgbClr val="FFFFFF"/>
                </a:solidFill>
                <a:latin typeface="Tahoma"/>
                <a:cs typeface="Tahoma"/>
              </a:rPr>
              <a:t> </a:t>
            </a:r>
            <a:r>
              <a:rPr b="1" spc="147" dirty="0">
                <a:solidFill>
                  <a:srgbClr val="FFFFFF"/>
                </a:solidFill>
                <a:latin typeface="Tahoma"/>
                <a:cs typeface="Tahoma"/>
              </a:rPr>
              <a:t>MODEL</a:t>
            </a:r>
            <a:r>
              <a:rPr b="1" spc="260" dirty="0">
                <a:solidFill>
                  <a:srgbClr val="FFFFFF"/>
                </a:solidFill>
                <a:latin typeface="Tahoma"/>
                <a:cs typeface="Tahoma"/>
              </a:rPr>
              <a:t> </a:t>
            </a:r>
            <a:r>
              <a:rPr b="1" spc="90" dirty="0">
                <a:solidFill>
                  <a:srgbClr val="FFFFFF"/>
                </a:solidFill>
                <a:latin typeface="Tahoma"/>
                <a:cs typeface="Tahoma"/>
              </a:rPr>
              <a:t>ACHIEVES</a:t>
            </a:r>
            <a:r>
              <a:rPr b="1" spc="263" dirty="0">
                <a:solidFill>
                  <a:srgbClr val="FFFFFF"/>
                </a:solidFill>
                <a:latin typeface="Tahoma"/>
                <a:cs typeface="Tahoma"/>
              </a:rPr>
              <a:t> </a:t>
            </a:r>
            <a:r>
              <a:rPr b="1" spc="50" dirty="0">
                <a:solidFill>
                  <a:srgbClr val="FFFFFF"/>
                </a:solidFill>
                <a:latin typeface="Tahoma"/>
                <a:cs typeface="Tahoma"/>
              </a:rPr>
              <a:t>HIGH</a:t>
            </a:r>
            <a:r>
              <a:rPr b="1" spc="260" dirty="0">
                <a:solidFill>
                  <a:srgbClr val="FFFFFF"/>
                </a:solidFill>
                <a:latin typeface="Tahoma"/>
                <a:cs typeface="Tahoma"/>
              </a:rPr>
              <a:t> </a:t>
            </a:r>
            <a:r>
              <a:rPr b="1" spc="130" dirty="0">
                <a:solidFill>
                  <a:srgbClr val="FFFFFF"/>
                </a:solidFill>
                <a:latin typeface="Tahoma"/>
                <a:cs typeface="Tahoma"/>
              </a:rPr>
              <a:t>ACCURACY,</a:t>
            </a:r>
            <a:r>
              <a:rPr b="1" spc="260" dirty="0">
                <a:solidFill>
                  <a:srgbClr val="FFFFFF"/>
                </a:solidFill>
                <a:latin typeface="Tahoma"/>
                <a:cs typeface="Tahoma"/>
              </a:rPr>
              <a:t> </a:t>
            </a:r>
            <a:r>
              <a:rPr b="1" spc="47" dirty="0">
                <a:solidFill>
                  <a:srgbClr val="FFFFFF"/>
                </a:solidFill>
                <a:latin typeface="Tahoma"/>
                <a:cs typeface="Tahoma"/>
              </a:rPr>
              <a:t>PRECISION,</a:t>
            </a:r>
            <a:r>
              <a:rPr b="1" spc="263" dirty="0">
                <a:solidFill>
                  <a:srgbClr val="FFFFFF"/>
                </a:solidFill>
                <a:latin typeface="Tahoma"/>
                <a:cs typeface="Tahoma"/>
              </a:rPr>
              <a:t> </a:t>
            </a:r>
            <a:r>
              <a:rPr b="1" spc="133" dirty="0">
                <a:solidFill>
                  <a:srgbClr val="FFFFFF"/>
                </a:solidFill>
                <a:latin typeface="Tahoma"/>
                <a:cs typeface="Tahoma"/>
              </a:rPr>
              <a:t>AND</a:t>
            </a:r>
            <a:r>
              <a:rPr b="1" spc="260" dirty="0">
                <a:solidFill>
                  <a:srgbClr val="FFFFFF"/>
                </a:solidFill>
                <a:latin typeface="Tahoma"/>
                <a:cs typeface="Tahoma"/>
              </a:rPr>
              <a:t> </a:t>
            </a:r>
            <a:r>
              <a:rPr b="1" spc="87" dirty="0">
                <a:solidFill>
                  <a:srgbClr val="FFFFFF"/>
                </a:solidFill>
                <a:latin typeface="Tahoma"/>
                <a:cs typeface="Tahoma"/>
              </a:rPr>
              <a:t>RECALL</a:t>
            </a:r>
            <a:r>
              <a:rPr b="1" spc="260" dirty="0">
                <a:solidFill>
                  <a:srgbClr val="FFFFFF"/>
                </a:solidFill>
                <a:latin typeface="Tahoma"/>
                <a:cs typeface="Tahoma"/>
              </a:rPr>
              <a:t> </a:t>
            </a:r>
            <a:r>
              <a:rPr b="1" spc="73" dirty="0">
                <a:solidFill>
                  <a:srgbClr val="FFFFFF"/>
                </a:solidFill>
                <a:latin typeface="Tahoma"/>
                <a:cs typeface="Tahoma"/>
              </a:rPr>
              <a:t>SCORES</a:t>
            </a:r>
            <a:r>
              <a:rPr b="1" spc="263" dirty="0">
                <a:solidFill>
                  <a:srgbClr val="FFFFFF"/>
                </a:solidFill>
                <a:latin typeface="Tahoma"/>
                <a:cs typeface="Tahoma"/>
              </a:rPr>
              <a:t> </a:t>
            </a:r>
            <a:r>
              <a:rPr b="1" spc="127" dirty="0">
                <a:solidFill>
                  <a:srgbClr val="FFFFFF"/>
                </a:solidFill>
                <a:latin typeface="Tahoma"/>
                <a:cs typeface="Tahoma"/>
              </a:rPr>
              <a:t>ON</a:t>
            </a:r>
            <a:r>
              <a:rPr b="1" spc="260" dirty="0">
                <a:solidFill>
                  <a:srgbClr val="FFFFFF"/>
                </a:solidFill>
                <a:latin typeface="Tahoma"/>
                <a:cs typeface="Tahoma"/>
              </a:rPr>
              <a:t> </a:t>
            </a:r>
            <a:r>
              <a:rPr b="1" spc="93" dirty="0">
                <a:solidFill>
                  <a:srgbClr val="FFFFFF"/>
                </a:solidFill>
                <a:latin typeface="Tahoma"/>
                <a:cs typeface="Tahoma"/>
              </a:rPr>
              <a:t>THE </a:t>
            </a:r>
            <a:r>
              <a:rPr b="1" spc="-520" dirty="0">
                <a:solidFill>
                  <a:srgbClr val="FFFFFF"/>
                </a:solidFill>
                <a:latin typeface="Tahoma"/>
                <a:cs typeface="Tahoma"/>
              </a:rPr>
              <a:t> </a:t>
            </a:r>
            <a:r>
              <a:rPr b="1" spc="70" dirty="0">
                <a:solidFill>
                  <a:srgbClr val="FFFFFF"/>
                </a:solidFill>
                <a:latin typeface="Tahoma"/>
                <a:cs typeface="Tahoma"/>
              </a:rPr>
              <a:t>TEST</a:t>
            </a:r>
            <a:r>
              <a:rPr b="1" spc="260" dirty="0">
                <a:solidFill>
                  <a:srgbClr val="FFFFFF"/>
                </a:solidFill>
                <a:latin typeface="Tahoma"/>
                <a:cs typeface="Tahoma"/>
              </a:rPr>
              <a:t> </a:t>
            </a:r>
            <a:r>
              <a:rPr b="1" spc="40" dirty="0">
                <a:solidFill>
                  <a:srgbClr val="FFFFFF"/>
                </a:solidFill>
                <a:latin typeface="Tahoma"/>
                <a:cs typeface="Tahoma"/>
              </a:rPr>
              <a:t>SET,</a:t>
            </a:r>
            <a:r>
              <a:rPr b="1" spc="260" dirty="0">
                <a:solidFill>
                  <a:srgbClr val="FFFFFF"/>
                </a:solidFill>
                <a:latin typeface="Tahoma"/>
                <a:cs typeface="Tahoma"/>
              </a:rPr>
              <a:t> </a:t>
            </a:r>
            <a:r>
              <a:rPr b="1" spc="123" dirty="0">
                <a:solidFill>
                  <a:srgbClr val="FFFFFF"/>
                </a:solidFill>
                <a:latin typeface="Tahoma"/>
                <a:cs typeface="Tahoma"/>
              </a:rPr>
              <a:t>OUTPERFORMING</a:t>
            </a:r>
            <a:r>
              <a:rPr b="1" spc="260" dirty="0">
                <a:solidFill>
                  <a:srgbClr val="FFFFFF"/>
                </a:solidFill>
                <a:latin typeface="Tahoma"/>
                <a:cs typeface="Tahoma"/>
              </a:rPr>
              <a:t> </a:t>
            </a:r>
            <a:r>
              <a:rPr b="1" spc="93" dirty="0">
                <a:solidFill>
                  <a:srgbClr val="FFFFFF"/>
                </a:solidFill>
                <a:latin typeface="Tahoma"/>
                <a:cs typeface="Tahoma"/>
              </a:rPr>
              <a:t>THE</a:t>
            </a:r>
            <a:r>
              <a:rPr b="1" spc="260" dirty="0">
                <a:solidFill>
                  <a:srgbClr val="FFFFFF"/>
                </a:solidFill>
                <a:latin typeface="Tahoma"/>
                <a:cs typeface="Tahoma"/>
              </a:rPr>
              <a:t> </a:t>
            </a:r>
            <a:r>
              <a:rPr b="1" spc="47" dirty="0">
                <a:solidFill>
                  <a:srgbClr val="FFFFFF"/>
                </a:solidFill>
                <a:latin typeface="Tahoma"/>
                <a:cs typeface="Tahoma"/>
              </a:rPr>
              <a:t>LOGISTIC</a:t>
            </a:r>
            <a:r>
              <a:rPr b="1" spc="260" dirty="0">
                <a:solidFill>
                  <a:srgbClr val="FFFFFF"/>
                </a:solidFill>
                <a:latin typeface="Tahoma"/>
                <a:cs typeface="Tahoma"/>
              </a:rPr>
              <a:t> </a:t>
            </a:r>
            <a:r>
              <a:rPr b="1" spc="60" dirty="0">
                <a:solidFill>
                  <a:srgbClr val="FFFFFF"/>
                </a:solidFill>
                <a:latin typeface="Tahoma"/>
                <a:cs typeface="Tahoma"/>
              </a:rPr>
              <a:t>REGRESSION</a:t>
            </a:r>
            <a:r>
              <a:rPr b="1" spc="260" dirty="0">
                <a:solidFill>
                  <a:srgbClr val="FFFFFF"/>
                </a:solidFill>
                <a:latin typeface="Tahoma"/>
                <a:cs typeface="Tahoma"/>
              </a:rPr>
              <a:t> </a:t>
            </a:r>
            <a:r>
              <a:rPr b="1" spc="130" dirty="0">
                <a:solidFill>
                  <a:srgbClr val="FFFFFF"/>
                </a:solidFill>
                <a:latin typeface="Tahoma"/>
                <a:cs typeface="Tahoma"/>
              </a:rPr>
              <a:t>MODEL.</a:t>
            </a:r>
            <a:endParaRPr>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265" y="101152"/>
            <a:ext cx="11912599" cy="47751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191" y="1"/>
            <a:ext cx="11455399" cy="597534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473" y="1953720"/>
            <a:ext cx="12092940" cy="3803650"/>
            <a:chOff x="149209" y="2930580"/>
            <a:chExt cx="18139410" cy="5705475"/>
          </a:xfrm>
        </p:grpSpPr>
        <p:pic>
          <p:nvPicPr>
            <p:cNvPr id="3" name="object 3"/>
            <p:cNvPicPr/>
            <p:nvPr/>
          </p:nvPicPr>
          <p:blipFill>
            <a:blip r:embed="rId2" cstate="print"/>
            <a:stretch>
              <a:fillRect/>
            </a:stretch>
          </p:blipFill>
          <p:spPr>
            <a:xfrm>
              <a:off x="149209" y="3354505"/>
              <a:ext cx="11039474" cy="4857749"/>
            </a:xfrm>
            <a:prstGeom prst="rect">
              <a:avLst/>
            </a:prstGeom>
          </p:spPr>
        </p:pic>
        <p:pic>
          <p:nvPicPr>
            <p:cNvPr id="4" name="object 4"/>
            <p:cNvPicPr/>
            <p:nvPr/>
          </p:nvPicPr>
          <p:blipFill>
            <a:blip r:embed="rId3" cstate="print"/>
            <a:stretch>
              <a:fillRect/>
            </a:stretch>
          </p:blipFill>
          <p:spPr>
            <a:xfrm>
              <a:off x="9701013" y="2930580"/>
              <a:ext cx="8586986" cy="5705474"/>
            </a:xfrm>
            <a:prstGeom prst="rect">
              <a:avLst/>
            </a:prstGeom>
          </p:spPr>
        </p:pic>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271693" cy="2107353"/>
          </a:xfrm>
          <a:custGeom>
            <a:avLst/>
            <a:gdLst/>
            <a:ahLst/>
            <a:cxnLst/>
            <a:rect l="l" t="t" r="r" b="b"/>
            <a:pathLst>
              <a:path w="1907539" h="3161030">
                <a:moveTo>
                  <a:pt x="1848002" y="1193562"/>
                </a:moveTo>
                <a:lnTo>
                  <a:pt x="1788539" y="1253025"/>
                </a:lnTo>
                <a:lnTo>
                  <a:pt x="535513" y="0"/>
                </a:lnTo>
                <a:lnTo>
                  <a:pt x="654440" y="0"/>
                </a:lnTo>
                <a:lnTo>
                  <a:pt x="1848002" y="1193562"/>
                </a:lnTo>
                <a:close/>
              </a:path>
              <a:path w="1907539" h="3161030">
                <a:moveTo>
                  <a:pt x="1907466" y="1253026"/>
                </a:moveTo>
                <a:lnTo>
                  <a:pt x="82185" y="3078307"/>
                </a:lnTo>
                <a:lnTo>
                  <a:pt x="0" y="3078307"/>
                </a:lnTo>
                <a:lnTo>
                  <a:pt x="0" y="3041564"/>
                </a:lnTo>
                <a:lnTo>
                  <a:pt x="1848002" y="1193562"/>
                </a:lnTo>
                <a:lnTo>
                  <a:pt x="1907466" y="1253026"/>
                </a:lnTo>
                <a:close/>
              </a:path>
              <a:path w="1907539" h="3161030">
                <a:moveTo>
                  <a:pt x="82185" y="3078307"/>
                </a:moveTo>
                <a:lnTo>
                  <a:pt x="0" y="3160493"/>
                </a:lnTo>
                <a:lnTo>
                  <a:pt x="0" y="3078307"/>
                </a:lnTo>
                <a:lnTo>
                  <a:pt x="82185" y="3078307"/>
                </a:lnTo>
                <a:close/>
              </a:path>
            </a:pathLst>
          </a:custGeom>
          <a:solidFill>
            <a:srgbClr val="FFFFFF"/>
          </a:solidFill>
        </p:spPr>
        <p:txBody>
          <a:bodyPr wrap="square" lIns="0" tIns="0" rIns="0" bIns="0" rtlCol="0"/>
          <a:lstStyle/>
          <a:p>
            <a:endParaRPr sz="1200"/>
          </a:p>
        </p:txBody>
      </p:sp>
      <p:grpSp>
        <p:nvGrpSpPr>
          <p:cNvPr id="3" name="object 3"/>
          <p:cNvGrpSpPr/>
          <p:nvPr/>
        </p:nvGrpSpPr>
        <p:grpSpPr>
          <a:xfrm>
            <a:off x="0" y="1"/>
            <a:ext cx="12192000" cy="6858000"/>
            <a:chOff x="0" y="2"/>
            <a:chExt cx="18288000" cy="10287000"/>
          </a:xfrm>
        </p:grpSpPr>
        <p:sp>
          <p:nvSpPr>
            <p:cNvPr id="4" name="object 4"/>
            <p:cNvSpPr/>
            <p:nvPr/>
          </p:nvSpPr>
          <p:spPr>
            <a:xfrm>
              <a:off x="16138467" y="3"/>
              <a:ext cx="2150110" cy="3403600"/>
            </a:xfrm>
            <a:custGeom>
              <a:avLst/>
              <a:gdLst/>
              <a:ahLst/>
              <a:cxnLst/>
              <a:rect l="l" t="t" r="r" b="b"/>
              <a:pathLst>
                <a:path w="2150109" h="3403600">
                  <a:moveTo>
                    <a:pt x="2149531" y="0"/>
                  </a:moveTo>
                  <a:lnTo>
                    <a:pt x="2149531" y="3403059"/>
                  </a:lnTo>
                  <a:lnTo>
                    <a:pt x="0" y="1253527"/>
                  </a:lnTo>
                  <a:lnTo>
                    <a:pt x="1253527" y="0"/>
                  </a:lnTo>
                  <a:lnTo>
                    <a:pt x="2149531" y="0"/>
                  </a:lnTo>
                  <a:close/>
                </a:path>
              </a:pathLst>
            </a:custGeom>
            <a:solidFill>
              <a:srgbClr val="2A4A9D"/>
            </a:solidFill>
          </p:spPr>
          <p:txBody>
            <a:bodyPr wrap="square" lIns="0" tIns="0" rIns="0" bIns="0" rtlCol="0"/>
            <a:lstStyle/>
            <a:p>
              <a:endParaRPr sz="1200"/>
            </a:p>
          </p:txBody>
        </p:sp>
        <p:sp>
          <p:nvSpPr>
            <p:cNvPr id="5" name="object 5"/>
            <p:cNvSpPr/>
            <p:nvPr/>
          </p:nvSpPr>
          <p:spPr>
            <a:xfrm>
              <a:off x="16375386" y="2"/>
              <a:ext cx="1912620" cy="3166110"/>
            </a:xfrm>
            <a:custGeom>
              <a:avLst/>
              <a:gdLst/>
              <a:ahLst/>
              <a:cxnLst/>
              <a:rect l="l" t="t" r="r" b="b"/>
              <a:pathLst>
                <a:path w="1912619" h="3166110">
                  <a:moveTo>
                    <a:pt x="1912613" y="3165639"/>
                  </a:moveTo>
                  <a:lnTo>
                    <a:pt x="0" y="1253025"/>
                  </a:lnTo>
                  <a:lnTo>
                    <a:pt x="1253025" y="0"/>
                  </a:lnTo>
                  <a:lnTo>
                    <a:pt x="1374538" y="0"/>
                  </a:lnTo>
                  <a:lnTo>
                    <a:pt x="121513" y="1253025"/>
                  </a:lnTo>
                  <a:lnTo>
                    <a:pt x="1912613" y="3044127"/>
                  </a:lnTo>
                  <a:lnTo>
                    <a:pt x="1912613" y="3165639"/>
                  </a:lnTo>
                  <a:close/>
                </a:path>
              </a:pathLst>
            </a:custGeom>
            <a:solidFill>
              <a:srgbClr val="FFFFFF"/>
            </a:solidFill>
          </p:spPr>
          <p:txBody>
            <a:bodyPr wrap="square" lIns="0" tIns="0" rIns="0" bIns="0" rtlCol="0"/>
            <a:lstStyle/>
            <a:p>
              <a:endParaRPr sz="1200"/>
            </a:p>
          </p:txBody>
        </p:sp>
        <p:sp>
          <p:nvSpPr>
            <p:cNvPr id="6" name="object 6"/>
            <p:cNvSpPr/>
            <p:nvPr/>
          </p:nvSpPr>
          <p:spPr>
            <a:xfrm>
              <a:off x="0" y="3352835"/>
              <a:ext cx="18288000" cy="6934200"/>
            </a:xfrm>
            <a:custGeom>
              <a:avLst/>
              <a:gdLst/>
              <a:ahLst/>
              <a:cxnLst/>
              <a:rect l="l" t="t" r="r" b="b"/>
              <a:pathLst>
                <a:path w="18288000" h="6934200">
                  <a:moveTo>
                    <a:pt x="18287999" y="6934163"/>
                  </a:moveTo>
                  <a:lnTo>
                    <a:pt x="0" y="6934163"/>
                  </a:lnTo>
                  <a:lnTo>
                    <a:pt x="0" y="0"/>
                  </a:lnTo>
                  <a:lnTo>
                    <a:pt x="18287999" y="0"/>
                  </a:lnTo>
                  <a:lnTo>
                    <a:pt x="18287999" y="6934163"/>
                  </a:lnTo>
                  <a:close/>
                </a:path>
              </a:pathLst>
            </a:custGeom>
            <a:solidFill>
              <a:srgbClr val="2A4A9D"/>
            </a:solidFill>
          </p:spPr>
          <p:txBody>
            <a:bodyPr wrap="square" lIns="0" tIns="0" rIns="0" bIns="0" rtlCol="0"/>
            <a:lstStyle/>
            <a:p>
              <a:endParaRPr sz="1200"/>
            </a:p>
          </p:txBody>
        </p:sp>
      </p:grpSp>
      <p:sp>
        <p:nvSpPr>
          <p:cNvPr id="7" name="object 7"/>
          <p:cNvSpPr txBox="1">
            <a:spLocks noGrp="1"/>
          </p:cNvSpPr>
          <p:nvPr>
            <p:ph type="title"/>
          </p:nvPr>
        </p:nvSpPr>
        <p:spPr>
          <a:xfrm>
            <a:off x="2024165" y="635044"/>
            <a:ext cx="8143663" cy="2241511"/>
          </a:xfrm>
          <a:prstGeom prst="rect">
            <a:avLst/>
          </a:prstGeom>
        </p:spPr>
        <p:txBody>
          <a:bodyPr vert="horz" wrap="square" lIns="0" tIns="116840" rIns="0" bIns="0" rtlCol="0" anchor="t">
            <a:spAutoFit/>
          </a:bodyPr>
          <a:lstStyle/>
          <a:p>
            <a:pPr marL="2819964" marR="3387" indent="-2811921">
              <a:lnSpc>
                <a:spcPts val="5600"/>
              </a:lnSpc>
              <a:spcBef>
                <a:spcPts val="920"/>
              </a:spcBef>
            </a:pPr>
            <a:r>
              <a:rPr spc="503" dirty="0"/>
              <a:t>LOGISTIC</a:t>
            </a:r>
            <a:r>
              <a:rPr spc="-73" dirty="0"/>
              <a:t> </a:t>
            </a:r>
            <a:r>
              <a:rPr spc="540" dirty="0"/>
              <a:t>REGRESSION </a:t>
            </a:r>
            <a:r>
              <a:rPr spc="-1597" dirty="0"/>
              <a:t> </a:t>
            </a:r>
            <a:r>
              <a:rPr spc="510" dirty="0"/>
              <a:t>MODEL</a:t>
            </a:r>
          </a:p>
        </p:txBody>
      </p:sp>
      <p:sp>
        <p:nvSpPr>
          <p:cNvPr id="8" name="object 8"/>
          <p:cNvSpPr txBox="1"/>
          <p:nvPr/>
        </p:nvSpPr>
        <p:spPr>
          <a:xfrm>
            <a:off x="314243" y="2434382"/>
            <a:ext cx="11515513" cy="3571405"/>
          </a:xfrm>
          <a:prstGeom prst="rect">
            <a:avLst/>
          </a:prstGeom>
        </p:spPr>
        <p:txBody>
          <a:bodyPr vert="horz" wrap="square" lIns="0" tIns="8043" rIns="0" bIns="0" rtlCol="0">
            <a:spAutoFit/>
          </a:bodyPr>
          <a:lstStyle/>
          <a:p>
            <a:pPr marL="8467" marR="198553">
              <a:lnSpc>
                <a:spcPct val="116700"/>
              </a:lnSpc>
              <a:spcBef>
                <a:spcPts val="63"/>
              </a:spcBef>
            </a:pPr>
            <a:r>
              <a:rPr sz="2000" b="1" spc="87" dirty="0">
                <a:solidFill>
                  <a:srgbClr val="FFFFFF"/>
                </a:solidFill>
                <a:latin typeface="Tahoma"/>
                <a:cs typeface="Tahoma"/>
              </a:rPr>
              <a:t>WE</a:t>
            </a:r>
            <a:r>
              <a:rPr sz="2000" b="1" spc="289" dirty="0">
                <a:solidFill>
                  <a:srgbClr val="FFFFFF"/>
                </a:solidFill>
                <a:latin typeface="Tahoma"/>
                <a:cs typeface="Tahoma"/>
              </a:rPr>
              <a:t> </a:t>
            </a:r>
            <a:r>
              <a:rPr sz="2000" b="1" spc="13" dirty="0">
                <a:solidFill>
                  <a:srgbClr val="FFFFFF"/>
                </a:solidFill>
                <a:latin typeface="Tahoma"/>
                <a:cs typeface="Tahoma"/>
              </a:rPr>
              <a:t>FIRST</a:t>
            </a:r>
            <a:r>
              <a:rPr sz="2000" b="1" spc="289" dirty="0">
                <a:solidFill>
                  <a:srgbClr val="FFFFFF"/>
                </a:solidFill>
                <a:latin typeface="Tahoma"/>
                <a:cs typeface="Tahoma"/>
              </a:rPr>
              <a:t> </a:t>
            </a:r>
            <a:r>
              <a:rPr sz="2000" b="1" spc="60" dirty="0">
                <a:solidFill>
                  <a:srgbClr val="FFFFFF"/>
                </a:solidFill>
                <a:latin typeface="Tahoma"/>
                <a:cs typeface="Tahoma"/>
              </a:rPr>
              <a:t>TRAIN</a:t>
            </a:r>
            <a:r>
              <a:rPr sz="2000" b="1" spc="289" dirty="0">
                <a:solidFill>
                  <a:srgbClr val="FFFFFF"/>
                </a:solidFill>
                <a:latin typeface="Tahoma"/>
                <a:cs typeface="Tahoma"/>
              </a:rPr>
              <a:t> </a:t>
            </a:r>
            <a:r>
              <a:rPr sz="2000" b="1" spc="33" dirty="0">
                <a:solidFill>
                  <a:srgbClr val="FFFFFF"/>
                </a:solidFill>
                <a:latin typeface="Tahoma"/>
                <a:cs typeface="Tahoma"/>
              </a:rPr>
              <a:t>A</a:t>
            </a:r>
            <a:r>
              <a:rPr sz="2000" b="1" spc="289" dirty="0">
                <a:solidFill>
                  <a:srgbClr val="FFFFFF"/>
                </a:solidFill>
                <a:latin typeface="Tahoma"/>
                <a:cs typeface="Tahoma"/>
              </a:rPr>
              <a:t> </a:t>
            </a:r>
            <a:r>
              <a:rPr sz="2000" b="1" spc="50" dirty="0">
                <a:solidFill>
                  <a:srgbClr val="FFFFFF"/>
                </a:solidFill>
                <a:latin typeface="Tahoma"/>
                <a:cs typeface="Tahoma"/>
              </a:rPr>
              <a:t>LOGISTIC</a:t>
            </a:r>
            <a:r>
              <a:rPr sz="2000" b="1" spc="293" dirty="0">
                <a:solidFill>
                  <a:srgbClr val="FFFFFF"/>
                </a:solidFill>
                <a:latin typeface="Tahoma"/>
                <a:cs typeface="Tahoma"/>
              </a:rPr>
              <a:t> </a:t>
            </a:r>
            <a:r>
              <a:rPr sz="2000" b="1" spc="67" dirty="0">
                <a:solidFill>
                  <a:srgbClr val="FFFFFF"/>
                </a:solidFill>
                <a:latin typeface="Tahoma"/>
                <a:cs typeface="Tahoma"/>
              </a:rPr>
              <a:t>REGRESSION</a:t>
            </a:r>
            <a:r>
              <a:rPr sz="2000" b="1" spc="289" dirty="0">
                <a:solidFill>
                  <a:srgbClr val="FFFFFF"/>
                </a:solidFill>
                <a:latin typeface="Tahoma"/>
                <a:cs typeface="Tahoma"/>
              </a:rPr>
              <a:t> </a:t>
            </a:r>
            <a:r>
              <a:rPr sz="2000" b="1" spc="163" dirty="0">
                <a:solidFill>
                  <a:srgbClr val="FFFFFF"/>
                </a:solidFill>
                <a:latin typeface="Tahoma"/>
                <a:cs typeface="Tahoma"/>
              </a:rPr>
              <a:t>MODEL</a:t>
            </a:r>
            <a:r>
              <a:rPr sz="2000" b="1" spc="289" dirty="0">
                <a:solidFill>
                  <a:srgbClr val="FFFFFF"/>
                </a:solidFill>
                <a:latin typeface="Tahoma"/>
                <a:cs typeface="Tahoma"/>
              </a:rPr>
              <a:t> </a:t>
            </a:r>
            <a:r>
              <a:rPr sz="2000" b="1" spc="143" dirty="0">
                <a:solidFill>
                  <a:srgbClr val="FFFFFF"/>
                </a:solidFill>
                <a:latin typeface="Tahoma"/>
                <a:cs typeface="Tahoma"/>
              </a:rPr>
              <a:t>ON</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93" dirty="0">
                <a:solidFill>
                  <a:srgbClr val="FFFFFF"/>
                </a:solidFill>
                <a:latin typeface="Tahoma"/>
                <a:cs typeface="Tahoma"/>
              </a:rPr>
              <a:t> </a:t>
            </a:r>
            <a:r>
              <a:rPr sz="2000" b="1" spc="163" dirty="0">
                <a:solidFill>
                  <a:srgbClr val="FFFFFF"/>
                </a:solidFill>
                <a:latin typeface="Tahoma"/>
                <a:cs typeface="Tahoma"/>
              </a:rPr>
              <a:t>DATA</a:t>
            </a:r>
            <a:r>
              <a:rPr sz="2000" b="1" spc="289" dirty="0">
                <a:solidFill>
                  <a:srgbClr val="FFFFFF"/>
                </a:solidFill>
                <a:latin typeface="Tahoma"/>
                <a:cs typeface="Tahoma"/>
              </a:rPr>
              <a:t> </a:t>
            </a:r>
            <a:r>
              <a:rPr sz="2000" b="1" spc="50" dirty="0">
                <a:solidFill>
                  <a:srgbClr val="FFFFFF"/>
                </a:solidFill>
                <a:latin typeface="Tahoma"/>
                <a:cs typeface="Tahoma"/>
              </a:rPr>
              <a:t>USING</a:t>
            </a:r>
            <a:r>
              <a:rPr sz="2000" b="1" spc="289" dirty="0">
                <a:solidFill>
                  <a:srgbClr val="FFFFFF"/>
                </a:solidFill>
                <a:latin typeface="Tahoma"/>
                <a:cs typeface="Tahoma"/>
              </a:rPr>
              <a:t> </a:t>
            </a:r>
            <a:r>
              <a:rPr sz="2000" b="1" spc="20" dirty="0">
                <a:solidFill>
                  <a:srgbClr val="FFFFFF"/>
                </a:solidFill>
                <a:latin typeface="Tahoma"/>
                <a:cs typeface="Tahoma"/>
              </a:rPr>
              <a:t>SCIKIT- </a:t>
            </a:r>
            <a:r>
              <a:rPr sz="2000" b="1" spc="-577" dirty="0">
                <a:solidFill>
                  <a:srgbClr val="FFFFFF"/>
                </a:solidFill>
                <a:latin typeface="Tahoma"/>
                <a:cs typeface="Tahoma"/>
              </a:rPr>
              <a:t> </a:t>
            </a:r>
            <a:r>
              <a:rPr sz="2000" b="1" spc="97" dirty="0">
                <a:solidFill>
                  <a:srgbClr val="FFFFFF"/>
                </a:solidFill>
                <a:latin typeface="Tahoma"/>
                <a:cs typeface="Tahoma"/>
              </a:rPr>
              <a:t>LEARN'</a:t>
            </a:r>
            <a:r>
              <a:rPr sz="2000" b="1" spc="-387" dirty="0">
                <a:solidFill>
                  <a:srgbClr val="FFFFFF"/>
                </a:solidFill>
                <a:latin typeface="Tahoma"/>
                <a:cs typeface="Tahoma"/>
              </a:rPr>
              <a:t> </a:t>
            </a:r>
            <a:r>
              <a:rPr sz="2000" b="1" spc="-167" dirty="0">
                <a:solidFill>
                  <a:srgbClr val="FFFFFF"/>
                </a:solidFill>
                <a:latin typeface="Tahoma"/>
                <a:cs typeface="Tahoma"/>
              </a:rPr>
              <a:t>S</a:t>
            </a:r>
            <a:r>
              <a:rPr sz="2000" b="1" spc="-130" dirty="0">
                <a:solidFill>
                  <a:srgbClr val="FFFFFF"/>
                </a:solidFill>
                <a:latin typeface="Tahoma"/>
                <a:cs typeface="Tahoma"/>
              </a:rPr>
              <a:t> </a:t>
            </a:r>
            <a:r>
              <a:rPr sz="2000" b="1" spc="70" dirty="0">
                <a:solidFill>
                  <a:srgbClr val="FFFFFF"/>
                </a:solidFill>
                <a:latin typeface="Tahoma"/>
                <a:cs typeface="Tahoma"/>
              </a:rPr>
              <a:t>LOGISTICREGRESSION</a:t>
            </a:r>
            <a:r>
              <a:rPr sz="2000" b="1" spc="287" dirty="0">
                <a:solidFill>
                  <a:srgbClr val="FFFFFF"/>
                </a:solidFill>
                <a:latin typeface="Tahoma"/>
                <a:cs typeface="Tahoma"/>
              </a:rPr>
              <a:t> </a:t>
            </a:r>
            <a:r>
              <a:rPr sz="2000" b="1" spc="70" dirty="0">
                <a:solidFill>
                  <a:srgbClr val="FFFFFF"/>
                </a:solidFill>
                <a:latin typeface="Tahoma"/>
                <a:cs typeface="Tahoma"/>
              </a:rPr>
              <a:t>CLASS.</a:t>
            </a:r>
            <a:endParaRPr sz="2000">
              <a:latin typeface="Tahoma"/>
              <a:cs typeface="Tahoma"/>
            </a:endParaRPr>
          </a:p>
          <a:p>
            <a:pPr>
              <a:spcBef>
                <a:spcPts val="23"/>
              </a:spcBef>
            </a:pPr>
            <a:endParaRPr sz="2633">
              <a:latin typeface="Tahoma"/>
              <a:cs typeface="Tahoma"/>
            </a:endParaRPr>
          </a:p>
          <a:p>
            <a:pPr marL="8467"/>
            <a:r>
              <a:rPr sz="2000" b="1" spc="87" dirty="0">
                <a:solidFill>
                  <a:srgbClr val="FFFFFF"/>
                </a:solidFill>
                <a:latin typeface="Tahoma"/>
                <a:cs typeface="Tahoma"/>
              </a:rPr>
              <a:t>WE</a:t>
            </a:r>
            <a:r>
              <a:rPr sz="2000" b="1" spc="287" dirty="0">
                <a:solidFill>
                  <a:srgbClr val="FFFFFF"/>
                </a:solidFill>
                <a:latin typeface="Tahoma"/>
                <a:cs typeface="Tahoma"/>
              </a:rPr>
              <a:t> </a:t>
            </a:r>
            <a:r>
              <a:rPr sz="2000" b="1" spc="-3" dirty="0">
                <a:solidFill>
                  <a:srgbClr val="FFFFFF"/>
                </a:solidFill>
                <a:latin typeface="Tahoma"/>
                <a:cs typeface="Tahoma"/>
              </a:rPr>
              <a:t>FIT</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163" dirty="0">
                <a:solidFill>
                  <a:srgbClr val="FFFFFF"/>
                </a:solidFill>
                <a:latin typeface="Tahoma"/>
                <a:cs typeface="Tahoma"/>
              </a:rPr>
              <a:t>MODEL</a:t>
            </a:r>
            <a:r>
              <a:rPr sz="2000" b="1" spc="287" dirty="0">
                <a:solidFill>
                  <a:srgbClr val="FFFFFF"/>
                </a:solidFill>
                <a:latin typeface="Tahoma"/>
                <a:cs typeface="Tahoma"/>
              </a:rPr>
              <a:t> </a:t>
            </a:r>
            <a:r>
              <a:rPr sz="2000" b="1" spc="143" dirty="0">
                <a:solidFill>
                  <a:srgbClr val="FFFFFF"/>
                </a:solidFill>
                <a:latin typeface="Tahoma"/>
                <a:cs typeface="Tahoma"/>
              </a:rPr>
              <a:t>ON</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53" dirty="0">
                <a:solidFill>
                  <a:srgbClr val="FFFFFF"/>
                </a:solidFill>
                <a:latin typeface="Tahoma"/>
                <a:cs typeface="Tahoma"/>
              </a:rPr>
              <a:t>RGB</a:t>
            </a:r>
            <a:r>
              <a:rPr sz="2000" b="1" spc="287" dirty="0">
                <a:solidFill>
                  <a:srgbClr val="FFFFFF"/>
                </a:solidFill>
                <a:latin typeface="Tahoma"/>
                <a:cs typeface="Tahoma"/>
              </a:rPr>
              <a:t> </a:t>
            </a:r>
            <a:r>
              <a:rPr sz="2000" b="1" spc="123" dirty="0">
                <a:solidFill>
                  <a:srgbClr val="FFFFFF"/>
                </a:solidFill>
                <a:latin typeface="Tahoma"/>
                <a:cs typeface="Tahoma"/>
              </a:rPr>
              <a:t>VALUES</a:t>
            </a:r>
            <a:r>
              <a:rPr sz="2000" b="1" spc="289" dirty="0">
                <a:solidFill>
                  <a:srgbClr val="FFFFFF"/>
                </a:solidFill>
                <a:latin typeface="Tahoma"/>
                <a:cs typeface="Tahoma"/>
              </a:rPr>
              <a:t> </a:t>
            </a:r>
            <a:r>
              <a:rPr sz="2000" b="1" spc="123" dirty="0">
                <a:solidFill>
                  <a:srgbClr val="FFFFFF"/>
                </a:solidFill>
                <a:latin typeface="Tahoma"/>
                <a:cs typeface="Tahoma"/>
              </a:rPr>
              <a:t>OF</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83" dirty="0">
                <a:solidFill>
                  <a:srgbClr val="FFFFFF"/>
                </a:solidFill>
                <a:latin typeface="Tahoma"/>
                <a:cs typeface="Tahoma"/>
              </a:rPr>
              <a:t>IMAGES</a:t>
            </a:r>
            <a:r>
              <a:rPr sz="2000" b="1" spc="289" dirty="0">
                <a:solidFill>
                  <a:srgbClr val="FFFFFF"/>
                </a:solidFill>
                <a:latin typeface="Tahoma"/>
                <a:cs typeface="Tahoma"/>
              </a:rPr>
              <a:t> </a:t>
            </a:r>
            <a:r>
              <a:rPr sz="2000" b="1" spc="147" dirty="0">
                <a:solidFill>
                  <a:srgbClr val="FFFFFF"/>
                </a:solidFill>
                <a:latin typeface="Tahoma"/>
                <a:cs typeface="Tahoma"/>
              </a:rPr>
              <a:t>AND</a:t>
            </a:r>
            <a:r>
              <a:rPr sz="2000" b="1" spc="287" dirty="0">
                <a:solidFill>
                  <a:srgbClr val="FFFFFF"/>
                </a:solidFill>
                <a:latin typeface="Tahoma"/>
                <a:cs typeface="Tahoma"/>
              </a:rPr>
              <a:t> </a:t>
            </a:r>
            <a:r>
              <a:rPr sz="2000" b="1" spc="157" dirty="0">
                <a:solidFill>
                  <a:srgbClr val="FFFFFF"/>
                </a:solidFill>
                <a:latin typeface="Tahoma"/>
                <a:cs typeface="Tahoma"/>
              </a:rPr>
              <a:t>EVALUATE</a:t>
            </a:r>
            <a:r>
              <a:rPr sz="2000" b="1" spc="289" dirty="0">
                <a:solidFill>
                  <a:srgbClr val="FFFFFF"/>
                </a:solidFill>
                <a:latin typeface="Tahoma"/>
                <a:cs typeface="Tahoma"/>
              </a:rPr>
              <a:t> </a:t>
            </a:r>
            <a:r>
              <a:rPr sz="2000" b="1" spc="-50" dirty="0">
                <a:solidFill>
                  <a:srgbClr val="FFFFFF"/>
                </a:solidFill>
                <a:latin typeface="Tahoma"/>
                <a:cs typeface="Tahoma"/>
              </a:rPr>
              <a:t>ITS</a:t>
            </a:r>
            <a:endParaRPr sz="2000">
              <a:latin typeface="Tahoma"/>
              <a:cs typeface="Tahoma"/>
            </a:endParaRPr>
          </a:p>
          <a:p>
            <a:pPr marL="8467" marR="3387">
              <a:lnSpc>
                <a:spcPts val="2800"/>
              </a:lnSpc>
              <a:spcBef>
                <a:spcPts val="160"/>
              </a:spcBef>
            </a:pPr>
            <a:r>
              <a:rPr sz="2000" b="1" spc="150" dirty="0">
                <a:solidFill>
                  <a:srgbClr val="FFFFFF"/>
                </a:solidFill>
                <a:latin typeface="Tahoma"/>
                <a:cs typeface="Tahoma"/>
              </a:rPr>
              <a:t>PERFORMANCE</a:t>
            </a:r>
            <a:r>
              <a:rPr sz="2000" b="1" spc="287" dirty="0">
                <a:solidFill>
                  <a:srgbClr val="FFFFFF"/>
                </a:solidFill>
                <a:latin typeface="Tahoma"/>
                <a:cs typeface="Tahoma"/>
              </a:rPr>
              <a:t> </a:t>
            </a:r>
            <a:r>
              <a:rPr sz="2000" b="1" spc="143" dirty="0">
                <a:solidFill>
                  <a:srgbClr val="FFFFFF"/>
                </a:solidFill>
                <a:latin typeface="Tahoma"/>
                <a:cs typeface="Tahoma"/>
              </a:rPr>
              <a:t>ON</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76" dirty="0">
                <a:solidFill>
                  <a:srgbClr val="FFFFFF"/>
                </a:solidFill>
                <a:latin typeface="Tahoma"/>
                <a:cs typeface="Tahoma"/>
              </a:rPr>
              <a:t>TEST</a:t>
            </a:r>
            <a:r>
              <a:rPr sz="2000" b="1" spc="289" dirty="0">
                <a:solidFill>
                  <a:srgbClr val="FFFFFF"/>
                </a:solidFill>
                <a:latin typeface="Tahoma"/>
                <a:cs typeface="Tahoma"/>
              </a:rPr>
              <a:t> </a:t>
            </a:r>
            <a:r>
              <a:rPr sz="2000" b="1" spc="43" dirty="0">
                <a:solidFill>
                  <a:srgbClr val="FFFFFF"/>
                </a:solidFill>
                <a:latin typeface="Tahoma"/>
                <a:cs typeface="Tahoma"/>
              </a:rPr>
              <a:t>SET</a:t>
            </a:r>
            <a:r>
              <a:rPr sz="2000" b="1" spc="287" dirty="0">
                <a:solidFill>
                  <a:srgbClr val="FFFFFF"/>
                </a:solidFill>
                <a:latin typeface="Tahoma"/>
                <a:cs typeface="Tahoma"/>
              </a:rPr>
              <a:t> </a:t>
            </a:r>
            <a:r>
              <a:rPr sz="2000" b="1" spc="50" dirty="0">
                <a:solidFill>
                  <a:srgbClr val="FFFFFF"/>
                </a:solidFill>
                <a:latin typeface="Tahoma"/>
                <a:cs typeface="Tahoma"/>
              </a:rPr>
              <a:t>USING</a:t>
            </a:r>
            <a:r>
              <a:rPr sz="2000" b="1" spc="289" dirty="0">
                <a:solidFill>
                  <a:srgbClr val="FFFFFF"/>
                </a:solidFill>
                <a:latin typeface="Tahoma"/>
                <a:cs typeface="Tahoma"/>
              </a:rPr>
              <a:t> </a:t>
            </a:r>
            <a:r>
              <a:rPr sz="2000" b="1" spc="143" dirty="0">
                <a:solidFill>
                  <a:srgbClr val="FFFFFF"/>
                </a:solidFill>
                <a:latin typeface="Tahoma"/>
                <a:cs typeface="Tahoma"/>
              </a:rPr>
              <a:t>ACCURACY,</a:t>
            </a:r>
            <a:r>
              <a:rPr sz="2000" b="1" spc="289" dirty="0">
                <a:solidFill>
                  <a:srgbClr val="FFFFFF"/>
                </a:solidFill>
                <a:latin typeface="Tahoma"/>
                <a:cs typeface="Tahoma"/>
              </a:rPr>
              <a:t> </a:t>
            </a:r>
            <a:r>
              <a:rPr sz="2000" b="1" spc="53" dirty="0">
                <a:solidFill>
                  <a:srgbClr val="FFFFFF"/>
                </a:solidFill>
                <a:latin typeface="Tahoma"/>
                <a:cs typeface="Tahoma"/>
              </a:rPr>
              <a:t>PRECISION,</a:t>
            </a:r>
            <a:r>
              <a:rPr sz="2000" b="1" spc="289" dirty="0">
                <a:solidFill>
                  <a:srgbClr val="FFFFFF"/>
                </a:solidFill>
                <a:latin typeface="Tahoma"/>
                <a:cs typeface="Tahoma"/>
              </a:rPr>
              <a:t> </a:t>
            </a:r>
            <a:r>
              <a:rPr sz="2000" b="1" spc="87" dirty="0">
                <a:solidFill>
                  <a:srgbClr val="FFFFFF"/>
                </a:solidFill>
                <a:latin typeface="Tahoma"/>
                <a:cs typeface="Tahoma"/>
              </a:rPr>
              <a:t>RECALL,</a:t>
            </a:r>
            <a:r>
              <a:rPr sz="2000" b="1" spc="287" dirty="0">
                <a:solidFill>
                  <a:srgbClr val="FFFFFF"/>
                </a:solidFill>
                <a:latin typeface="Tahoma"/>
                <a:cs typeface="Tahoma"/>
              </a:rPr>
              <a:t> </a:t>
            </a:r>
            <a:r>
              <a:rPr sz="2000" b="1" spc="147" dirty="0">
                <a:solidFill>
                  <a:srgbClr val="FFFFFF"/>
                </a:solidFill>
                <a:latin typeface="Tahoma"/>
                <a:cs typeface="Tahoma"/>
              </a:rPr>
              <a:t>AND</a:t>
            </a:r>
            <a:r>
              <a:rPr sz="2000" b="1" spc="289" dirty="0">
                <a:solidFill>
                  <a:srgbClr val="FFFFFF"/>
                </a:solidFill>
                <a:latin typeface="Tahoma"/>
                <a:cs typeface="Tahoma"/>
              </a:rPr>
              <a:t> </a:t>
            </a:r>
            <a:r>
              <a:rPr sz="2000" b="1" spc="33" dirty="0">
                <a:solidFill>
                  <a:srgbClr val="FFFFFF"/>
                </a:solidFill>
                <a:latin typeface="Tahoma"/>
                <a:cs typeface="Tahoma"/>
              </a:rPr>
              <a:t>A </a:t>
            </a:r>
            <a:r>
              <a:rPr sz="2000" b="1" spc="-577" dirty="0">
                <a:solidFill>
                  <a:srgbClr val="FFFFFF"/>
                </a:solidFill>
                <a:latin typeface="Tahoma"/>
                <a:cs typeface="Tahoma"/>
              </a:rPr>
              <a:t> </a:t>
            </a:r>
            <a:r>
              <a:rPr sz="2000" b="1" spc="80" dirty="0">
                <a:solidFill>
                  <a:srgbClr val="FFFFFF"/>
                </a:solidFill>
                <a:latin typeface="Tahoma"/>
                <a:cs typeface="Tahoma"/>
              </a:rPr>
              <a:t>CLASSIFICATION</a:t>
            </a:r>
            <a:r>
              <a:rPr sz="2000" b="1" spc="283" dirty="0">
                <a:solidFill>
                  <a:srgbClr val="FFFFFF"/>
                </a:solidFill>
                <a:latin typeface="Tahoma"/>
                <a:cs typeface="Tahoma"/>
              </a:rPr>
              <a:t> </a:t>
            </a:r>
            <a:r>
              <a:rPr sz="2000" b="1" spc="93" dirty="0">
                <a:solidFill>
                  <a:srgbClr val="FFFFFF"/>
                </a:solidFill>
                <a:latin typeface="Tahoma"/>
                <a:cs typeface="Tahoma"/>
              </a:rPr>
              <a:t>REPORT.</a:t>
            </a:r>
            <a:endParaRPr sz="2000">
              <a:latin typeface="Tahoma"/>
              <a:cs typeface="Tahoma"/>
            </a:endParaRPr>
          </a:p>
          <a:p>
            <a:pPr>
              <a:spcBef>
                <a:spcPts val="20"/>
              </a:spcBef>
            </a:pPr>
            <a:endParaRPr sz="2500">
              <a:latin typeface="Tahoma"/>
              <a:cs typeface="Tahoma"/>
            </a:endParaRPr>
          </a:p>
          <a:p>
            <a:pPr marL="8467">
              <a:spcBef>
                <a:spcPts val="3"/>
              </a:spcBef>
            </a:pP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50" dirty="0">
                <a:solidFill>
                  <a:srgbClr val="FFFFFF"/>
                </a:solidFill>
                <a:latin typeface="Tahoma"/>
                <a:cs typeface="Tahoma"/>
              </a:rPr>
              <a:t>LOGISTIC</a:t>
            </a:r>
            <a:r>
              <a:rPr sz="2000" b="1" spc="289" dirty="0">
                <a:solidFill>
                  <a:srgbClr val="FFFFFF"/>
                </a:solidFill>
                <a:latin typeface="Tahoma"/>
                <a:cs typeface="Tahoma"/>
              </a:rPr>
              <a:t> </a:t>
            </a:r>
            <a:r>
              <a:rPr sz="2000" b="1" spc="67" dirty="0">
                <a:solidFill>
                  <a:srgbClr val="FFFFFF"/>
                </a:solidFill>
                <a:latin typeface="Tahoma"/>
                <a:cs typeface="Tahoma"/>
              </a:rPr>
              <a:t>REGRESSION</a:t>
            </a:r>
            <a:r>
              <a:rPr sz="2000" b="1" spc="289" dirty="0">
                <a:solidFill>
                  <a:srgbClr val="FFFFFF"/>
                </a:solidFill>
                <a:latin typeface="Tahoma"/>
                <a:cs typeface="Tahoma"/>
              </a:rPr>
              <a:t> </a:t>
            </a:r>
            <a:r>
              <a:rPr sz="2000" b="1" spc="163" dirty="0">
                <a:solidFill>
                  <a:srgbClr val="FFFFFF"/>
                </a:solidFill>
                <a:latin typeface="Tahoma"/>
                <a:cs typeface="Tahoma"/>
              </a:rPr>
              <a:t>MODEL</a:t>
            </a:r>
            <a:r>
              <a:rPr sz="2000" b="1" spc="287" dirty="0">
                <a:solidFill>
                  <a:srgbClr val="FFFFFF"/>
                </a:solidFill>
                <a:latin typeface="Tahoma"/>
                <a:cs typeface="Tahoma"/>
              </a:rPr>
              <a:t> </a:t>
            </a:r>
            <a:r>
              <a:rPr sz="2000" b="1" spc="100" dirty="0">
                <a:solidFill>
                  <a:srgbClr val="FFFFFF"/>
                </a:solidFill>
                <a:latin typeface="Tahoma"/>
                <a:cs typeface="Tahoma"/>
              </a:rPr>
              <a:t>ACHIEVES</a:t>
            </a:r>
            <a:r>
              <a:rPr sz="2000" b="1" spc="289" dirty="0">
                <a:solidFill>
                  <a:srgbClr val="FFFFFF"/>
                </a:solidFill>
                <a:latin typeface="Tahoma"/>
                <a:cs typeface="Tahoma"/>
              </a:rPr>
              <a:t> </a:t>
            </a:r>
            <a:r>
              <a:rPr sz="2000" b="1" spc="57" dirty="0">
                <a:solidFill>
                  <a:srgbClr val="FFFFFF"/>
                </a:solidFill>
                <a:latin typeface="Tahoma"/>
                <a:cs typeface="Tahoma"/>
              </a:rPr>
              <a:t>HIGH</a:t>
            </a:r>
            <a:r>
              <a:rPr sz="2000" b="1" spc="289" dirty="0">
                <a:solidFill>
                  <a:srgbClr val="FFFFFF"/>
                </a:solidFill>
                <a:latin typeface="Tahoma"/>
                <a:cs typeface="Tahoma"/>
              </a:rPr>
              <a:t> </a:t>
            </a:r>
            <a:r>
              <a:rPr sz="2000" b="1" spc="157" dirty="0">
                <a:solidFill>
                  <a:srgbClr val="FFFFFF"/>
                </a:solidFill>
                <a:latin typeface="Tahoma"/>
                <a:cs typeface="Tahoma"/>
              </a:rPr>
              <a:t>ACCURACY</a:t>
            </a:r>
            <a:r>
              <a:rPr sz="2000" b="1" spc="287" dirty="0">
                <a:solidFill>
                  <a:srgbClr val="FFFFFF"/>
                </a:solidFill>
                <a:latin typeface="Tahoma"/>
                <a:cs typeface="Tahoma"/>
              </a:rPr>
              <a:t> </a:t>
            </a:r>
            <a:r>
              <a:rPr sz="2000" b="1" spc="143" dirty="0">
                <a:solidFill>
                  <a:srgbClr val="FFFFFF"/>
                </a:solidFill>
                <a:latin typeface="Tahoma"/>
                <a:cs typeface="Tahoma"/>
              </a:rPr>
              <a:t>ON</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76" dirty="0">
                <a:solidFill>
                  <a:srgbClr val="FFFFFF"/>
                </a:solidFill>
                <a:latin typeface="Tahoma"/>
                <a:cs typeface="Tahoma"/>
              </a:rPr>
              <a:t>TEST</a:t>
            </a:r>
            <a:endParaRPr sz="2000">
              <a:latin typeface="Tahoma"/>
              <a:cs typeface="Tahoma"/>
            </a:endParaRPr>
          </a:p>
          <a:p>
            <a:pPr marL="8467" marR="138860">
              <a:lnSpc>
                <a:spcPts val="2800"/>
              </a:lnSpc>
              <a:spcBef>
                <a:spcPts val="67"/>
              </a:spcBef>
            </a:pPr>
            <a:r>
              <a:rPr sz="2000" b="1" spc="43" dirty="0">
                <a:solidFill>
                  <a:srgbClr val="FFFFFF"/>
                </a:solidFill>
                <a:latin typeface="Tahoma"/>
                <a:cs typeface="Tahoma"/>
              </a:rPr>
              <a:t>SET,</a:t>
            </a:r>
            <a:r>
              <a:rPr sz="2000" b="1" spc="289" dirty="0">
                <a:solidFill>
                  <a:srgbClr val="FFFFFF"/>
                </a:solidFill>
                <a:latin typeface="Tahoma"/>
                <a:cs typeface="Tahoma"/>
              </a:rPr>
              <a:t> </a:t>
            </a:r>
            <a:r>
              <a:rPr sz="2000" b="1" spc="173" dirty="0">
                <a:solidFill>
                  <a:srgbClr val="FFFFFF"/>
                </a:solidFill>
                <a:latin typeface="Tahoma"/>
                <a:cs typeface="Tahoma"/>
              </a:rPr>
              <a:t>ALTHOUGH</a:t>
            </a:r>
            <a:r>
              <a:rPr sz="2000" b="1" spc="289" dirty="0">
                <a:solidFill>
                  <a:srgbClr val="FFFFFF"/>
                </a:solidFill>
                <a:latin typeface="Tahoma"/>
                <a:cs typeface="Tahoma"/>
              </a:rPr>
              <a:t> </a:t>
            </a:r>
            <a:r>
              <a:rPr sz="2000" b="1" spc="-50" dirty="0">
                <a:solidFill>
                  <a:srgbClr val="FFFFFF"/>
                </a:solidFill>
                <a:latin typeface="Tahoma"/>
                <a:cs typeface="Tahoma"/>
              </a:rPr>
              <a:t>ITS</a:t>
            </a:r>
            <a:r>
              <a:rPr sz="2000" b="1" spc="289" dirty="0">
                <a:solidFill>
                  <a:srgbClr val="FFFFFF"/>
                </a:solidFill>
                <a:latin typeface="Tahoma"/>
                <a:cs typeface="Tahoma"/>
              </a:rPr>
              <a:t> </a:t>
            </a:r>
            <a:r>
              <a:rPr sz="2000" b="1" spc="53" dirty="0">
                <a:solidFill>
                  <a:srgbClr val="FFFFFF"/>
                </a:solidFill>
                <a:latin typeface="Tahoma"/>
                <a:cs typeface="Tahoma"/>
              </a:rPr>
              <a:t>PRECISION</a:t>
            </a:r>
            <a:r>
              <a:rPr sz="2000" b="1" spc="289" dirty="0">
                <a:solidFill>
                  <a:srgbClr val="FFFFFF"/>
                </a:solidFill>
                <a:latin typeface="Tahoma"/>
                <a:cs typeface="Tahoma"/>
              </a:rPr>
              <a:t> </a:t>
            </a:r>
            <a:r>
              <a:rPr sz="2000" b="1" spc="147" dirty="0">
                <a:solidFill>
                  <a:srgbClr val="FFFFFF"/>
                </a:solidFill>
                <a:latin typeface="Tahoma"/>
                <a:cs typeface="Tahoma"/>
              </a:rPr>
              <a:t>AND</a:t>
            </a:r>
            <a:r>
              <a:rPr sz="2000" b="1" spc="289" dirty="0">
                <a:solidFill>
                  <a:srgbClr val="FFFFFF"/>
                </a:solidFill>
                <a:latin typeface="Tahoma"/>
                <a:cs typeface="Tahoma"/>
              </a:rPr>
              <a:t> </a:t>
            </a:r>
            <a:r>
              <a:rPr sz="2000" b="1" spc="97" dirty="0">
                <a:solidFill>
                  <a:srgbClr val="FFFFFF"/>
                </a:solidFill>
                <a:latin typeface="Tahoma"/>
                <a:cs typeface="Tahoma"/>
              </a:rPr>
              <a:t>RECALL</a:t>
            </a:r>
            <a:r>
              <a:rPr sz="2000" b="1" spc="289" dirty="0">
                <a:solidFill>
                  <a:srgbClr val="FFFFFF"/>
                </a:solidFill>
                <a:latin typeface="Tahoma"/>
                <a:cs typeface="Tahoma"/>
              </a:rPr>
              <a:t> </a:t>
            </a:r>
            <a:r>
              <a:rPr sz="2000" b="1" spc="83" dirty="0">
                <a:solidFill>
                  <a:srgbClr val="FFFFFF"/>
                </a:solidFill>
                <a:latin typeface="Tahoma"/>
                <a:cs typeface="Tahoma"/>
              </a:rPr>
              <a:t>SCORES</a:t>
            </a:r>
            <a:r>
              <a:rPr sz="2000" b="1" spc="289" dirty="0">
                <a:solidFill>
                  <a:srgbClr val="FFFFFF"/>
                </a:solidFill>
                <a:latin typeface="Tahoma"/>
                <a:cs typeface="Tahoma"/>
              </a:rPr>
              <a:t> </a:t>
            </a:r>
            <a:r>
              <a:rPr sz="2000" b="1" spc="127" dirty="0">
                <a:solidFill>
                  <a:srgbClr val="FFFFFF"/>
                </a:solidFill>
                <a:latin typeface="Tahoma"/>
                <a:cs typeface="Tahoma"/>
              </a:rPr>
              <a:t>VARY</a:t>
            </a:r>
            <a:r>
              <a:rPr sz="2000" b="1" spc="289" dirty="0">
                <a:solidFill>
                  <a:srgbClr val="FFFFFF"/>
                </a:solidFill>
                <a:latin typeface="Tahoma"/>
                <a:cs typeface="Tahoma"/>
              </a:rPr>
              <a:t> </a:t>
            </a:r>
            <a:r>
              <a:rPr sz="2000" b="1" spc="100" dirty="0">
                <a:solidFill>
                  <a:srgbClr val="FFFFFF"/>
                </a:solidFill>
                <a:latin typeface="Tahoma"/>
                <a:cs typeface="Tahoma"/>
              </a:rPr>
              <a:t>ACROSS</a:t>
            </a:r>
            <a:r>
              <a:rPr sz="2000" b="1" spc="289" dirty="0">
                <a:solidFill>
                  <a:srgbClr val="FFFFFF"/>
                </a:solidFill>
                <a:latin typeface="Tahoma"/>
                <a:cs typeface="Tahoma"/>
              </a:rPr>
              <a:t> </a:t>
            </a:r>
            <a:r>
              <a:rPr sz="2000" b="1" spc="93" dirty="0">
                <a:solidFill>
                  <a:srgbClr val="FFFFFF"/>
                </a:solidFill>
                <a:latin typeface="Tahoma"/>
                <a:cs typeface="Tahoma"/>
              </a:rPr>
              <a:t>DIFFERENT </a:t>
            </a:r>
            <a:r>
              <a:rPr sz="2000" b="1" spc="-573" dirty="0">
                <a:solidFill>
                  <a:srgbClr val="FFFFFF"/>
                </a:solidFill>
                <a:latin typeface="Tahoma"/>
                <a:cs typeface="Tahoma"/>
              </a:rPr>
              <a:t> </a:t>
            </a:r>
            <a:r>
              <a:rPr sz="2000" b="1" spc="110" dirty="0">
                <a:solidFill>
                  <a:srgbClr val="FFFFFF"/>
                </a:solidFill>
                <a:latin typeface="Tahoma"/>
                <a:cs typeface="Tahoma"/>
              </a:rPr>
              <a:t>COLORS.</a:t>
            </a:r>
            <a:endParaRPr sz="20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570" y="140522"/>
            <a:ext cx="11868149" cy="611504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8585" y="945232"/>
            <a:ext cx="4825999" cy="4965699"/>
          </a:xfrm>
          <a:prstGeom prst="rect">
            <a:avLst/>
          </a:prstGeom>
        </p:spPr>
      </p:pic>
      <p:pic>
        <p:nvPicPr>
          <p:cNvPr id="3" name="object 3"/>
          <p:cNvPicPr/>
          <p:nvPr/>
        </p:nvPicPr>
        <p:blipFill>
          <a:blip r:embed="rId3" cstate="print"/>
          <a:stretch>
            <a:fillRect/>
          </a:stretch>
        </p:blipFill>
        <p:spPr>
          <a:xfrm>
            <a:off x="5362842" y="1153719"/>
            <a:ext cx="6292849" cy="475614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71693" cy="2107353"/>
          </a:xfrm>
          <a:custGeom>
            <a:avLst/>
            <a:gdLst/>
            <a:ahLst/>
            <a:cxnLst/>
            <a:rect l="l" t="t" r="r" b="b"/>
            <a:pathLst>
              <a:path w="1907539" h="3161030">
                <a:moveTo>
                  <a:pt x="1907466" y="1253026"/>
                </a:moveTo>
                <a:lnTo>
                  <a:pt x="82185" y="3078307"/>
                </a:lnTo>
                <a:lnTo>
                  <a:pt x="0" y="3078307"/>
                </a:lnTo>
                <a:lnTo>
                  <a:pt x="0" y="3041565"/>
                </a:lnTo>
                <a:lnTo>
                  <a:pt x="1788539" y="1253025"/>
                </a:lnTo>
                <a:lnTo>
                  <a:pt x="535513" y="0"/>
                </a:lnTo>
                <a:lnTo>
                  <a:pt x="654440" y="0"/>
                </a:lnTo>
                <a:lnTo>
                  <a:pt x="1907466" y="1253026"/>
                </a:lnTo>
                <a:close/>
              </a:path>
              <a:path w="1907539" h="3161030">
                <a:moveTo>
                  <a:pt x="82185" y="3078307"/>
                </a:moveTo>
                <a:lnTo>
                  <a:pt x="0" y="3160492"/>
                </a:lnTo>
                <a:lnTo>
                  <a:pt x="0" y="3078307"/>
                </a:lnTo>
                <a:lnTo>
                  <a:pt x="82185" y="3078307"/>
                </a:lnTo>
                <a:close/>
              </a:path>
            </a:pathLst>
          </a:custGeom>
          <a:solidFill>
            <a:srgbClr val="FFFFFF"/>
          </a:solidFill>
        </p:spPr>
        <p:txBody>
          <a:bodyPr wrap="square" lIns="0" tIns="0" rIns="0" bIns="0" rtlCol="0"/>
          <a:lstStyle/>
          <a:p>
            <a:endParaRPr sz="1200"/>
          </a:p>
        </p:txBody>
      </p:sp>
      <p:grpSp>
        <p:nvGrpSpPr>
          <p:cNvPr id="3" name="object 3"/>
          <p:cNvGrpSpPr/>
          <p:nvPr/>
        </p:nvGrpSpPr>
        <p:grpSpPr>
          <a:xfrm>
            <a:off x="0" y="1"/>
            <a:ext cx="12192000" cy="6858000"/>
            <a:chOff x="0" y="1"/>
            <a:chExt cx="18288000" cy="10287000"/>
          </a:xfrm>
        </p:grpSpPr>
        <p:sp>
          <p:nvSpPr>
            <p:cNvPr id="4" name="object 4"/>
            <p:cNvSpPr/>
            <p:nvPr/>
          </p:nvSpPr>
          <p:spPr>
            <a:xfrm>
              <a:off x="16138467" y="1"/>
              <a:ext cx="2150110" cy="3403600"/>
            </a:xfrm>
            <a:custGeom>
              <a:avLst/>
              <a:gdLst/>
              <a:ahLst/>
              <a:cxnLst/>
              <a:rect l="l" t="t" r="r" b="b"/>
              <a:pathLst>
                <a:path w="2150109" h="3403600">
                  <a:moveTo>
                    <a:pt x="2149531" y="0"/>
                  </a:moveTo>
                  <a:lnTo>
                    <a:pt x="2149531" y="3403056"/>
                  </a:lnTo>
                  <a:lnTo>
                    <a:pt x="0" y="1253525"/>
                  </a:lnTo>
                  <a:lnTo>
                    <a:pt x="1253525" y="0"/>
                  </a:lnTo>
                  <a:lnTo>
                    <a:pt x="2149531" y="0"/>
                  </a:lnTo>
                  <a:close/>
                </a:path>
              </a:pathLst>
            </a:custGeom>
            <a:solidFill>
              <a:srgbClr val="2A4A9D"/>
            </a:solidFill>
          </p:spPr>
          <p:txBody>
            <a:bodyPr wrap="square" lIns="0" tIns="0" rIns="0" bIns="0" rtlCol="0"/>
            <a:lstStyle/>
            <a:p>
              <a:endParaRPr sz="1200"/>
            </a:p>
          </p:txBody>
        </p:sp>
        <p:sp>
          <p:nvSpPr>
            <p:cNvPr id="5" name="object 5"/>
            <p:cNvSpPr/>
            <p:nvPr/>
          </p:nvSpPr>
          <p:spPr>
            <a:xfrm>
              <a:off x="16375386" y="1"/>
              <a:ext cx="1912620" cy="3166110"/>
            </a:xfrm>
            <a:custGeom>
              <a:avLst/>
              <a:gdLst/>
              <a:ahLst/>
              <a:cxnLst/>
              <a:rect l="l" t="t" r="r" b="b"/>
              <a:pathLst>
                <a:path w="1912619" h="3166110">
                  <a:moveTo>
                    <a:pt x="1912613" y="3165639"/>
                  </a:moveTo>
                  <a:lnTo>
                    <a:pt x="0" y="1253025"/>
                  </a:lnTo>
                  <a:lnTo>
                    <a:pt x="1253025" y="0"/>
                  </a:lnTo>
                  <a:lnTo>
                    <a:pt x="1374538" y="0"/>
                  </a:lnTo>
                  <a:lnTo>
                    <a:pt x="121513" y="1253025"/>
                  </a:lnTo>
                  <a:lnTo>
                    <a:pt x="1912613" y="3044127"/>
                  </a:lnTo>
                  <a:lnTo>
                    <a:pt x="1912613" y="3165639"/>
                  </a:lnTo>
                  <a:close/>
                </a:path>
              </a:pathLst>
            </a:custGeom>
            <a:solidFill>
              <a:srgbClr val="FFFFFF"/>
            </a:solidFill>
          </p:spPr>
          <p:txBody>
            <a:bodyPr wrap="square" lIns="0" tIns="0" rIns="0" bIns="0" rtlCol="0"/>
            <a:lstStyle/>
            <a:p>
              <a:endParaRPr sz="1200"/>
            </a:p>
          </p:txBody>
        </p:sp>
        <p:sp>
          <p:nvSpPr>
            <p:cNvPr id="6" name="object 6"/>
            <p:cNvSpPr/>
            <p:nvPr/>
          </p:nvSpPr>
          <p:spPr>
            <a:xfrm>
              <a:off x="0" y="3352834"/>
              <a:ext cx="18288000" cy="6934200"/>
            </a:xfrm>
            <a:custGeom>
              <a:avLst/>
              <a:gdLst/>
              <a:ahLst/>
              <a:cxnLst/>
              <a:rect l="l" t="t" r="r" b="b"/>
              <a:pathLst>
                <a:path w="18288000" h="6934200">
                  <a:moveTo>
                    <a:pt x="18287999" y="6934165"/>
                  </a:moveTo>
                  <a:lnTo>
                    <a:pt x="0" y="6934165"/>
                  </a:lnTo>
                  <a:lnTo>
                    <a:pt x="0" y="0"/>
                  </a:lnTo>
                  <a:lnTo>
                    <a:pt x="18287999" y="0"/>
                  </a:lnTo>
                  <a:lnTo>
                    <a:pt x="18287999" y="6934165"/>
                  </a:lnTo>
                  <a:close/>
                </a:path>
              </a:pathLst>
            </a:custGeom>
            <a:solidFill>
              <a:srgbClr val="2A4A9D"/>
            </a:solidFill>
          </p:spPr>
          <p:txBody>
            <a:bodyPr wrap="square" lIns="0" tIns="0" rIns="0" bIns="0" rtlCol="0"/>
            <a:lstStyle/>
            <a:p>
              <a:endParaRPr sz="1200"/>
            </a:p>
          </p:txBody>
        </p:sp>
      </p:grpSp>
      <p:sp>
        <p:nvSpPr>
          <p:cNvPr id="7" name="object 7"/>
          <p:cNvSpPr txBox="1">
            <a:spLocks noGrp="1"/>
          </p:cNvSpPr>
          <p:nvPr>
            <p:ph type="title"/>
          </p:nvPr>
        </p:nvSpPr>
        <p:spPr>
          <a:xfrm>
            <a:off x="2816352" y="1517904"/>
            <a:ext cx="4511040" cy="2039875"/>
          </a:xfrm>
          <a:prstGeom prst="rect">
            <a:avLst/>
          </a:prstGeom>
        </p:spPr>
        <p:txBody>
          <a:bodyPr vert="horz" wrap="square" lIns="0" tIns="8467" rIns="0" bIns="0" rtlCol="0" anchor="t">
            <a:spAutoFit/>
          </a:bodyPr>
          <a:lstStyle/>
          <a:p>
            <a:pPr marL="8467">
              <a:spcBef>
                <a:spcPts val="67"/>
              </a:spcBef>
            </a:pPr>
            <a:r>
              <a:rPr spc="440" dirty="0"/>
              <a:t>TESTING</a:t>
            </a:r>
            <a:r>
              <a:rPr spc="-67" dirty="0"/>
              <a:t> </a:t>
            </a:r>
            <a:r>
              <a:rPr spc="613" dirty="0"/>
              <a:t>ON</a:t>
            </a:r>
            <a:r>
              <a:rPr spc="-67" dirty="0"/>
              <a:t> </a:t>
            </a:r>
            <a:r>
              <a:rPr spc="646" dirty="0"/>
              <a:t>A</a:t>
            </a:r>
            <a:r>
              <a:rPr spc="-67" dirty="0"/>
              <a:t> </a:t>
            </a:r>
            <a:r>
              <a:rPr spc="653" dirty="0"/>
              <a:t>NEW</a:t>
            </a:r>
            <a:r>
              <a:rPr spc="-63" dirty="0"/>
              <a:t> </a:t>
            </a:r>
            <a:r>
              <a:rPr spc="643" dirty="0"/>
              <a:t>IMAGE</a:t>
            </a:r>
          </a:p>
        </p:txBody>
      </p:sp>
      <p:sp>
        <p:nvSpPr>
          <p:cNvPr id="8" name="object 8"/>
          <p:cNvSpPr txBox="1"/>
          <p:nvPr/>
        </p:nvSpPr>
        <p:spPr>
          <a:xfrm>
            <a:off x="314243" y="2434379"/>
            <a:ext cx="11532023" cy="2161532"/>
          </a:xfrm>
          <a:prstGeom prst="rect">
            <a:avLst/>
          </a:prstGeom>
        </p:spPr>
        <p:txBody>
          <a:bodyPr vert="horz" wrap="square" lIns="0" tIns="8043" rIns="0" bIns="0" rtlCol="0">
            <a:spAutoFit/>
          </a:bodyPr>
          <a:lstStyle/>
          <a:p>
            <a:pPr marL="8467" marR="328100">
              <a:lnSpc>
                <a:spcPct val="116700"/>
              </a:lnSpc>
              <a:spcBef>
                <a:spcPts val="63"/>
              </a:spcBef>
            </a:pPr>
            <a:r>
              <a:rPr sz="2000" b="1" spc="83" dirty="0">
                <a:solidFill>
                  <a:srgbClr val="FFFFFF"/>
                </a:solidFill>
                <a:latin typeface="Tahoma"/>
                <a:cs typeface="Tahoma"/>
              </a:rPr>
              <a:t>FINALLY,</a:t>
            </a:r>
            <a:r>
              <a:rPr sz="2000" b="1" spc="287" dirty="0">
                <a:solidFill>
                  <a:srgbClr val="FFFFFF"/>
                </a:solidFill>
                <a:latin typeface="Tahoma"/>
                <a:cs typeface="Tahoma"/>
              </a:rPr>
              <a:t> </a:t>
            </a:r>
            <a:r>
              <a:rPr sz="2000" b="1" spc="87" dirty="0">
                <a:solidFill>
                  <a:srgbClr val="FFFFFF"/>
                </a:solidFill>
                <a:latin typeface="Tahoma"/>
                <a:cs typeface="Tahoma"/>
              </a:rPr>
              <a:t>WE</a:t>
            </a:r>
            <a:r>
              <a:rPr sz="2000" b="1" spc="287" dirty="0">
                <a:solidFill>
                  <a:srgbClr val="FFFFFF"/>
                </a:solidFill>
                <a:latin typeface="Tahoma"/>
                <a:cs typeface="Tahoma"/>
              </a:rPr>
              <a:t> </a:t>
            </a:r>
            <a:r>
              <a:rPr sz="2000" b="1" spc="153" dirty="0">
                <a:solidFill>
                  <a:srgbClr val="FFFFFF"/>
                </a:solidFill>
                <a:latin typeface="Tahoma"/>
                <a:cs typeface="Tahoma"/>
              </a:rPr>
              <a:t>ALLOW</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53" dirty="0">
                <a:solidFill>
                  <a:srgbClr val="FFFFFF"/>
                </a:solidFill>
                <a:latin typeface="Tahoma"/>
                <a:cs typeface="Tahoma"/>
              </a:rPr>
              <a:t>USER</a:t>
            </a:r>
            <a:r>
              <a:rPr sz="2000" b="1" spc="289" dirty="0">
                <a:solidFill>
                  <a:srgbClr val="FFFFFF"/>
                </a:solidFill>
                <a:latin typeface="Tahoma"/>
                <a:cs typeface="Tahoma"/>
              </a:rPr>
              <a:t> </a:t>
            </a:r>
            <a:r>
              <a:rPr sz="2000" b="1" spc="130" dirty="0">
                <a:solidFill>
                  <a:srgbClr val="FFFFFF"/>
                </a:solidFill>
                <a:latin typeface="Tahoma"/>
                <a:cs typeface="Tahoma"/>
              </a:rPr>
              <a:t>TO</a:t>
            </a:r>
            <a:r>
              <a:rPr sz="2000" b="1" spc="287" dirty="0">
                <a:solidFill>
                  <a:srgbClr val="FFFFFF"/>
                </a:solidFill>
                <a:latin typeface="Tahoma"/>
                <a:cs typeface="Tahoma"/>
              </a:rPr>
              <a:t> </a:t>
            </a:r>
            <a:r>
              <a:rPr sz="2000" b="1" spc="76" dirty="0">
                <a:solidFill>
                  <a:srgbClr val="FFFFFF"/>
                </a:solidFill>
                <a:latin typeface="Tahoma"/>
                <a:cs typeface="Tahoma"/>
              </a:rPr>
              <a:t>TEST</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140" dirty="0">
                <a:solidFill>
                  <a:srgbClr val="FFFFFF"/>
                </a:solidFill>
                <a:latin typeface="Tahoma"/>
                <a:cs typeface="Tahoma"/>
              </a:rPr>
              <a:t>MODELS</a:t>
            </a:r>
            <a:r>
              <a:rPr sz="2000" b="1" spc="289" dirty="0">
                <a:solidFill>
                  <a:srgbClr val="FFFFFF"/>
                </a:solidFill>
                <a:latin typeface="Tahoma"/>
                <a:cs typeface="Tahoma"/>
              </a:rPr>
              <a:t> </a:t>
            </a:r>
            <a:r>
              <a:rPr sz="2000" b="1" spc="143" dirty="0">
                <a:solidFill>
                  <a:srgbClr val="FFFFFF"/>
                </a:solidFill>
                <a:latin typeface="Tahoma"/>
                <a:cs typeface="Tahoma"/>
              </a:rPr>
              <a:t>ON</a:t>
            </a:r>
            <a:r>
              <a:rPr sz="2000" b="1" spc="287" dirty="0">
                <a:solidFill>
                  <a:srgbClr val="FFFFFF"/>
                </a:solidFill>
                <a:latin typeface="Tahoma"/>
                <a:cs typeface="Tahoma"/>
              </a:rPr>
              <a:t> </a:t>
            </a:r>
            <a:r>
              <a:rPr sz="2000" b="1" spc="120" dirty="0">
                <a:solidFill>
                  <a:srgbClr val="FFFFFF"/>
                </a:solidFill>
                <a:latin typeface="Tahoma"/>
                <a:cs typeface="Tahoma"/>
              </a:rPr>
              <a:t>AN</a:t>
            </a:r>
            <a:r>
              <a:rPr sz="2000" b="1" spc="289" dirty="0">
                <a:solidFill>
                  <a:srgbClr val="FFFFFF"/>
                </a:solidFill>
                <a:latin typeface="Tahoma"/>
                <a:cs typeface="Tahoma"/>
              </a:rPr>
              <a:t> </a:t>
            </a:r>
            <a:r>
              <a:rPr sz="2000" b="1" spc="93" dirty="0">
                <a:solidFill>
                  <a:srgbClr val="FFFFFF"/>
                </a:solidFill>
                <a:latin typeface="Tahoma"/>
                <a:cs typeface="Tahoma"/>
              </a:rPr>
              <a:t>IMAGE</a:t>
            </a:r>
            <a:r>
              <a:rPr sz="2000" b="1" spc="287" dirty="0">
                <a:solidFill>
                  <a:srgbClr val="FFFFFF"/>
                </a:solidFill>
                <a:latin typeface="Tahoma"/>
                <a:cs typeface="Tahoma"/>
              </a:rPr>
              <a:t> </a:t>
            </a:r>
            <a:r>
              <a:rPr sz="2000" b="1" spc="123" dirty="0">
                <a:solidFill>
                  <a:srgbClr val="FFFFFF"/>
                </a:solidFill>
                <a:latin typeface="Tahoma"/>
                <a:cs typeface="Tahoma"/>
              </a:rPr>
              <a:t>OF</a:t>
            </a:r>
            <a:r>
              <a:rPr sz="2000" b="1" spc="289" dirty="0">
                <a:solidFill>
                  <a:srgbClr val="FFFFFF"/>
                </a:solidFill>
                <a:latin typeface="Tahoma"/>
                <a:cs typeface="Tahoma"/>
              </a:rPr>
              <a:t> </a:t>
            </a:r>
            <a:r>
              <a:rPr sz="2000" b="1" spc="40" dirty="0">
                <a:solidFill>
                  <a:srgbClr val="FFFFFF"/>
                </a:solidFill>
                <a:latin typeface="Tahoma"/>
                <a:cs typeface="Tahoma"/>
              </a:rPr>
              <a:t>THEIR </a:t>
            </a:r>
            <a:r>
              <a:rPr sz="2000" b="1" spc="-577" dirty="0">
                <a:solidFill>
                  <a:srgbClr val="FFFFFF"/>
                </a:solidFill>
                <a:latin typeface="Tahoma"/>
                <a:cs typeface="Tahoma"/>
              </a:rPr>
              <a:t> </a:t>
            </a:r>
            <a:r>
              <a:rPr sz="2000" b="1" spc="93" dirty="0">
                <a:solidFill>
                  <a:srgbClr val="FFFFFF"/>
                </a:solidFill>
                <a:latin typeface="Tahoma"/>
                <a:cs typeface="Tahoma"/>
              </a:rPr>
              <a:t>CHOICE.</a:t>
            </a:r>
            <a:endParaRPr sz="2000">
              <a:latin typeface="Tahoma"/>
              <a:cs typeface="Tahoma"/>
            </a:endParaRPr>
          </a:p>
          <a:p>
            <a:pPr>
              <a:spcBef>
                <a:spcPts val="23"/>
              </a:spcBef>
            </a:pPr>
            <a:endParaRPr sz="2300">
              <a:latin typeface="Tahoma"/>
              <a:cs typeface="Tahoma"/>
            </a:endParaRPr>
          </a:p>
          <a:p>
            <a:pPr marL="8467" marR="3387" indent="85518">
              <a:lnSpc>
                <a:spcPct val="116700"/>
              </a:lnSpc>
            </a:pP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53" dirty="0">
                <a:solidFill>
                  <a:srgbClr val="FFFFFF"/>
                </a:solidFill>
                <a:latin typeface="Tahoma"/>
                <a:cs typeface="Tahoma"/>
              </a:rPr>
              <a:t>USER</a:t>
            </a:r>
            <a:r>
              <a:rPr sz="2000" b="1" spc="289" dirty="0">
                <a:solidFill>
                  <a:srgbClr val="FFFFFF"/>
                </a:solidFill>
                <a:latin typeface="Tahoma"/>
                <a:cs typeface="Tahoma"/>
              </a:rPr>
              <a:t> </a:t>
            </a:r>
            <a:r>
              <a:rPr sz="2000" b="1" spc="140" dirty="0">
                <a:solidFill>
                  <a:srgbClr val="FFFFFF"/>
                </a:solidFill>
                <a:latin typeface="Tahoma"/>
                <a:cs typeface="Tahoma"/>
              </a:rPr>
              <a:t>CAN</a:t>
            </a:r>
            <a:r>
              <a:rPr sz="2000" b="1" spc="287" dirty="0">
                <a:solidFill>
                  <a:srgbClr val="FFFFFF"/>
                </a:solidFill>
                <a:latin typeface="Tahoma"/>
                <a:cs typeface="Tahoma"/>
              </a:rPr>
              <a:t> </a:t>
            </a:r>
            <a:r>
              <a:rPr sz="2000" b="1" spc="73" dirty="0">
                <a:solidFill>
                  <a:srgbClr val="FFFFFF"/>
                </a:solidFill>
                <a:latin typeface="Tahoma"/>
                <a:cs typeface="Tahoma"/>
              </a:rPr>
              <a:t>INPUT</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7" dirty="0">
                <a:solidFill>
                  <a:srgbClr val="FFFFFF"/>
                </a:solidFill>
                <a:latin typeface="Tahoma"/>
                <a:cs typeface="Tahoma"/>
              </a:rPr>
              <a:t> </a:t>
            </a:r>
            <a:r>
              <a:rPr sz="2000" b="1" spc="143" dirty="0">
                <a:solidFill>
                  <a:srgbClr val="FFFFFF"/>
                </a:solidFill>
                <a:latin typeface="Tahoma"/>
                <a:cs typeface="Tahoma"/>
              </a:rPr>
              <a:t>PATH</a:t>
            </a:r>
            <a:r>
              <a:rPr sz="2000" b="1" spc="289" dirty="0">
                <a:solidFill>
                  <a:srgbClr val="FFFFFF"/>
                </a:solidFill>
                <a:latin typeface="Tahoma"/>
                <a:cs typeface="Tahoma"/>
              </a:rPr>
              <a:t> </a:t>
            </a:r>
            <a:r>
              <a:rPr sz="2000" b="1" spc="123" dirty="0">
                <a:solidFill>
                  <a:srgbClr val="FFFFFF"/>
                </a:solidFill>
                <a:latin typeface="Tahoma"/>
                <a:cs typeface="Tahoma"/>
              </a:rPr>
              <a:t>OF</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93" dirty="0">
                <a:solidFill>
                  <a:srgbClr val="FFFFFF"/>
                </a:solidFill>
                <a:latin typeface="Tahoma"/>
                <a:cs typeface="Tahoma"/>
              </a:rPr>
              <a:t>IMAGE</a:t>
            </a:r>
            <a:r>
              <a:rPr sz="2000" b="1" spc="287" dirty="0">
                <a:solidFill>
                  <a:srgbClr val="FFFFFF"/>
                </a:solidFill>
                <a:latin typeface="Tahoma"/>
                <a:cs typeface="Tahoma"/>
              </a:rPr>
              <a:t> </a:t>
            </a:r>
            <a:r>
              <a:rPr sz="2000" b="1" spc="130" dirty="0">
                <a:solidFill>
                  <a:srgbClr val="FFFFFF"/>
                </a:solidFill>
                <a:latin typeface="Tahoma"/>
                <a:cs typeface="Tahoma"/>
              </a:rPr>
              <a:t>TO</a:t>
            </a:r>
            <a:r>
              <a:rPr sz="2000" b="1" spc="289" dirty="0">
                <a:solidFill>
                  <a:srgbClr val="FFFFFF"/>
                </a:solidFill>
                <a:latin typeface="Tahoma"/>
                <a:cs typeface="Tahoma"/>
              </a:rPr>
              <a:t> </a:t>
            </a:r>
            <a:r>
              <a:rPr sz="2000" b="1" spc="73" dirty="0">
                <a:solidFill>
                  <a:srgbClr val="FFFFFF"/>
                </a:solidFill>
                <a:latin typeface="Tahoma"/>
                <a:cs typeface="Tahoma"/>
              </a:rPr>
              <a:t>TEST,</a:t>
            </a:r>
            <a:r>
              <a:rPr sz="2000" b="1" spc="287" dirty="0">
                <a:solidFill>
                  <a:srgbClr val="FFFFFF"/>
                </a:solidFill>
                <a:latin typeface="Tahoma"/>
                <a:cs typeface="Tahoma"/>
              </a:rPr>
              <a:t> </a:t>
            </a:r>
            <a:r>
              <a:rPr sz="2000" b="1" spc="147" dirty="0">
                <a:solidFill>
                  <a:srgbClr val="FFFFFF"/>
                </a:solidFill>
                <a:latin typeface="Tahoma"/>
                <a:cs typeface="Tahoma"/>
              </a:rPr>
              <a:t>AND</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37" dirty="0">
                <a:solidFill>
                  <a:srgbClr val="FFFFFF"/>
                </a:solidFill>
                <a:latin typeface="Tahoma"/>
                <a:cs typeface="Tahoma"/>
              </a:rPr>
              <a:t>SCRIPT</a:t>
            </a:r>
            <a:r>
              <a:rPr sz="2000" b="1" spc="287" dirty="0">
                <a:solidFill>
                  <a:srgbClr val="FFFFFF"/>
                </a:solidFill>
                <a:latin typeface="Tahoma"/>
                <a:cs typeface="Tahoma"/>
              </a:rPr>
              <a:t> </a:t>
            </a:r>
            <a:r>
              <a:rPr sz="2000" b="1" spc="23" dirty="0">
                <a:solidFill>
                  <a:srgbClr val="FFFFFF"/>
                </a:solidFill>
                <a:latin typeface="Tahoma"/>
                <a:cs typeface="Tahoma"/>
              </a:rPr>
              <a:t>WILL </a:t>
            </a:r>
            <a:r>
              <a:rPr sz="2000" b="1" spc="-577" dirty="0">
                <a:solidFill>
                  <a:srgbClr val="FFFFFF"/>
                </a:solidFill>
                <a:latin typeface="Tahoma"/>
                <a:cs typeface="Tahoma"/>
              </a:rPr>
              <a:t> </a:t>
            </a:r>
            <a:r>
              <a:rPr sz="2000" b="1" spc="73" dirty="0">
                <a:solidFill>
                  <a:srgbClr val="FFFFFF"/>
                </a:solidFill>
                <a:latin typeface="Tahoma"/>
                <a:cs typeface="Tahoma"/>
              </a:rPr>
              <a:t>PREDICT</a:t>
            </a:r>
            <a:r>
              <a:rPr sz="2000" b="1" spc="287"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136" dirty="0">
                <a:solidFill>
                  <a:srgbClr val="FFFFFF"/>
                </a:solidFill>
                <a:latin typeface="Tahoma"/>
                <a:cs typeface="Tahoma"/>
              </a:rPr>
              <a:t>COLOR</a:t>
            </a:r>
            <a:r>
              <a:rPr sz="2000" b="1" spc="289" dirty="0">
                <a:solidFill>
                  <a:srgbClr val="FFFFFF"/>
                </a:solidFill>
                <a:latin typeface="Tahoma"/>
                <a:cs typeface="Tahoma"/>
              </a:rPr>
              <a:t> </a:t>
            </a:r>
            <a:r>
              <a:rPr sz="2000" b="1" spc="100" dirty="0">
                <a:solidFill>
                  <a:srgbClr val="FFFFFF"/>
                </a:solidFill>
                <a:latin typeface="Tahoma"/>
                <a:cs typeface="Tahoma"/>
              </a:rPr>
              <a:t>LABEL</a:t>
            </a:r>
            <a:r>
              <a:rPr sz="2000" b="1" spc="289" dirty="0">
                <a:solidFill>
                  <a:srgbClr val="FFFFFF"/>
                </a:solidFill>
                <a:latin typeface="Tahoma"/>
                <a:cs typeface="Tahoma"/>
              </a:rPr>
              <a:t> </a:t>
            </a:r>
            <a:r>
              <a:rPr sz="2000" b="1" spc="50" dirty="0">
                <a:solidFill>
                  <a:srgbClr val="FFFFFF"/>
                </a:solidFill>
                <a:latin typeface="Tahoma"/>
                <a:cs typeface="Tahoma"/>
              </a:rPr>
              <a:t>USING</a:t>
            </a:r>
            <a:r>
              <a:rPr sz="2000" b="1" spc="289" dirty="0">
                <a:solidFill>
                  <a:srgbClr val="FFFFFF"/>
                </a:solidFill>
                <a:latin typeface="Tahoma"/>
                <a:cs typeface="Tahoma"/>
              </a:rPr>
              <a:t> </a:t>
            </a:r>
            <a:r>
              <a:rPr sz="2000" b="1" spc="157" dirty="0">
                <a:solidFill>
                  <a:srgbClr val="FFFFFF"/>
                </a:solidFill>
                <a:latin typeface="Tahoma"/>
                <a:cs typeface="Tahoma"/>
              </a:rPr>
              <a:t>BOTH</a:t>
            </a:r>
            <a:r>
              <a:rPr sz="2000" b="1" spc="289" dirty="0">
                <a:solidFill>
                  <a:srgbClr val="FFFFFF"/>
                </a:solidFill>
                <a:latin typeface="Tahoma"/>
                <a:cs typeface="Tahoma"/>
              </a:rPr>
              <a:t> </a:t>
            </a:r>
            <a:r>
              <a:rPr sz="2000" b="1" spc="103" dirty="0">
                <a:solidFill>
                  <a:srgbClr val="FFFFFF"/>
                </a:solidFill>
                <a:latin typeface="Tahoma"/>
                <a:cs typeface="Tahoma"/>
              </a:rPr>
              <a:t>THE</a:t>
            </a:r>
            <a:r>
              <a:rPr sz="2000" b="1" spc="289" dirty="0">
                <a:solidFill>
                  <a:srgbClr val="FFFFFF"/>
                </a:solidFill>
                <a:latin typeface="Tahoma"/>
                <a:cs typeface="Tahoma"/>
              </a:rPr>
              <a:t> </a:t>
            </a:r>
            <a:r>
              <a:rPr sz="2000" b="1" spc="50" dirty="0">
                <a:solidFill>
                  <a:srgbClr val="FFFFFF"/>
                </a:solidFill>
                <a:latin typeface="Tahoma"/>
                <a:cs typeface="Tahoma"/>
              </a:rPr>
              <a:t>LOGISTIC</a:t>
            </a:r>
            <a:r>
              <a:rPr sz="2000" b="1" spc="287" dirty="0">
                <a:solidFill>
                  <a:srgbClr val="FFFFFF"/>
                </a:solidFill>
                <a:latin typeface="Tahoma"/>
                <a:cs typeface="Tahoma"/>
              </a:rPr>
              <a:t> </a:t>
            </a:r>
            <a:r>
              <a:rPr sz="2000" b="1" spc="67" dirty="0">
                <a:solidFill>
                  <a:srgbClr val="FFFFFF"/>
                </a:solidFill>
                <a:latin typeface="Tahoma"/>
                <a:cs typeface="Tahoma"/>
              </a:rPr>
              <a:t>REGRESSION</a:t>
            </a:r>
            <a:r>
              <a:rPr sz="2000" b="1" spc="289" dirty="0">
                <a:solidFill>
                  <a:srgbClr val="FFFFFF"/>
                </a:solidFill>
                <a:latin typeface="Tahoma"/>
                <a:cs typeface="Tahoma"/>
              </a:rPr>
              <a:t> </a:t>
            </a:r>
            <a:r>
              <a:rPr sz="2000" b="1" spc="147" dirty="0">
                <a:solidFill>
                  <a:srgbClr val="FFFFFF"/>
                </a:solidFill>
                <a:latin typeface="Tahoma"/>
                <a:cs typeface="Tahoma"/>
              </a:rPr>
              <a:t>AND</a:t>
            </a:r>
            <a:r>
              <a:rPr sz="2000" b="1" spc="289" dirty="0">
                <a:solidFill>
                  <a:srgbClr val="FFFFFF"/>
                </a:solidFill>
                <a:latin typeface="Tahoma"/>
                <a:cs typeface="Tahoma"/>
              </a:rPr>
              <a:t> </a:t>
            </a:r>
            <a:r>
              <a:rPr sz="2000" b="1" spc="103" dirty="0">
                <a:solidFill>
                  <a:srgbClr val="FFFFFF"/>
                </a:solidFill>
                <a:latin typeface="Tahoma"/>
                <a:cs typeface="Tahoma"/>
              </a:rPr>
              <a:t>NN</a:t>
            </a:r>
            <a:endParaRPr sz="2000">
              <a:latin typeface="Tahoma"/>
              <a:cs typeface="Tahoma"/>
            </a:endParaRPr>
          </a:p>
          <a:p>
            <a:pPr marL="8467">
              <a:spcBef>
                <a:spcPts val="400"/>
              </a:spcBef>
            </a:pPr>
            <a:r>
              <a:rPr sz="2000" b="1" spc="127" dirty="0">
                <a:solidFill>
                  <a:srgbClr val="FFFFFF"/>
                </a:solidFill>
                <a:latin typeface="Tahoma"/>
                <a:cs typeface="Tahoma"/>
              </a:rPr>
              <a:t>MODELS.</a:t>
            </a:r>
            <a:endParaRPr sz="2000">
              <a:latin typeface="Tahoma"/>
              <a:cs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92000" cy="3094143"/>
            <a:chOff x="0" y="0"/>
            <a:chExt cx="18288000" cy="4641215"/>
          </a:xfrm>
        </p:grpSpPr>
        <p:sp>
          <p:nvSpPr>
            <p:cNvPr id="3" name="object 3"/>
            <p:cNvSpPr/>
            <p:nvPr/>
          </p:nvSpPr>
          <p:spPr>
            <a:xfrm>
              <a:off x="277833" y="2425592"/>
              <a:ext cx="18010505" cy="1260475"/>
            </a:xfrm>
            <a:custGeom>
              <a:avLst/>
              <a:gdLst/>
              <a:ahLst/>
              <a:cxnLst/>
              <a:rect l="l" t="t" r="r" b="b"/>
              <a:pathLst>
                <a:path w="18010505" h="1260475">
                  <a:moveTo>
                    <a:pt x="0" y="1259921"/>
                  </a:moveTo>
                  <a:lnTo>
                    <a:pt x="0" y="0"/>
                  </a:lnTo>
                  <a:lnTo>
                    <a:pt x="18010165" y="0"/>
                  </a:lnTo>
                  <a:lnTo>
                    <a:pt x="18010165" y="1259921"/>
                  </a:lnTo>
                  <a:lnTo>
                    <a:pt x="0" y="1259921"/>
                  </a:lnTo>
                  <a:close/>
                </a:path>
              </a:pathLst>
            </a:custGeom>
            <a:solidFill>
              <a:srgbClr val="2A4A9D"/>
            </a:solidFill>
          </p:spPr>
          <p:txBody>
            <a:bodyPr wrap="square" lIns="0" tIns="0" rIns="0" bIns="0" rtlCol="0"/>
            <a:lstStyle/>
            <a:p>
              <a:endParaRPr sz="1200"/>
            </a:p>
          </p:txBody>
        </p:sp>
        <p:sp>
          <p:nvSpPr>
            <p:cNvPr id="4" name="object 4"/>
            <p:cNvSpPr/>
            <p:nvPr/>
          </p:nvSpPr>
          <p:spPr>
            <a:xfrm>
              <a:off x="0" y="0"/>
              <a:ext cx="4641215" cy="4641215"/>
            </a:xfrm>
            <a:custGeom>
              <a:avLst/>
              <a:gdLst/>
              <a:ahLst/>
              <a:cxnLst/>
              <a:rect l="l" t="t" r="r" b="b"/>
              <a:pathLst>
                <a:path w="4641215" h="4641215">
                  <a:moveTo>
                    <a:pt x="4640843" y="0"/>
                  </a:moveTo>
                  <a:lnTo>
                    <a:pt x="0" y="4640843"/>
                  </a:lnTo>
                  <a:lnTo>
                    <a:pt x="0" y="0"/>
                  </a:lnTo>
                  <a:lnTo>
                    <a:pt x="4640843" y="0"/>
                  </a:lnTo>
                  <a:close/>
                </a:path>
              </a:pathLst>
            </a:custGeom>
            <a:solidFill>
              <a:srgbClr val="5270FF"/>
            </a:solidFill>
          </p:spPr>
          <p:txBody>
            <a:bodyPr wrap="square" lIns="0" tIns="0" rIns="0" bIns="0" rtlCol="0"/>
            <a:lstStyle/>
            <a:p>
              <a:endParaRPr sz="1200"/>
            </a:p>
          </p:txBody>
        </p:sp>
        <p:sp>
          <p:nvSpPr>
            <p:cNvPr id="5" name="object 5"/>
            <p:cNvSpPr/>
            <p:nvPr/>
          </p:nvSpPr>
          <p:spPr>
            <a:xfrm>
              <a:off x="0" y="0"/>
              <a:ext cx="4137025" cy="4137025"/>
            </a:xfrm>
            <a:custGeom>
              <a:avLst/>
              <a:gdLst/>
              <a:ahLst/>
              <a:cxnLst/>
              <a:rect l="l" t="t" r="r" b="b"/>
              <a:pathLst>
                <a:path w="4137025" h="4137025">
                  <a:moveTo>
                    <a:pt x="0" y="3874984"/>
                  </a:moveTo>
                  <a:lnTo>
                    <a:pt x="3874952" y="0"/>
                  </a:lnTo>
                  <a:lnTo>
                    <a:pt x="4136760" y="0"/>
                  </a:lnTo>
                  <a:lnTo>
                    <a:pt x="261775" y="3874984"/>
                  </a:lnTo>
                  <a:lnTo>
                    <a:pt x="0" y="3874984"/>
                  </a:lnTo>
                  <a:close/>
                </a:path>
                <a:path w="4137025" h="4137025">
                  <a:moveTo>
                    <a:pt x="0" y="4136760"/>
                  </a:moveTo>
                  <a:lnTo>
                    <a:pt x="0" y="3874984"/>
                  </a:lnTo>
                  <a:lnTo>
                    <a:pt x="261775" y="3874984"/>
                  </a:lnTo>
                  <a:lnTo>
                    <a:pt x="0" y="4136760"/>
                  </a:lnTo>
                  <a:close/>
                </a:path>
              </a:pathLst>
            </a:custGeom>
            <a:solidFill>
              <a:srgbClr val="FFFFFF"/>
            </a:solidFill>
          </p:spPr>
          <p:txBody>
            <a:bodyPr wrap="square" lIns="0" tIns="0" rIns="0" bIns="0" rtlCol="0"/>
            <a:lstStyle/>
            <a:p>
              <a:endParaRPr sz="1200"/>
            </a:p>
          </p:txBody>
        </p:sp>
      </p:grpSp>
      <p:grpSp>
        <p:nvGrpSpPr>
          <p:cNvPr id="6" name="object 6"/>
          <p:cNvGrpSpPr/>
          <p:nvPr/>
        </p:nvGrpSpPr>
        <p:grpSpPr>
          <a:xfrm>
            <a:off x="1" y="3764049"/>
            <a:ext cx="3094143" cy="3094143"/>
            <a:chOff x="0" y="5646073"/>
            <a:chExt cx="4641215" cy="4641215"/>
          </a:xfrm>
        </p:grpSpPr>
        <p:sp>
          <p:nvSpPr>
            <p:cNvPr id="7" name="object 7"/>
            <p:cNvSpPr/>
            <p:nvPr/>
          </p:nvSpPr>
          <p:spPr>
            <a:xfrm>
              <a:off x="0" y="5646073"/>
              <a:ext cx="4641215" cy="4641215"/>
            </a:xfrm>
            <a:custGeom>
              <a:avLst/>
              <a:gdLst/>
              <a:ahLst/>
              <a:cxnLst/>
              <a:rect l="l" t="t" r="r" b="b"/>
              <a:pathLst>
                <a:path w="4641215" h="4641215">
                  <a:moveTo>
                    <a:pt x="4640842" y="4640926"/>
                  </a:moveTo>
                  <a:lnTo>
                    <a:pt x="0" y="4640926"/>
                  </a:lnTo>
                  <a:lnTo>
                    <a:pt x="0" y="0"/>
                  </a:lnTo>
                  <a:lnTo>
                    <a:pt x="4640842" y="4640926"/>
                  </a:lnTo>
                  <a:close/>
                </a:path>
              </a:pathLst>
            </a:custGeom>
            <a:solidFill>
              <a:srgbClr val="5270FF"/>
            </a:solidFill>
          </p:spPr>
          <p:txBody>
            <a:bodyPr wrap="square" lIns="0" tIns="0" rIns="0" bIns="0" rtlCol="0"/>
            <a:lstStyle/>
            <a:p>
              <a:endParaRPr sz="1200"/>
            </a:p>
          </p:txBody>
        </p:sp>
        <p:sp>
          <p:nvSpPr>
            <p:cNvPr id="8" name="object 8"/>
            <p:cNvSpPr/>
            <p:nvPr/>
          </p:nvSpPr>
          <p:spPr>
            <a:xfrm>
              <a:off x="0" y="6148435"/>
              <a:ext cx="4137660" cy="4138929"/>
            </a:xfrm>
            <a:custGeom>
              <a:avLst/>
              <a:gdLst/>
              <a:ahLst/>
              <a:cxnLst/>
              <a:rect l="l" t="t" r="r" b="b"/>
              <a:pathLst>
                <a:path w="4137659" h="4138929">
                  <a:moveTo>
                    <a:pt x="0" y="258115"/>
                  </a:moveTo>
                  <a:lnTo>
                    <a:pt x="0" y="0"/>
                  </a:lnTo>
                  <a:lnTo>
                    <a:pt x="258115" y="258115"/>
                  </a:lnTo>
                  <a:lnTo>
                    <a:pt x="0" y="258115"/>
                  </a:lnTo>
                  <a:close/>
                </a:path>
                <a:path w="4137659" h="4138929">
                  <a:moveTo>
                    <a:pt x="0" y="258148"/>
                  </a:moveTo>
                  <a:lnTo>
                    <a:pt x="258115" y="258115"/>
                  </a:lnTo>
                  <a:lnTo>
                    <a:pt x="4137662" y="4137663"/>
                  </a:lnTo>
                  <a:lnTo>
                    <a:pt x="4136761" y="4138564"/>
                  </a:lnTo>
                  <a:lnTo>
                    <a:pt x="3880416" y="4138564"/>
                  </a:lnTo>
                  <a:lnTo>
                    <a:pt x="0" y="258148"/>
                  </a:lnTo>
                  <a:close/>
                </a:path>
                <a:path w="4137659" h="4138929">
                  <a:moveTo>
                    <a:pt x="3874951" y="4138564"/>
                  </a:moveTo>
                  <a:lnTo>
                    <a:pt x="3877684" y="4135832"/>
                  </a:lnTo>
                  <a:lnTo>
                    <a:pt x="3880416" y="4138564"/>
                  </a:lnTo>
                  <a:lnTo>
                    <a:pt x="3874951" y="4138564"/>
                  </a:lnTo>
                  <a:close/>
                </a:path>
              </a:pathLst>
            </a:custGeom>
            <a:solidFill>
              <a:srgbClr val="FFFFFF"/>
            </a:solidFill>
          </p:spPr>
          <p:txBody>
            <a:bodyPr wrap="square" lIns="0" tIns="0" rIns="0" bIns="0" rtlCol="0"/>
            <a:lstStyle/>
            <a:p>
              <a:endParaRPr sz="1200"/>
            </a:p>
          </p:txBody>
        </p:sp>
        <p:sp>
          <p:nvSpPr>
            <p:cNvPr id="9" name="object 9"/>
            <p:cNvSpPr/>
            <p:nvPr/>
          </p:nvSpPr>
          <p:spPr>
            <a:xfrm>
              <a:off x="0" y="6759439"/>
              <a:ext cx="3528060" cy="3528060"/>
            </a:xfrm>
            <a:custGeom>
              <a:avLst/>
              <a:gdLst/>
              <a:ahLst/>
              <a:cxnLst/>
              <a:rect l="l" t="t" r="r" b="b"/>
              <a:pathLst>
                <a:path w="3528060" h="3528059">
                  <a:moveTo>
                    <a:pt x="3527560" y="3527560"/>
                  </a:moveTo>
                  <a:lnTo>
                    <a:pt x="0" y="3527560"/>
                  </a:lnTo>
                  <a:lnTo>
                    <a:pt x="0" y="0"/>
                  </a:lnTo>
                  <a:lnTo>
                    <a:pt x="3527560" y="3527560"/>
                  </a:lnTo>
                  <a:close/>
                </a:path>
              </a:pathLst>
            </a:custGeom>
            <a:solidFill>
              <a:srgbClr val="5270FF"/>
            </a:solidFill>
          </p:spPr>
          <p:txBody>
            <a:bodyPr wrap="square" lIns="0" tIns="0" rIns="0" bIns="0" rtlCol="0"/>
            <a:lstStyle/>
            <a:p>
              <a:endParaRPr sz="1200"/>
            </a:p>
          </p:txBody>
        </p:sp>
        <p:sp>
          <p:nvSpPr>
            <p:cNvPr id="10" name="object 10"/>
            <p:cNvSpPr/>
            <p:nvPr/>
          </p:nvSpPr>
          <p:spPr>
            <a:xfrm>
              <a:off x="0" y="7261800"/>
              <a:ext cx="3025775" cy="3025775"/>
            </a:xfrm>
            <a:custGeom>
              <a:avLst/>
              <a:gdLst/>
              <a:ahLst/>
              <a:cxnLst/>
              <a:rect l="l" t="t" r="r" b="b"/>
              <a:pathLst>
                <a:path w="3025775" h="3025775">
                  <a:moveTo>
                    <a:pt x="0" y="258115"/>
                  </a:moveTo>
                  <a:lnTo>
                    <a:pt x="0" y="0"/>
                  </a:lnTo>
                  <a:lnTo>
                    <a:pt x="258115" y="258115"/>
                  </a:lnTo>
                  <a:lnTo>
                    <a:pt x="0" y="258115"/>
                  </a:lnTo>
                  <a:close/>
                </a:path>
                <a:path w="3025775" h="3025775">
                  <a:moveTo>
                    <a:pt x="0" y="258148"/>
                  </a:moveTo>
                  <a:lnTo>
                    <a:pt x="258115" y="258115"/>
                  </a:lnTo>
                  <a:lnTo>
                    <a:pt x="3025199" y="3025199"/>
                  </a:lnTo>
                  <a:lnTo>
                    <a:pt x="2767051" y="3025199"/>
                  </a:lnTo>
                  <a:lnTo>
                    <a:pt x="0" y="258148"/>
                  </a:lnTo>
                  <a:close/>
                </a:path>
              </a:pathLst>
            </a:custGeom>
            <a:solidFill>
              <a:srgbClr val="FFFFFF"/>
            </a:solidFill>
          </p:spPr>
          <p:txBody>
            <a:bodyPr wrap="square" lIns="0" tIns="0" rIns="0" bIns="0" rtlCol="0"/>
            <a:lstStyle/>
            <a:p>
              <a:endParaRPr sz="1200"/>
            </a:p>
          </p:txBody>
        </p:sp>
      </p:grpSp>
      <p:sp>
        <p:nvSpPr>
          <p:cNvPr id="11" name="object 11"/>
          <p:cNvSpPr txBox="1">
            <a:spLocks noGrp="1"/>
          </p:cNvSpPr>
          <p:nvPr>
            <p:ph type="title"/>
          </p:nvPr>
        </p:nvSpPr>
        <p:spPr>
          <a:xfrm>
            <a:off x="1613191" y="2406887"/>
            <a:ext cx="5620173" cy="2379283"/>
          </a:xfrm>
          <a:prstGeom prst="rect">
            <a:avLst/>
          </a:prstGeom>
        </p:spPr>
        <p:txBody>
          <a:bodyPr vert="horz" wrap="square" lIns="0" tIns="9313" rIns="0" bIns="0" rtlCol="0" anchor="t">
            <a:spAutoFit/>
          </a:bodyPr>
          <a:lstStyle/>
          <a:p>
            <a:pPr marL="8467">
              <a:lnSpc>
                <a:spcPct val="100000"/>
              </a:lnSpc>
              <a:spcBef>
                <a:spcPts val="73"/>
              </a:spcBef>
            </a:pPr>
            <a:r>
              <a:rPr sz="7700" spc="430" dirty="0"/>
              <a:t>TEST</a:t>
            </a:r>
            <a:r>
              <a:rPr sz="7700" spc="-136" dirty="0"/>
              <a:t> </a:t>
            </a:r>
            <a:r>
              <a:rPr sz="7700" spc="850" dirty="0"/>
              <a:t>RUNS</a:t>
            </a:r>
            <a:endParaRPr sz="7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red apple with a green leaf&#10;&#10;Description automatically generated with medium confidence">
            <a:extLst>
              <a:ext uri="{FF2B5EF4-FFF2-40B4-BE49-F238E27FC236}">
                <a16:creationId xmlns:a16="http://schemas.microsoft.com/office/drawing/2014/main" id="{0D523361-66F7-5817-12E4-F681410C5E26}"/>
              </a:ext>
            </a:extLst>
          </p:cNvPr>
          <p:cNvPicPr>
            <a:picLocks noGrp="1" noChangeAspect="1"/>
          </p:cNvPicPr>
          <p:nvPr>
            <p:ph sz="half" idx="1"/>
          </p:nvPr>
        </p:nvPicPr>
        <p:blipFill>
          <a:blip r:embed="rId2"/>
          <a:stretch>
            <a:fillRect/>
          </a:stretch>
        </p:blipFill>
        <p:spPr>
          <a:xfrm>
            <a:off x="8060853" y="2481943"/>
            <a:ext cx="3872067" cy="3470988"/>
          </a:xfrm>
        </p:spPr>
      </p:pic>
      <p:sp>
        <p:nvSpPr>
          <p:cNvPr id="21" name="TextBox 20">
            <a:extLst>
              <a:ext uri="{FF2B5EF4-FFF2-40B4-BE49-F238E27FC236}">
                <a16:creationId xmlns:a16="http://schemas.microsoft.com/office/drawing/2014/main" id="{FC7D3EA7-F89C-AF44-ED7D-3C826B3B78A5}"/>
              </a:ext>
            </a:extLst>
          </p:cNvPr>
          <p:cNvSpPr txBox="1"/>
          <p:nvPr/>
        </p:nvSpPr>
        <p:spPr>
          <a:xfrm>
            <a:off x="1082352" y="2721447"/>
            <a:ext cx="5598367" cy="2031325"/>
          </a:xfrm>
          <a:prstGeom prst="rect">
            <a:avLst/>
          </a:prstGeom>
          <a:noFill/>
        </p:spPr>
        <p:txBody>
          <a:bodyPr wrap="square" rtlCol="0">
            <a:spAutoFit/>
          </a:bodyPr>
          <a:lstStyle/>
          <a:p>
            <a:r>
              <a:rPr lang="en-US" b="0" i="0" dirty="0">
                <a:effectLst/>
                <a:latin typeface="-apple-system"/>
              </a:rPr>
              <a:t>Take an apple, for example. Computers don't have eyes to see like humans do, and the only language that computers understand is </a:t>
            </a:r>
            <a:r>
              <a:rPr lang="en-US" b="0" i="0" u="none" strike="noStrike" dirty="0">
                <a:effectLst/>
                <a:latin typeface="-apple-system"/>
              </a:rPr>
              <a:t>binary code</a:t>
            </a:r>
            <a:r>
              <a:rPr lang="en-US" b="0" i="0" dirty="0">
                <a:effectLst/>
                <a:latin typeface="-apple-system"/>
              </a:rPr>
              <a:t> made up of 0s and 1s. Therefore, we need to represent the image of the apple in a way that a computer can recognize. This process involves translating the image into a format that the computer can interpret.</a:t>
            </a:r>
            <a:endParaRPr lang="en-US" dirty="0"/>
          </a:p>
        </p:txBody>
      </p:sp>
    </p:spTree>
    <p:extLst>
      <p:ext uri="{BB962C8B-B14F-4D97-AF65-F5344CB8AC3E}">
        <p14:creationId xmlns:p14="http://schemas.microsoft.com/office/powerpoint/2010/main" val="2903841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0079" y="2"/>
            <a:ext cx="7727949" cy="5354742"/>
          </a:xfrm>
          <a:prstGeom prst="rect">
            <a:avLst/>
          </a:prstGeom>
        </p:spPr>
      </p:pic>
      <p:pic>
        <p:nvPicPr>
          <p:cNvPr id="3" name="object 3"/>
          <p:cNvPicPr/>
          <p:nvPr/>
        </p:nvPicPr>
        <p:blipFill>
          <a:blip r:embed="rId3" cstate="print"/>
          <a:stretch>
            <a:fillRect/>
          </a:stretch>
        </p:blipFill>
        <p:spPr>
          <a:xfrm>
            <a:off x="859836" y="5465250"/>
            <a:ext cx="9547587" cy="139274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0145" y="5245930"/>
            <a:ext cx="8893479" cy="1222949"/>
          </a:xfrm>
          <a:prstGeom prst="rect">
            <a:avLst/>
          </a:prstGeom>
        </p:spPr>
      </p:pic>
      <p:pic>
        <p:nvPicPr>
          <p:cNvPr id="3" name="object 3"/>
          <p:cNvPicPr/>
          <p:nvPr/>
        </p:nvPicPr>
        <p:blipFill>
          <a:blip r:embed="rId3" cstate="print"/>
          <a:stretch>
            <a:fillRect/>
          </a:stretch>
        </p:blipFill>
        <p:spPr>
          <a:xfrm>
            <a:off x="2243658" y="251987"/>
            <a:ext cx="7702549" cy="485774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7877" y="1"/>
            <a:ext cx="301837" cy="6858423"/>
          </a:xfrm>
          <a:custGeom>
            <a:avLst/>
            <a:gdLst/>
            <a:ahLst/>
            <a:cxnLst/>
            <a:rect l="l" t="t" r="r" b="b"/>
            <a:pathLst>
              <a:path w="452755" h="10287635">
                <a:moveTo>
                  <a:pt x="452573" y="10287341"/>
                </a:moveTo>
                <a:lnTo>
                  <a:pt x="0" y="10287341"/>
                </a:lnTo>
                <a:lnTo>
                  <a:pt x="0" y="0"/>
                </a:lnTo>
                <a:lnTo>
                  <a:pt x="452573" y="0"/>
                </a:lnTo>
                <a:lnTo>
                  <a:pt x="452573" y="10287341"/>
                </a:lnTo>
                <a:close/>
              </a:path>
            </a:pathLst>
          </a:custGeom>
          <a:solidFill>
            <a:srgbClr val="2A4A9D"/>
          </a:solidFill>
        </p:spPr>
        <p:txBody>
          <a:bodyPr wrap="square" lIns="0" tIns="0" rIns="0" bIns="0" rtlCol="0"/>
          <a:lstStyle/>
          <a:p>
            <a:endParaRPr sz="1200"/>
          </a:p>
        </p:txBody>
      </p:sp>
      <p:grpSp>
        <p:nvGrpSpPr>
          <p:cNvPr id="3" name="object 3"/>
          <p:cNvGrpSpPr/>
          <p:nvPr/>
        </p:nvGrpSpPr>
        <p:grpSpPr>
          <a:xfrm>
            <a:off x="9548354" y="833842"/>
            <a:ext cx="2643717" cy="5287433"/>
            <a:chOff x="14322531" y="1250763"/>
            <a:chExt cx="3965575" cy="7931150"/>
          </a:xfrm>
        </p:grpSpPr>
        <p:sp>
          <p:nvSpPr>
            <p:cNvPr id="4" name="object 4"/>
            <p:cNvSpPr/>
            <p:nvPr/>
          </p:nvSpPr>
          <p:spPr>
            <a:xfrm>
              <a:off x="14322531" y="1250763"/>
              <a:ext cx="3965575" cy="7931150"/>
            </a:xfrm>
            <a:custGeom>
              <a:avLst/>
              <a:gdLst/>
              <a:ahLst/>
              <a:cxnLst/>
              <a:rect l="l" t="t" r="r" b="b"/>
              <a:pathLst>
                <a:path w="3965575" h="7931150">
                  <a:moveTo>
                    <a:pt x="3965468" y="7930937"/>
                  </a:moveTo>
                  <a:lnTo>
                    <a:pt x="0" y="3965468"/>
                  </a:lnTo>
                  <a:lnTo>
                    <a:pt x="3965468" y="0"/>
                  </a:lnTo>
                  <a:lnTo>
                    <a:pt x="3965468" y="7930937"/>
                  </a:lnTo>
                  <a:close/>
                </a:path>
              </a:pathLst>
            </a:custGeom>
            <a:solidFill>
              <a:srgbClr val="5270FF"/>
            </a:solidFill>
          </p:spPr>
          <p:txBody>
            <a:bodyPr wrap="square" lIns="0" tIns="0" rIns="0" bIns="0" rtlCol="0"/>
            <a:lstStyle/>
            <a:p>
              <a:endParaRPr sz="1200"/>
            </a:p>
          </p:txBody>
        </p:sp>
        <p:sp>
          <p:nvSpPr>
            <p:cNvPr id="5" name="object 5"/>
            <p:cNvSpPr/>
            <p:nvPr/>
          </p:nvSpPr>
          <p:spPr>
            <a:xfrm>
              <a:off x="15131346" y="1985945"/>
              <a:ext cx="3157220" cy="6313805"/>
            </a:xfrm>
            <a:custGeom>
              <a:avLst/>
              <a:gdLst/>
              <a:ahLst/>
              <a:cxnLst/>
              <a:rect l="l" t="t" r="r" b="b"/>
              <a:pathLst>
                <a:path w="3157219" h="6313805">
                  <a:moveTo>
                    <a:pt x="3156654" y="6313308"/>
                  </a:moveTo>
                  <a:lnTo>
                    <a:pt x="0" y="3156654"/>
                  </a:lnTo>
                  <a:lnTo>
                    <a:pt x="3156654" y="0"/>
                  </a:lnTo>
                  <a:lnTo>
                    <a:pt x="3156654" y="258148"/>
                  </a:lnTo>
                  <a:lnTo>
                    <a:pt x="259979" y="3154823"/>
                  </a:lnTo>
                  <a:lnTo>
                    <a:pt x="3156654" y="6051497"/>
                  </a:lnTo>
                  <a:lnTo>
                    <a:pt x="3156654" y="6313308"/>
                  </a:lnTo>
                  <a:close/>
                </a:path>
              </a:pathLst>
            </a:custGeom>
            <a:solidFill>
              <a:srgbClr val="FFFFFF"/>
            </a:solidFill>
          </p:spPr>
          <p:txBody>
            <a:bodyPr wrap="square" lIns="0" tIns="0" rIns="0" bIns="0" rtlCol="0"/>
            <a:lstStyle/>
            <a:p>
              <a:endParaRPr sz="1200"/>
            </a:p>
          </p:txBody>
        </p:sp>
      </p:grpSp>
      <p:sp>
        <p:nvSpPr>
          <p:cNvPr id="6" name="object 6"/>
          <p:cNvSpPr/>
          <p:nvPr/>
        </p:nvSpPr>
        <p:spPr>
          <a:xfrm>
            <a:off x="1" y="53014"/>
            <a:ext cx="4973743" cy="5959687"/>
          </a:xfrm>
          <a:custGeom>
            <a:avLst/>
            <a:gdLst/>
            <a:ahLst/>
            <a:cxnLst/>
            <a:rect l="l" t="t" r="r" b="b"/>
            <a:pathLst>
              <a:path w="7460615" h="8939530">
                <a:moveTo>
                  <a:pt x="3443114" y="8818712"/>
                </a:moveTo>
                <a:lnTo>
                  <a:pt x="7200562" y="5061264"/>
                </a:lnTo>
                <a:lnTo>
                  <a:pt x="2915120" y="775822"/>
                </a:lnTo>
                <a:lnTo>
                  <a:pt x="3173268" y="775822"/>
                </a:lnTo>
                <a:lnTo>
                  <a:pt x="7460178" y="5062731"/>
                </a:lnTo>
                <a:lnTo>
                  <a:pt x="3583928" y="8938981"/>
                </a:lnTo>
                <a:lnTo>
                  <a:pt x="3443114" y="8818712"/>
                </a:lnTo>
                <a:close/>
              </a:path>
              <a:path w="7460615" h="8939530">
                <a:moveTo>
                  <a:pt x="0" y="3690942"/>
                </a:moveTo>
                <a:lnTo>
                  <a:pt x="0" y="3432794"/>
                </a:lnTo>
                <a:lnTo>
                  <a:pt x="2915120" y="517674"/>
                </a:lnTo>
                <a:lnTo>
                  <a:pt x="3173268" y="775822"/>
                </a:lnTo>
                <a:lnTo>
                  <a:pt x="2915120" y="775822"/>
                </a:lnTo>
                <a:lnTo>
                  <a:pt x="0" y="3690942"/>
                </a:lnTo>
                <a:close/>
              </a:path>
              <a:path w="7460615" h="8939530">
                <a:moveTo>
                  <a:pt x="2397446" y="0"/>
                </a:moveTo>
                <a:lnTo>
                  <a:pt x="2915120" y="517674"/>
                </a:lnTo>
                <a:lnTo>
                  <a:pt x="2397446" y="0"/>
                </a:lnTo>
                <a:close/>
              </a:path>
              <a:path w="7460615" h="8939530">
                <a:moveTo>
                  <a:pt x="3322845" y="8938981"/>
                </a:moveTo>
                <a:lnTo>
                  <a:pt x="3443114" y="8818712"/>
                </a:lnTo>
                <a:lnTo>
                  <a:pt x="3583928" y="8938981"/>
                </a:lnTo>
                <a:lnTo>
                  <a:pt x="3322845" y="8938981"/>
                </a:lnTo>
                <a:close/>
              </a:path>
              <a:path w="7460615" h="8939530">
                <a:moveTo>
                  <a:pt x="3322845" y="8938981"/>
                </a:moveTo>
                <a:lnTo>
                  <a:pt x="1794453" y="7410589"/>
                </a:lnTo>
                <a:lnTo>
                  <a:pt x="3443114" y="8818712"/>
                </a:lnTo>
                <a:lnTo>
                  <a:pt x="3322845" y="8938981"/>
                </a:lnTo>
                <a:close/>
              </a:path>
              <a:path w="7460615" h="8939530">
                <a:moveTo>
                  <a:pt x="0" y="5877945"/>
                </a:moveTo>
                <a:lnTo>
                  <a:pt x="0" y="5616136"/>
                </a:lnTo>
                <a:lnTo>
                  <a:pt x="1794453" y="7410589"/>
                </a:lnTo>
                <a:lnTo>
                  <a:pt x="0" y="5877945"/>
                </a:lnTo>
                <a:close/>
              </a:path>
            </a:pathLst>
          </a:custGeom>
          <a:solidFill>
            <a:srgbClr val="FFFFFF"/>
          </a:solidFill>
        </p:spPr>
        <p:txBody>
          <a:bodyPr wrap="square" lIns="0" tIns="0" rIns="0" bIns="0" rtlCol="0"/>
          <a:lstStyle/>
          <a:p>
            <a:endParaRPr sz="1200"/>
          </a:p>
        </p:txBody>
      </p:sp>
      <p:sp>
        <p:nvSpPr>
          <p:cNvPr id="7" name="object 7"/>
          <p:cNvSpPr/>
          <p:nvPr/>
        </p:nvSpPr>
        <p:spPr>
          <a:xfrm>
            <a:off x="9047594" y="5236156"/>
            <a:ext cx="3144520" cy="1622213"/>
          </a:xfrm>
          <a:custGeom>
            <a:avLst/>
            <a:gdLst/>
            <a:ahLst/>
            <a:cxnLst/>
            <a:rect l="l" t="t" r="r" b="b"/>
            <a:pathLst>
              <a:path w="4716780" h="2433320">
                <a:moveTo>
                  <a:pt x="0" y="2432765"/>
                </a:moveTo>
                <a:lnTo>
                  <a:pt x="2432765" y="0"/>
                </a:lnTo>
                <a:lnTo>
                  <a:pt x="2704651" y="271885"/>
                </a:lnTo>
                <a:lnTo>
                  <a:pt x="2432765" y="271885"/>
                </a:lnTo>
                <a:lnTo>
                  <a:pt x="271885" y="2432765"/>
                </a:lnTo>
                <a:lnTo>
                  <a:pt x="0" y="2432765"/>
                </a:lnTo>
                <a:close/>
              </a:path>
              <a:path w="4716780" h="2433320">
                <a:moveTo>
                  <a:pt x="4593645" y="2432765"/>
                </a:moveTo>
                <a:lnTo>
                  <a:pt x="2432765" y="271885"/>
                </a:lnTo>
                <a:lnTo>
                  <a:pt x="2704651" y="271885"/>
                </a:lnTo>
                <a:lnTo>
                  <a:pt x="4716607" y="2283841"/>
                </a:lnTo>
                <a:lnTo>
                  <a:pt x="4716607" y="2432765"/>
                </a:lnTo>
                <a:lnTo>
                  <a:pt x="4593645" y="2432765"/>
                </a:lnTo>
                <a:close/>
              </a:path>
            </a:pathLst>
          </a:custGeom>
          <a:solidFill>
            <a:srgbClr val="2A4A9D"/>
          </a:solidFill>
        </p:spPr>
        <p:txBody>
          <a:bodyPr wrap="square" lIns="0" tIns="0" rIns="0" bIns="0" rtlCol="0"/>
          <a:lstStyle/>
          <a:p>
            <a:endParaRPr sz="1200"/>
          </a:p>
        </p:txBody>
      </p:sp>
      <p:sp>
        <p:nvSpPr>
          <p:cNvPr id="8" name="object 8"/>
          <p:cNvSpPr/>
          <p:nvPr/>
        </p:nvSpPr>
        <p:spPr>
          <a:xfrm>
            <a:off x="8278010" y="0"/>
            <a:ext cx="3618230" cy="1625177"/>
          </a:xfrm>
          <a:custGeom>
            <a:avLst/>
            <a:gdLst/>
            <a:ahLst/>
            <a:cxnLst/>
            <a:rect l="l" t="t" r="r" b="b"/>
            <a:pathLst>
              <a:path w="5427344" h="2437765">
                <a:moveTo>
                  <a:pt x="2837293" y="2313831"/>
                </a:moveTo>
                <a:lnTo>
                  <a:pt x="5151125" y="0"/>
                </a:lnTo>
                <a:lnTo>
                  <a:pt x="5426866" y="0"/>
                </a:lnTo>
                <a:lnTo>
                  <a:pt x="2989175" y="2437691"/>
                </a:lnTo>
                <a:lnTo>
                  <a:pt x="2837293" y="2313831"/>
                </a:lnTo>
                <a:close/>
              </a:path>
              <a:path w="5427344" h="2437765">
                <a:moveTo>
                  <a:pt x="2713433" y="2437691"/>
                </a:moveTo>
                <a:lnTo>
                  <a:pt x="2837293" y="2313831"/>
                </a:lnTo>
                <a:lnTo>
                  <a:pt x="2989175" y="2437691"/>
                </a:lnTo>
                <a:lnTo>
                  <a:pt x="2713433" y="2437691"/>
                </a:lnTo>
                <a:close/>
              </a:path>
              <a:path w="5427344" h="2437765">
                <a:moveTo>
                  <a:pt x="2713433" y="2437691"/>
                </a:moveTo>
                <a:lnTo>
                  <a:pt x="1494590" y="1218847"/>
                </a:lnTo>
                <a:lnTo>
                  <a:pt x="2837293" y="2313831"/>
                </a:lnTo>
                <a:lnTo>
                  <a:pt x="2713433" y="2437691"/>
                </a:lnTo>
                <a:close/>
              </a:path>
              <a:path w="5427344" h="2437765">
                <a:moveTo>
                  <a:pt x="0" y="0"/>
                </a:moveTo>
                <a:lnTo>
                  <a:pt x="275742" y="0"/>
                </a:lnTo>
                <a:lnTo>
                  <a:pt x="1494590" y="1218847"/>
                </a:lnTo>
                <a:lnTo>
                  <a:pt x="0" y="0"/>
                </a:lnTo>
                <a:close/>
              </a:path>
            </a:pathLst>
          </a:custGeom>
          <a:solidFill>
            <a:srgbClr val="2A4A9D"/>
          </a:solidFill>
        </p:spPr>
        <p:txBody>
          <a:bodyPr wrap="square" lIns="0" tIns="0" rIns="0" bIns="0" rtlCol="0"/>
          <a:lstStyle/>
          <a:p>
            <a:endParaRPr sz="1200"/>
          </a:p>
        </p:txBody>
      </p:sp>
      <p:sp>
        <p:nvSpPr>
          <p:cNvPr id="9" name="object 9"/>
          <p:cNvSpPr/>
          <p:nvPr/>
        </p:nvSpPr>
        <p:spPr>
          <a:xfrm>
            <a:off x="1068659" y="129142"/>
            <a:ext cx="5301403" cy="1084157"/>
          </a:xfrm>
          <a:custGeom>
            <a:avLst/>
            <a:gdLst/>
            <a:ahLst/>
            <a:cxnLst/>
            <a:rect l="l" t="t" r="r" b="b"/>
            <a:pathLst>
              <a:path w="7952105" h="1626235">
                <a:moveTo>
                  <a:pt x="7951652" y="811083"/>
                </a:moveTo>
                <a:lnTo>
                  <a:pt x="7949508" y="867076"/>
                </a:lnTo>
                <a:lnTo>
                  <a:pt x="7943356" y="922859"/>
                </a:lnTo>
                <a:lnTo>
                  <a:pt x="7933620" y="977798"/>
                </a:lnTo>
                <a:lnTo>
                  <a:pt x="7920720" y="1031261"/>
                </a:lnTo>
                <a:lnTo>
                  <a:pt x="7905078" y="1082615"/>
                </a:lnTo>
                <a:lnTo>
                  <a:pt x="7888125" y="1126813"/>
                </a:lnTo>
                <a:lnTo>
                  <a:pt x="7868698" y="1169719"/>
                </a:lnTo>
                <a:lnTo>
                  <a:pt x="7846792" y="1211372"/>
                </a:lnTo>
                <a:lnTo>
                  <a:pt x="7822709" y="1251309"/>
                </a:lnTo>
                <a:lnTo>
                  <a:pt x="7796291" y="1289823"/>
                </a:lnTo>
                <a:lnTo>
                  <a:pt x="7767689" y="1326702"/>
                </a:lnTo>
                <a:lnTo>
                  <a:pt x="7736973" y="1361862"/>
                </a:lnTo>
                <a:lnTo>
                  <a:pt x="7704217" y="1395216"/>
                </a:lnTo>
                <a:lnTo>
                  <a:pt x="7669492" y="1426679"/>
                </a:lnTo>
                <a:lnTo>
                  <a:pt x="7632870" y="1456167"/>
                </a:lnTo>
                <a:lnTo>
                  <a:pt x="7594424" y="1483593"/>
                </a:lnTo>
                <a:lnTo>
                  <a:pt x="7554227" y="1508872"/>
                </a:lnTo>
                <a:lnTo>
                  <a:pt x="7512349" y="1531918"/>
                </a:lnTo>
                <a:lnTo>
                  <a:pt x="7468864" y="1552647"/>
                </a:lnTo>
                <a:lnTo>
                  <a:pt x="7423844" y="1570973"/>
                </a:lnTo>
                <a:lnTo>
                  <a:pt x="7377361" y="1586810"/>
                </a:lnTo>
                <a:lnTo>
                  <a:pt x="7329487" y="1600074"/>
                </a:lnTo>
                <a:lnTo>
                  <a:pt x="7280295" y="1610678"/>
                </a:lnTo>
                <a:lnTo>
                  <a:pt x="7229856" y="1618538"/>
                </a:lnTo>
                <a:lnTo>
                  <a:pt x="7178244" y="1623567"/>
                </a:lnTo>
                <a:lnTo>
                  <a:pt x="7125529" y="1625681"/>
                </a:lnTo>
                <a:lnTo>
                  <a:pt x="0" y="1625681"/>
                </a:lnTo>
                <a:lnTo>
                  <a:pt x="0" y="0"/>
                </a:lnTo>
                <a:lnTo>
                  <a:pt x="7187707" y="0"/>
                </a:lnTo>
                <a:lnTo>
                  <a:pt x="7233453" y="4593"/>
                </a:lnTo>
                <a:lnTo>
                  <a:pt x="7283095" y="12550"/>
                </a:lnTo>
                <a:lnTo>
                  <a:pt x="7331581" y="23280"/>
                </a:lnTo>
                <a:lnTo>
                  <a:pt x="7378835" y="36689"/>
                </a:lnTo>
                <a:lnTo>
                  <a:pt x="7424782" y="52686"/>
                </a:lnTo>
                <a:lnTo>
                  <a:pt x="7469346" y="71178"/>
                </a:lnTo>
                <a:lnTo>
                  <a:pt x="7512452" y="92073"/>
                </a:lnTo>
                <a:lnTo>
                  <a:pt x="7554025" y="115279"/>
                </a:lnTo>
                <a:lnTo>
                  <a:pt x="7593990" y="140704"/>
                </a:lnTo>
                <a:lnTo>
                  <a:pt x="7632272" y="168255"/>
                </a:lnTo>
                <a:lnTo>
                  <a:pt x="7668795" y="197840"/>
                </a:lnTo>
                <a:lnTo>
                  <a:pt x="7703484" y="229367"/>
                </a:lnTo>
                <a:lnTo>
                  <a:pt x="7736265" y="262745"/>
                </a:lnTo>
                <a:lnTo>
                  <a:pt x="7767061" y="297879"/>
                </a:lnTo>
                <a:lnTo>
                  <a:pt x="7795798" y="334679"/>
                </a:lnTo>
                <a:lnTo>
                  <a:pt x="7822400" y="373052"/>
                </a:lnTo>
                <a:lnTo>
                  <a:pt x="7846792" y="412905"/>
                </a:lnTo>
                <a:lnTo>
                  <a:pt x="7868899" y="454147"/>
                </a:lnTo>
                <a:lnTo>
                  <a:pt x="7888646" y="496686"/>
                </a:lnTo>
                <a:lnTo>
                  <a:pt x="7905957" y="540429"/>
                </a:lnTo>
                <a:lnTo>
                  <a:pt x="7906835" y="542186"/>
                </a:lnTo>
                <a:lnTo>
                  <a:pt x="7906835" y="543944"/>
                </a:lnTo>
                <a:lnTo>
                  <a:pt x="7907715" y="545701"/>
                </a:lnTo>
                <a:lnTo>
                  <a:pt x="7923082" y="596078"/>
                </a:lnTo>
                <a:lnTo>
                  <a:pt x="7935328" y="647973"/>
                </a:lnTo>
                <a:lnTo>
                  <a:pt x="7944285" y="701218"/>
                </a:lnTo>
                <a:lnTo>
                  <a:pt x="7949782" y="755644"/>
                </a:lnTo>
                <a:lnTo>
                  <a:pt x="7951652" y="811083"/>
                </a:lnTo>
                <a:close/>
              </a:path>
            </a:pathLst>
          </a:custGeom>
          <a:solidFill>
            <a:srgbClr val="2A4A9D"/>
          </a:solidFill>
        </p:spPr>
        <p:txBody>
          <a:bodyPr wrap="square" lIns="0" tIns="0" rIns="0" bIns="0" rtlCol="0"/>
          <a:lstStyle/>
          <a:p>
            <a:endParaRPr sz="1200"/>
          </a:p>
        </p:txBody>
      </p:sp>
      <p:sp>
        <p:nvSpPr>
          <p:cNvPr id="10" name="object 10"/>
          <p:cNvSpPr txBox="1"/>
          <p:nvPr/>
        </p:nvSpPr>
        <p:spPr>
          <a:xfrm>
            <a:off x="1341322" y="1153583"/>
            <a:ext cx="8385810" cy="5384786"/>
          </a:xfrm>
          <a:prstGeom prst="rect">
            <a:avLst/>
          </a:prstGeom>
        </p:spPr>
        <p:txBody>
          <a:bodyPr vert="horz" wrap="square" lIns="0" tIns="8043" rIns="0" bIns="0" rtlCol="0">
            <a:spAutoFit/>
          </a:bodyPr>
          <a:lstStyle/>
          <a:p>
            <a:pPr marL="8467" marR="466113">
              <a:lnSpc>
                <a:spcPct val="116700"/>
              </a:lnSpc>
              <a:spcBef>
                <a:spcPts val="63"/>
              </a:spcBef>
            </a:pPr>
            <a:r>
              <a:rPr sz="2000" b="1" spc="87" dirty="0">
                <a:solidFill>
                  <a:srgbClr val="2A4A9D"/>
                </a:solidFill>
                <a:latin typeface="Tahoma"/>
                <a:cs typeface="Tahoma"/>
              </a:rPr>
              <a:t>WE</a:t>
            </a:r>
            <a:r>
              <a:rPr sz="2000" b="1" spc="287" dirty="0">
                <a:solidFill>
                  <a:srgbClr val="2A4A9D"/>
                </a:solidFill>
                <a:latin typeface="Tahoma"/>
                <a:cs typeface="Tahoma"/>
              </a:rPr>
              <a:t> </a:t>
            </a:r>
            <a:r>
              <a:rPr sz="2000" b="1" spc="123" dirty="0">
                <a:solidFill>
                  <a:srgbClr val="2A4A9D"/>
                </a:solidFill>
                <a:latin typeface="Tahoma"/>
                <a:cs typeface="Tahoma"/>
              </a:rPr>
              <a:t>EXPLORED</a:t>
            </a:r>
            <a:r>
              <a:rPr sz="2000" b="1" spc="289" dirty="0">
                <a:solidFill>
                  <a:srgbClr val="2A4A9D"/>
                </a:solidFill>
                <a:latin typeface="Tahoma"/>
                <a:cs typeface="Tahoma"/>
              </a:rPr>
              <a:t> </a:t>
            </a:r>
            <a:r>
              <a:rPr sz="2000" b="1" spc="173" dirty="0">
                <a:solidFill>
                  <a:srgbClr val="2A4A9D"/>
                </a:solidFill>
                <a:latin typeface="Tahoma"/>
                <a:cs typeface="Tahoma"/>
              </a:rPr>
              <a:t>TWO</a:t>
            </a:r>
            <a:r>
              <a:rPr sz="2000" b="1" spc="287" dirty="0">
                <a:solidFill>
                  <a:srgbClr val="2A4A9D"/>
                </a:solidFill>
                <a:latin typeface="Tahoma"/>
                <a:cs typeface="Tahoma"/>
              </a:rPr>
              <a:t> </a:t>
            </a:r>
            <a:r>
              <a:rPr sz="2000" b="1" spc="130" dirty="0">
                <a:solidFill>
                  <a:srgbClr val="2A4A9D"/>
                </a:solidFill>
                <a:latin typeface="Tahoma"/>
                <a:cs typeface="Tahoma"/>
              </a:rPr>
              <a:t>MACHINE</a:t>
            </a:r>
            <a:r>
              <a:rPr sz="2000" b="1" spc="289" dirty="0">
                <a:solidFill>
                  <a:srgbClr val="2A4A9D"/>
                </a:solidFill>
                <a:latin typeface="Tahoma"/>
                <a:cs typeface="Tahoma"/>
              </a:rPr>
              <a:t> </a:t>
            </a:r>
            <a:r>
              <a:rPr sz="2000" b="1" spc="87" dirty="0">
                <a:solidFill>
                  <a:srgbClr val="2A4A9D"/>
                </a:solidFill>
                <a:latin typeface="Tahoma"/>
                <a:cs typeface="Tahoma"/>
              </a:rPr>
              <a:t>LEARNING</a:t>
            </a:r>
            <a:r>
              <a:rPr sz="2000" b="1" spc="287" dirty="0">
                <a:solidFill>
                  <a:srgbClr val="2A4A9D"/>
                </a:solidFill>
                <a:latin typeface="Tahoma"/>
                <a:cs typeface="Tahoma"/>
              </a:rPr>
              <a:t> </a:t>
            </a:r>
            <a:r>
              <a:rPr sz="2000" b="1" spc="140" dirty="0">
                <a:solidFill>
                  <a:srgbClr val="2A4A9D"/>
                </a:solidFill>
                <a:latin typeface="Tahoma"/>
                <a:cs typeface="Tahoma"/>
              </a:rPr>
              <a:t>APPROACHES </a:t>
            </a:r>
            <a:r>
              <a:rPr sz="2000" b="1" spc="-577" dirty="0">
                <a:solidFill>
                  <a:srgbClr val="2A4A9D"/>
                </a:solidFill>
                <a:latin typeface="Tahoma"/>
                <a:cs typeface="Tahoma"/>
              </a:rPr>
              <a:t> </a:t>
            </a:r>
            <a:r>
              <a:rPr sz="2000" b="1" spc="130" dirty="0">
                <a:solidFill>
                  <a:srgbClr val="2A4A9D"/>
                </a:solidFill>
                <a:latin typeface="Tahoma"/>
                <a:cs typeface="Tahoma"/>
              </a:rPr>
              <a:t>TO</a:t>
            </a:r>
            <a:r>
              <a:rPr sz="2000" b="1" spc="283" dirty="0">
                <a:solidFill>
                  <a:srgbClr val="2A4A9D"/>
                </a:solidFill>
                <a:latin typeface="Tahoma"/>
                <a:cs typeface="Tahoma"/>
              </a:rPr>
              <a:t> </a:t>
            </a:r>
            <a:r>
              <a:rPr sz="2000" b="1" spc="136" dirty="0">
                <a:solidFill>
                  <a:srgbClr val="2A4A9D"/>
                </a:solidFill>
                <a:latin typeface="Tahoma"/>
                <a:cs typeface="Tahoma"/>
              </a:rPr>
              <a:t>COLOR</a:t>
            </a:r>
            <a:r>
              <a:rPr sz="2000" b="1" spc="287" dirty="0">
                <a:solidFill>
                  <a:srgbClr val="2A4A9D"/>
                </a:solidFill>
                <a:latin typeface="Tahoma"/>
                <a:cs typeface="Tahoma"/>
              </a:rPr>
              <a:t> </a:t>
            </a:r>
            <a:r>
              <a:rPr sz="2000" b="1" spc="76" dirty="0">
                <a:solidFill>
                  <a:srgbClr val="2A4A9D"/>
                </a:solidFill>
                <a:latin typeface="Tahoma"/>
                <a:cs typeface="Tahoma"/>
              </a:rPr>
              <a:t>CLASSIFICATION:</a:t>
            </a:r>
            <a:endParaRPr sz="2000">
              <a:latin typeface="Tahoma"/>
              <a:cs typeface="Tahoma"/>
            </a:endParaRPr>
          </a:p>
          <a:p>
            <a:pPr marL="8467" marR="1401303" indent="85518">
              <a:lnSpc>
                <a:spcPts val="2800"/>
              </a:lnSpc>
              <a:spcBef>
                <a:spcPts val="160"/>
              </a:spcBef>
            </a:pPr>
            <a:r>
              <a:rPr sz="2000" b="1" spc="50" dirty="0">
                <a:solidFill>
                  <a:srgbClr val="2A4A9D"/>
                </a:solidFill>
                <a:latin typeface="Tahoma"/>
                <a:cs typeface="Tahoma"/>
              </a:rPr>
              <a:t>LOGISTIC</a:t>
            </a:r>
            <a:r>
              <a:rPr sz="2000" b="1" spc="287" dirty="0">
                <a:solidFill>
                  <a:srgbClr val="2A4A9D"/>
                </a:solidFill>
                <a:latin typeface="Tahoma"/>
                <a:cs typeface="Tahoma"/>
              </a:rPr>
              <a:t> </a:t>
            </a:r>
            <a:r>
              <a:rPr sz="2000" b="1" spc="67" dirty="0">
                <a:solidFill>
                  <a:srgbClr val="2A4A9D"/>
                </a:solidFill>
                <a:latin typeface="Tahoma"/>
                <a:cs typeface="Tahoma"/>
              </a:rPr>
              <a:t>REGRESSION</a:t>
            </a:r>
            <a:r>
              <a:rPr sz="2000" b="1" spc="287" dirty="0">
                <a:solidFill>
                  <a:srgbClr val="2A4A9D"/>
                </a:solidFill>
                <a:latin typeface="Tahoma"/>
                <a:cs typeface="Tahoma"/>
              </a:rPr>
              <a:t> </a:t>
            </a:r>
            <a:r>
              <a:rPr sz="2000" b="1" spc="147" dirty="0">
                <a:solidFill>
                  <a:srgbClr val="2A4A9D"/>
                </a:solidFill>
                <a:latin typeface="Tahoma"/>
                <a:cs typeface="Tahoma"/>
              </a:rPr>
              <a:t>AND</a:t>
            </a:r>
            <a:r>
              <a:rPr sz="2000" b="1" spc="287" dirty="0">
                <a:solidFill>
                  <a:srgbClr val="2A4A9D"/>
                </a:solidFill>
                <a:latin typeface="Tahoma"/>
                <a:cs typeface="Tahoma"/>
              </a:rPr>
              <a:t> </a:t>
            </a:r>
            <a:r>
              <a:rPr sz="2000" b="1" spc="47" dirty="0">
                <a:solidFill>
                  <a:srgbClr val="2A4A9D"/>
                </a:solidFill>
                <a:latin typeface="Tahoma"/>
                <a:cs typeface="Tahoma"/>
              </a:rPr>
              <a:t>ARTIFICIAL</a:t>
            </a:r>
            <a:r>
              <a:rPr sz="2000" b="1" spc="287" dirty="0">
                <a:solidFill>
                  <a:srgbClr val="2A4A9D"/>
                </a:solidFill>
                <a:latin typeface="Tahoma"/>
                <a:cs typeface="Tahoma"/>
              </a:rPr>
              <a:t> </a:t>
            </a:r>
            <a:r>
              <a:rPr sz="2000" b="1" spc="117" dirty="0">
                <a:solidFill>
                  <a:srgbClr val="2A4A9D"/>
                </a:solidFill>
                <a:latin typeface="Tahoma"/>
                <a:cs typeface="Tahoma"/>
              </a:rPr>
              <a:t>NEURAL </a:t>
            </a:r>
            <a:r>
              <a:rPr sz="2000" b="1" spc="-577" dirty="0">
                <a:solidFill>
                  <a:srgbClr val="2A4A9D"/>
                </a:solidFill>
                <a:latin typeface="Tahoma"/>
                <a:cs typeface="Tahoma"/>
              </a:rPr>
              <a:t> </a:t>
            </a:r>
            <a:r>
              <a:rPr sz="2000" b="1" spc="130" dirty="0">
                <a:solidFill>
                  <a:srgbClr val="2A4A9D"/>
                </a:solidFill>
                <a:latin typeface="Tahoma"/>
                <a:cs typeface="Tahoma"/>
              </a:rPr>
              <a:t>NETWORKS.</a:t>
            </a:r>
            <a:endParaRPr sz="2000">
              <a:latin typeface="Tahoma"/>
              <a:cs typeface="Tahoma"/>
            </a:endParaRPr>
          </a:p>
          <a:p>
            <a:pPr>
              <a:spcBef>
                <a:spcPts val="23"/>
              </a:spcBef>
            </a:pPr>
            <a:endParaRPr sz="2500">
              <a:latin typeface="Tahoma"/>
              <a:cs typeface="Tahoma"/>
            </a:endParaRPr>
          </a:p>
          <a:p>
            <a:pPr marL="8467" algn="just"/>
            <a:r>
              <a:rPr sz="2000" b="1" spc="87" dirty="0">
                <a:solidFill>
                  <a:srgbClr val="2A4A9D"/>
                </a:solidFill>
                <a:latin typeface="Tahoma"/>
                <a:cs typeface="Tahoma"/>
              </a:rPr>
              <a:t>WE</a:t>
            </a:r>
            <a:r>
              <a:rPr sz="2000" b="1" spc="287" dirty="0">
                <a:solidFill>
                  <a:srgbClr val="2A4A9D"/>
                </a:solidFill>
                <a:latin typeface="Tahoma"/>
                <a:cs typeface="Tahoma"/>
              </a:rPr>
              <a:t> </a:t>
            </a:r>
            <a:r>
              <a:rPr sz="2000" b="1" spc="90" dirty="0">
                <a:solidFill>
                  <a:srgbClr val="2A4A9D"/>
                </a:solidFill>
                <a:latin typeface="Tahoma"/>
                <a:cs typeface="Tahoma"/>
              </a:rPr>
              <a:t>TRAINED</a:t>
            </a:r>
            <a:r>
              <a:rPr sz="2000" b="1" spc="287" dirty="0">
                <a:solidFill>
                  <a:srgbClr val="2A4A9D"/>
                </a:solidFill>
                <a:latin typeface="Tahoma"/>
                <a:cs typeface="Tahoma"/>
              </a:rPr>
              <a:t> </a:t>
            </a:r>
            <a:r>
              <a:rPr sz="2000" b="1" spc="147" dirty="0">
                <a:solidFill>
                  <a:srgbClr val="2A4A9D"/>
                </a:solidFill>
                <a:latin typeface="Tahoma"/>
                <a:cs typeface="Tahoma"/>
              </a:rPr>
              <a:t>AND</a:t>
            </a:r>
            <a:r>
              <a:rPr sz="2000" b="1" spc="287" dirty="0">
                <a:solidFill>
                  <a:srgbClr val="2A4A9D"/>
                </a:solidFill>
                <a:latin typeface="Tahoma"/>
                <a:cs typeface="Tahoma"/>
              </a:rPr>
              <a:t> </a:t>
            </a:r>
            <a:r>
              <a:rPr sz="2000" b="1" spc="160" dirty="0">
                <a:solidFill>
                  <a:srgbClr val="2A4A9D"/>
                </a:solidFill>
                <a:latin typeface="Tahoma"/>
                <a:cs typeface="Tahoma"/>
              </a:rPr>
              <a:t>EVALUATED</a:t>
            </a:r>
            <a:r>
              <a:rPr sz="2000" b="1" spc="287" dirty="0">
                <a:solidFill>
                  <a:srgbClr val="2A4A9D"/>
                </a:solidFill>
                <a:latin typeface="Tahoma"/>
                <a:cs typeface="Tahoma"/>
              </a:rPr>
              <a:t> </a:t>
            </a:r>
            <a:r>
              <a:rPr sz="2000" b="1" spc="103" dirty="0">
                <a:solidFill>
                  <a:srgbClr val="2A4A9D"/>
                </a:solidFill>
                <a:latin typeface="Tahoma"/>
                <a:cs typeface="Tahoma"/>
              </a:rPr>
              <a:t>THE</a:t>
            </a:r>
            <a:r>
              <a:rPr sz="2000" b="1" spc="287" dirty="0">
                <a:solidFill>
                  <a:srgbClr val="2A4A9D"/>
                </a:solidFill>
                <a:latin typeface="Tahoma"/>
                <a:cs typeface="Tahoma"/>
              </a:rPr>
              <a:t> </a:t>
            </a:r>
            <a:r>
              <a:rPr sz="2000" b="1" spc="140" dirty="0">
                <a:solidFill>
                  <a:srgbClr val="2A4A9D"/>
                </a:solidFill>
                <a:latin typeface="Tahoma"/>
                <a:cs typeface="Tahoma"/>
              </a:rPr>
              <a:t>MODELS</a:t>
            </a:r>
            <a:r>
              <a:rPr sz="2000" b="1" spc="287" dirty="0">
                <a:solidFill>
                  <a:srgbClr val="2A4A9D"/>
                </a:solidFill>
                <a:latin typeface="Tahoma"/>
                <a:cs typeface="Tahoma"/>
              </a:rPr>
              <a:t> </a:t>
            </a:r>
            <a:r>
              <a:rPr sz="2000" b="1" spc="143" dirty="0">
                <a:solidFill>
                  <a:srgbClr val="2A4A9D"/>
                </a:solidFill>
                <a:latin typeface="Tahoma"/>
                <a:cs typeface="Tahoma"/>
              </a:rPr>
              <a:t>ON</a:t>
            </a:r>
            <a:r>
              <a:rPr sz="2000" b="1" spc="289" dirty="0">
                <a:solidFill>
                  <a:srgbClr val="2A4A9D"/>
                </a:solidFill>
                <a:latin typeface="Tahoma"/>
                <a:cs typeface="Tahoma"/>
              </a:rPr>
              <a:t> </a:t>
            </a:r>
            <a:r>
              <a:rPr sz="2000" b="1" spc="33" dirty="0">
                <a:solidFill>
                  <a:srgbClr val="2A4A9D"/>
                </a:solidFill>
                <a:latin typeface="Tahoma"/>
                <a:cs typeface="Tahoma"/>
              </a:rPr>
              <a:t>A</a:t>
            </a:r>
            <a:endParaRPr sz="2000">
              <a:latin typeface="Tahoma"/>
              <a:cs typeface="Tahoma"/>
            </a:endParaRPr>
          </a:p>
          <a:p>
            <a:pPr marL="8467" marR="718856">
              <a:lnSpc>
                <a:spcPts val="2800"/>
              </a:lnSpc>
              <a:spcBef>
                <a:spcPts val="160"/>
              </a:spcBef>
            </a:pPr>
            <a:r>
              <a:rPr sz="2000" b="1" spc="140" dirty="0">
                <a:solidFill>
                  <a:srgbClr val="2A4A9D"/>
                </a:solidFill>
                <a:latin typeface="Tahoma"/>
                <a:cs typeface="Tahoma"/>
              </a:rPr>
              <a:t>DATASET</a:t>
            </a:r>
            <a:r>
              <a:rPr sz="2000" b="1" spc="287" dirty="0">
                <a:solidFill>
                  <a:srgbClr val="2A4A9D"/>
                </a:solidFill>
                <a:latin typeface="Tahoma"/>
                <a:cs typeface="Tahoma"/>
              </a:rPr>
              <a:t> </a:t>
            </a:r>
            <a:r>
              <a:rPr sz="2000" b="1" spc="123" dirty="0">
                <a:solidFill>
                  <a:srgbClr val="2A4A9D"/>
                </a:solidFill>
                <a:latin typeface="Tahoma"/>
                <a:cs typeface="Tahoma"/>
              </a:rPr>
              <a:t>OF</a:t>
            </a:r>
            <a:r>
              <a:rPr sz="2000" b="1" spc="287" dirty="0">
                <a:solidFill>
                  <a:srgbClr val="2A4A9D"/>
                </a:solidFill>
                <a:latin typeface="Tahoma"/>
                <a:cs typeface="Tahoma"/>
              </a:rPr>
              <a:t> </a:t>
            </a:r>
            <a:r>
              <a:rPr sz="2000" b="1" spc="83" dirty="0">
                <a:solidFill>
                  <a:srgbClr val="2A4A9D"/>
                </a:solidFill>
                <a:latin typeface="Tahoma"/>
                <a:cs typeface="Tahoma"/>
              </a:rPr>
              <a:t>IMAGES</a:t>
            </a:r>
            <a:r>
              <a:rPr sz="2000" b="1" spc="287" dirty="0">
                <a:solidFill>
                  <a:srgbClr val="2A4A9D"/>
                </a:solidFill>
                <a:latin typeface="Tahoma"/>
                <a:cs typeface="Tahoma"/>
              </a:rPr>
              <a:t> </a:t>
            </a:r>
            <a:r>
              <a:rPr sz="2000" b="1" spc="147" dirty="0">
                <a:solidFill>
                  <a:srgbClr val="2A4A9D"/>
                </a:solidFill>
                <a:latin typeface="Tahoma"/>
                <a:cs typeface="Tahoma"/>
              </a:rPr>
              <a:t>AND</a:t>
            </a:r>
            <a:r>
              <a:rPr sz="2000" b="1" spc="287" dirty="0">
                <a:solidFill>
                  <a:srgbClr val="2A4A9D"/>
                </a:solidFill>
                <a:latin typeface="Tahoma"/>
                <a:cs typeface="Tahoma"/>
              </a:rPr>
              <a:t> </a:t>
            </a:r>
            <a:r>
              <a:rPr sz="2000" b="1" spc="40" dirty="0">
                <a:solidFill>
                  <a:srgbClr val="2A4A9D"/>
                </a:solidFill>
                <a:latin typeface="Tahoma"/>
                <a:cs typeface="Tahoma"/>
              </a:rPr>
              <a:t>THEIR</a:t>
            </a:r>
            <a:r>
              <a:rPr sz="2000" b="1" spc="287" dirty="0">
                <a:solidFill>
                  <a:srgbClr val="2A4A9D"/>
                </a:solidFill>
                <a:latin typeface="Tahoma"/>
                <a:cs typeface="Tahoma"/>
              </a:rPr>
              <a:t> </a:t>
            </a:r>
            <a:r>
              <a:rPr sz="2000" b="1" spc="157" dirty="0">
                <a:solidFill>
                  <a:srgbClr val="2A4A9D"/>
                </a:solidFill>
                <a:latin typeface="Tahoma"/>
                <a:cs typeface="Tahoma"/>
              </a:rPr>
              <a:t>DOMINANT</a:t>
            </a:r>
            <a:r>
              <a:rPr sz="2000" b="1" spc="287" dirty="0">
                <a:solidFill>
                  <a:srgbClr val="2A4A9D"/>
                </a:solidFill>
                <a:latin typeface="Tahoma"/>
                <a:cs typeface="Tahoma"/>
              </a:rPr>
              <a:t> </a:t>
            </a:r>
            <a:r>
              <a:rPr sz="2000" b="1" spc="120" dirty="0">
                <a:solidFill>
                  <a:srgbClr val="2A4A9D"/>
                </a:solidFill>
                <a:latin typeface="Tahoma"/>
                <a:cs typeface="Tahoma"/>
              </a:rPr>
              <a:t>COLORS </a:t>
            </a:r>
            <a:r>
              <a:rPr sz="2000" b="1" spc="-573" dirty="0">
                <a:solidFill>
                  <a:srgbClr val="2A4A9D"/>
                </a:solidFill>
                <a:latin typeface="Tahoma"/>
                <a:cs typeface="Tahoma"/>
              </a:rPr>
              <a:t> </a:t>
            </a:r>
            <a:r>
              <a:rPr sz="2000" b="1" spc="50" dirty="0">
                <a:solidFill>
                  <a:srgbClr val="2A4A9D"/>
                </a:solidFill>
                <a:latin typeface="Tahoma"/>
                <a:cs typeface="Tahoma"/>
              </a:rPr>
              <a:t>USING</a:t>
            </a:r>
            <a:r>
              <a:rPr sz="2000" b="1" spc="287" dirty="0">
                <a:solidFill>
                  <a:srgbClr val="2A4A9D"/>
                </a:solidFill>
                <a:latin typeface="Tahoma"/>
                <a:cs typeface="Tahoma"/>
              </a:rPr>
              <a:t> </a:t>
            </a:r>
            <a:r>
              <a:rPr sz="2000" b="1" spc="20" dirty="0">
                <a:solidFill>
                  <a:srgbClr val="2A4A9D"/>
                </a:solidFill>
                <a:latin typeface="Tahoma"/>
                <a:cs typeface="Tahoma"/>
              </a:rPr>
              <a:t>SCIKIT-</a:t>
            </a:r>
            <a:r>
              <a:rPr sz="2000" b="1" spc="-387" dirty="0">
                <a:solidFill>
                  <a:srgbClr val="2A4A9D"/>
                </a:solidFill>
                <a:latin typeface="Tahoma"/>
                <a:cs typeface="Tahoma"/>
              </a:rPr>
              <a:t> </a:t>
            </a:r>
            <a:r>
              <a:rPr sz="2000" b="1" spc="100" dirty="0">
                <a:solidFill>
                  <a:srgbClr val="2A4A9D"/>
                </a:solidFill>
                <a:latin typeface="Tahoma"/>
                <a:cs typeface="Tahoma"/>
              </a:rPr>
              <a:t>LEARN</a:t>
            </a:r>
            <a:r>
              <a:rPr sz="2000" b="1" spc="287" dirty="0">
                <a:solidFill>
                  <a:srgbClr val="2A4A9D"/>
                </a:solidFill>
                <a:latin typeface="Tahoma"/>
                <a:cs typeface="Tahoma"/>
              </a:rPr>
              <a:t> </a:t>
            </a:r>
            <a:r>
              <a:rPr sz="2000" b="1" spc="147" dirty="0">
                <a:solidFill>
                  <a:srgbClr val="2A4A9D"/>
                </a:solidFill>
                <a:latin typeface="Tahoma"/>
                <a:cs typeface="Tahoma"/>
              </a:rPr>
              <a:t>AND</a:t>
            </a:r>
            <a:r>
              <a:rPr sz="2000" b="1" spc="289" dirty="0">
                <a:solidFill>
                  <a:srgbClr val="2A4A9D"/>
                </a:solidFill>
                <a:latin typeface="Tahoma"/>
                <a:cs typeface="Tahoma"/>
              </a:rPr>
              <a:t> </a:t>
            </a:r>
            <a:r>
              <a:rPr sz="2000" b="1" spc="83" dirty="0">
                <a:solidFill>
                  <a:srgbClr val="2A4A9D"/>
                </a:solidFill>
                <a:latin typeface="Tahoma"/>
                <a:cs typeface="Tahoma"/>
              </a:rPr>
              <a:t>KERAS</a:t>
            </a:r>
            <a:r>
              <a:rPr sz="2000" b="1" spc="287" dirty="0">
                <a:solidFill>
                  <a:srgbClr val="2A4A9D"/>
                </a:solidFill>
                <a:latin typeface="Tahoma"/>
                <a:cs typeface="Tahoma"/>
              </a:rPr>
              <a:t> </a:t>
            </a:r>
            <a:r>
              <a:rPr sz="2000" b="1" spc="23" dirty="0">
                <a:solidFill>
                  <a:srgbClr val="2A4A9D"/>
                </a:solidFill>
                <a:latin typeface="Tahoma"/>
                <a:cs typeface="Tahoma"/>
              </a:rPr>
              <a:t>LIBRARIES.</a:t>
            </a:r>
            <a:endParaRPr sz="2000">
              <a:latin typeface="Tahoma"/>
              <a:cs typeface="Tahoma"/>
            </a:endParaRPr>
          </a:p>
          <a:p>
            <a:pPr>
              <a:spcBef>
                <a:spcPts val="23"/>
              </a:spcBef>
            </a:pPr>
            <a:endParaRPr sz="2500">
              <a:latin typeface="Tahoma"/>
              <a:cs typeface="Tahoma"/>
            </a:endParaRPr>
          </a:p>
          <a:p>
            <a:pPr marL="8467" algn="just"/>
            <a:r>
              <a:rPr sz="2000" b="1" spc="103" dirty="0">
                <a:solidFill>
                  <a:srgbClr val="2A4A9D"/>
                </a:solidFill>
                <a:latin typeface="Tahoma"/>
                <a:cs typeface="Tahoma"/>
              </a:rPr>
              <a:t>THE</a:t>
            </a:r>
            <a:r>
              <a:rPr sz="2000" b="1" spc="283" dirty="0">
                <a:solidFill>
                  <a:srgbClr val="2A4A9D"/>
                </a:solidFill>
                <a:latin typeface="Tahoma"/>
                <a:cs typeface="Tahoma"/>
              </a:rPr>
              <a:t> </a:t>
            </a:r>
            <a:r>
              <a:rPr sz="2000" b="1" spc="147" dirty="0">
                <a:solidFill>
                  <a:srgbClr val="2A4A9D"/>
                </a:solidFill>
                <a:latin typeface="Tahoma"/>
                <a:cs typeface="Tahoma"/>
              </a:rPr>
              <a:t>ANN</a:t>
            </a:r>
            <a:r>
              <a:rPr sz="2000" b="1" spc="283" dirty="0">
                <a:solidFill>
                  <a:srgbClr val="2A4A9D"/>
                </a:solidFill>
                <a:latin typeface="Tahoma"/>
                <a:cs typeface="Tahoma"/>
              </a:rPr>
              <a:t> </a:t>
            </a:r>
            <a:r>
              <a:rPr sz="2000" b="1" spc="163" dirty="0">
                <a:solidFill>
                  <a:srgbClr val="2A4A9D"/>
                </a:solidFill>
                <a:latin typeface="Tahoma"/>
                <a:cs typeface="Tahoma"/>
              </a:rPr>
              <a:t>MODEL</a:t>
            </a:r>
            <a:r>
              <a:rPr sz="2000" b="1" spc="287" dirty="0">
                <a:solidFill>
                  <a:srgbClr val="2A4A9D"/>
                </a:solidFill>
                <a:latin typeface="Tahoma"/>
                <a:cs typeface="Tahoma"/>
              </a:rPr>
              <a:t> </a:t>
            </a:r>
            <a:r>
              <a:rPr sz="2000" b="1" spc="160" dirty="0">
                <a:solidFill>
                  <a:srgbClr val="2A4A9D"/>
                </a:solidFill>
                <a:latin typeface="Tahoma"/>
                <a:cs typeface="Tahoma"/>
              </a:rPr>
              <a:t>OUTPERFORMED</a:t>
            </a:r>
            <a:r>
              <a:rPr sz="2000" b="1" spc="283" dirty="0">
                <a:solidFill>
                  <a:srgbClr val="2A4A9D"/>
                </a:solidFill>
                <a:latin typeface="Tahoma"/>
                <a:cs typeface="Tahoma"/>
              </a:rPr>
              <a:t> </a:t>
            </a:r>
            <a:r>
              <a:rPr sz="2000" b="1" spc="103" dirty="0">
                <a:solidFill>
                  <a:srgbClr val="2A4A9D"/>
                </a:solidFill>
                <a:latin typeface="Tahoma"/>
                <a:cs typeface="Tahoma"/>
              </a:rPr>
              <a:t>THE</a:t>
            </a:r>
            <a:r>
              <a:rPr sz="2000" b="1" spc="287" dirty="0">
                <a:solidFill>
                  <a:srgbClr val="2A4A9D"/>
                </a:solidFill>
                <a:latin typeface="Tahoma"/>
                <a:cs typeface="Tahoma"/>
              </a:rPr>
              <a:t> </a:t>
            </a:r>
            <a:r>
              <a:rPr sz="2000" b="1" spc="50" dirty="0">
                <a:solidFill>
                  <a:srgbClr val="2A4A9D"/>
                </a:solidFill>
                <a:latin typeface="Tahoma"/>
                <a:cs typeface="Tahoma"/>
              </a:rPr>
              <a:t>LOGISTIC</a:t>
            </a:r>
            <a:endParaRPr sz="2000">
              <a:latin typeface="Tahoma"/>
              <a:cs typeface="Tahoma"/>
            </a:endParaRPr>
          </a:p>
          <a:p>
            <a:pPr marL="8467" marR="3387" algn="just">
              <a:lnSpc>
                <a:spcPts val="2800"/>
              </a:lnSpc>
              <a:spcBef>
                <a:spcPts val="160"/>
              </a:spcBef>
            </a:pPr>
            <a:r>
              <a:rPr sz="2000" b="1" spc="67" dirty="0">
                <a:solidFill>
                  <a:srgbClr val="2A4A9D"/>
                </a:solidFill>
                <a:latin typeface="Tahoma"/>
                <a:cs typeface="Tahoma"/>
              </a:rPr>
              <a:t>REGRESSION </a:t>
            </a:r>
            <a:r>
              <a:rPr sz="2000" b="1" spc="163" dirty="0">
                <a:solidFill>
                  <a:srgbClr val="2A4A9D"/>
                </a:solidFill>
                <a:latin typeface="Tahoma"/>
                <a:cs typeface="Tahoma"/>
              </a:rPr>
              <a:t>MODEL </a:t>
            </a:r>
            <a:r>
              <a:rPr sz="2000" b="1" spc="-80" dirty="0">
                <a:solidFill>
                  <a:srgbClr val="2A4A9D"/>
                </a:solidFill>
                <a:latin typeface="Tahoma"/>
                <a:cs typeface="Tahoma"/>
              </a:rPr>
              <a:t>IN </a:t>
            </a:r>
            <a:r>
              <a:rPr sz="2000" b="1" spc="100" dirty="0">
                <a:solidFill>
                  <a:srgbClr val="2A4A9D"/>
                </a:solidFill>
                <a:latin typeface="Tahoma"/>
                <a:cs typeface="Tahoma"/>
              </a:rPr>
              <a:t>TERMS </a:t>
            </a:r>
            <a:r>
              <a:rPr sz="2000" b="1" spc="123" dirty="0">
                <a:solidFill>
                  <a:srgbClr val="2A4A9D"/>
                </a:solidFill>
                <a:latin typeface="Tahoma"/>
                <a:cs typeface="Tahoma"/>
              </a:rPr>
              <a:t>OF </a:t>
            </a:r>
            <a:r>
              <a:rPr sz="2000" b="1" spc="143" dirty="0">
                <a:solidFill>
                  <a:srgbClr val="2A4A9D"/>
                </a:solidFill>
                <a:latin typeface="Tahoma"/>
                <a:cs typeface="Tahoma"/>
              </a:rPr>
              <a:t>ACCURACY, </a:t>
            </a:r>
            <a:r>
              <a:rPr sz="2000" b="1" spc="53" dirty="0">
                <a:solidFill>
                  <a:srgbClr val="2A4A9D"/>
                </a:solidFill>
                <a:latin typeface="Tahoma"/>
                <a:cs typeface="Tahoma"/>
              </a:rPr>
              <a:t>PRECISION, </a:t>
            </a:r>
            <a:r>
              <a:rPr sz="2000" b="1" spc="57" dirty="0">
                <a:solidFill>
                  <a:srgbClr val="2A4A9D"/>
                </a:solidFill>
                <a:latin typeface="Tahoma"/>
                <a:cs typeface="Tahoma"/>
              </a:rPr>
              <a:t> </a:t>
            </a:r>
            <a:r>
              <a:rPr sz="2000" b="1" spc="147" dirty="0">
                <a:solidFill>
                  <a:srgbClr val="2A4A9D"/>
                </a:solidFill>
                <a:latin typeface="Tahoma"/>
                <a:cs typeface="Tahoma"/>
              </a:rPr>
              <a:t>AND </a:t>
            </a:r>
            <a:r>
              <a:rPr sz="2000" b="1" spc="97" dirty="0">
                <a:solidFill>
                  <a:srgbClr val="2A4A9D"/>
                </a:solidFill>
                <a:latin typeface="Tahoma"/>
                <a:cs typeface="Tahoma"/>
              </a:rPr>
              <a:t>RECALL </a:t>
            </a:r>
            <a:r>
              <a:rPr sz="2000" b="1" spc="143" dirty="0">
                <a:solidFill>
                  <a:srgbClr val="2A4A9D"/>
                </a:solidFill>
                <a:latin typeface="Tahoma"/>
                <a:cs typeface="Tahoma"/>
              </a:rPr>
              <a:t>ON </a:t>
            </a:r>
            <a:r>
              <a:rPr sz="2000" b="1" spc="103" dirty="0">
                <a:solidFill>
                  <a:srgbClr val="2A4A9D"/>
                </a:solidFill>
                <a:latin typeface="Tahoma"/>
                <a:cs typeface="Tahoma"/>
              </a:rPr>
              <a:t>THE </a:t>
            </a:r>
            <a:r>
              <a:rPr sz="2000" b="1" spc="76" dirty="0">
                <a:solidFill>
                  <a:srgbClr val="2A4A9D"/>
                </a:solidFill>
                <a:latin typeface="Tahoma"/>
                <a:cs typeface="Tahoma"/>
              </a:rPr>
              <a:t>TEST </a:t>
            </a:r>
            <a:r>
              <a:rPr sz="2000" b="1" spc="47" dirty="0">
                <a:solidFill>
                  <a:srgbClr val="2A4A9D"/>
                </a:solidFill>
                <a:latin typeface="Tahoma"/>
                <a:cs typeface="Tahoma"/>
              </a:rPr>
              <a:t>SET. </a:t>
            </a:r>
            <a:r>
              <a:rPr sz="2000" b="1" spc="103" dirty="0">
                <a:solidFill>
                  <a:srgbClr val="2A4A9D"/>
                </a:solidFill>
                <a:latin typeface="Tahoma"/>
                <a:cs typeface="Tahoma"/>
              </a:rPr>
              <a:t>THE </a:t>
            </a:r>
            <a:r>
              <a:rPr sz="2000" b="1" spc="37" dirty="0">
                <a:solidFill>
                  <a:srgbClr val="2A4A9D"/>
                </a:solidFill>
                <a:latin typeface="Tahoma"/>
                <a:cs typeface="Tahoma"/>
              </a:rPr>
              <a:t>SCRIPT </a:t>
            </a:r>
            <a:r>
              <a:rPr sz="2000" b="1" spc="110" dirty="0">
                <a:solidFill>
                  <a:srgbClr val="2A4A9D"/>
                </a:solidFill>
                <a:latin typeface="Tahoma"/>
                <a:cs typeface="Tahoma"/>
              </a:rPr>
              <a:t>ALSO </a:t>
            </a:r>
            <a:r>
              <a:rPr sz="2000" b="1" spc="133" dirty="0">
                <a:solidFill>
                  <a:srgbClr val="2A4A9D"/>
                </a:solidFill>
                <a:latin typeface="Tahoma"/>
                <a:cs typeface="Tahoma"/>
              </a:rPr>
              <a:t>ALLOWS </a:t>
            </a:r>
            <a:r>
              <a:rPr sz="2000" b="1" spc="136" dirty="0">
                <a:solidFill>
                  <a:srgbClr val="2A4A9D"/>
                </a:solidFill>
                <a:latin typeface="Tahoma"/>
                <a:cs typeface="Tahoma"/>
              </a:rPr>
              <a:t> </a:t>
            </a:r>
            <a:r>
              <a:rPr sz="2000" b="1" spc="103" dirty="0">
                <a:solidFill>
                  <a:srgbClr val="2A4A9D"/>
                </a:solidFill>
                <a:latin typeface="Tahoma"/>
                <a:cs typeface="Tahoma"/>
              </a:rPr>
              <a:t>THE</a:t>
            </a:r>
            <a:r>
              <a:rPr sz="2000" b="1" spc="287" dirty="0">
                <a:solidFill>
                  <a:srgbClr val="2A4A9D"/>
                </a:solidFill>
                <a:latin typeface="Tahoma"/>
                <a:cs typeface="Tahoma"/>
              </a:rPr>
              <a:t> </a:t>
            </a:r>
            <a:r>
              <a:rPr sz="2000" b="1" spc="53" dirty="0">
                <a:solidFill>
                  <a:srgbClr val="2A4A9D"/>
                </a:solidFill>
                <a:latin typeface="Tahoma"/>
                <a:cs typeface="Tahoma"/>
              </a:rPr>
              <a:t>USER</a:t>
            </a:r>
            <a:r>
              <a:rPr sz="2000" b="1" spc="287" dirty="0">
                <a:solidFill>
                  <a:srgbClr val="2A4A9D"/>
                </a:solidFill>
                <a:latin typeface="Tahoma"/>
                <a:cs typeface="Tahoma"/>
              </a:rPr>
              <a:t> </a:t>
            </a:r>
            <a:r>
              <a:rPr sz="2000" b="1" spc="130" dirty="0">
                <a:solidFill>
                  <a:srgbClr val="2A4A9D"/>
                </a:solidFill>
                <a:latin typeface="Tahoma"/>
                <a:cs typeface="Tahoma"/>
              </a:rPr>
              <a:t>TO</a:t>
            </a:r>
            <a:r>
              <a:rPr sz="2000" b="1" spc="287" dirty="0">
                <a:solidFill>
                  <a:srgbClr val="2A4A9D"/>
                </a:solidFill>
                <a:latin typeface="Tahoma"/>
                <a:cs typeface="Tahoma"/>
              </a:rPr>
              <a:t> </a:t>
            </a:r>
            <a:r>
              <a:rPr sz="2000" b="1" spc="76" dirty="0">
                <a:solidFill>
                  <a:srgbClr val="2A4A9D"/>
                </a:solidFill>
                <a:latin typeface="Tahoma"/>
                <a:cs typeface="Tahoma"/>
              </a:rPr>
              <a:t>TEST</a:t>
            </a:r>
            <a:r>
              <a:rPr sz="2000" b="1" spc="287" dirty="0">
                <a:solidFill>
                  <a:srgbClr val="2A4A9D"/>
                </a:solidFill>
                <a:latin typeface="Tahoma"/>
                <a:cs typeface="Tahoma"/>
              </a:rPr>
              <a:t> </a:t>
            </a:r>
            <a:r>
              <a:rPr sz="2000" b="1" spc="103" dirty="0">
                <a:solidFill>
                  <a:srgbClr val="2A4A9D"/>
                </a:solidFill>
                <a:latin typeface="Tahoma"/>
                <a:cs typeface="Tahoma"/>
              </a:rPr>
              <a:t>THE</a:t>
            </a:r>
            <a:r>
              <a:rPr sz="2000" b="1" spc="287" dirty="0">
                <a:solidFill>
                  <a:srgbClr val="2A4A9D"/>
                </a:solidFill>
                <a:latin typeface="Tahoma"/>
                <a:cs typeface="Tahoma"/>
              </a:rPr>
              <a:t> </a:t>
            </a:r>
            <a:r>
              <a:rPr sz="2000" b="1" spc="140" dirty="0">
                <a:solidFill>
                  <a:srgbClr val="2A4A9D"/>
                </a:solidFill>
                <a:latin typeface="Tahoma"/>
                <a:cs typeface="Tahoma"/>
              </a:rPr>
              <a:t>MODELS</a:t>
            </a:r>
            <a:r>
              <a:rPr sz="2000" b="1" spc="289" dirty="0">
                <a:solidFill>
                  <a:srgbClr val="2A4A9D"/>
                </a:solidFill>
                <a:latin typeface="Tahoma"/>
                <a:cs typeface="Tahoma"/>
              </a:rPr>
              <a:t> </a:t>
            </a:r>
            <a:r>
              <a:rPr sz="2000" b="1" spc="143" dirty="0">
                <a:solidFill>
                  <a:srgbClr val="2A4A9D"/>
                </a:solidFill>
                <a:latin typeface="Tahoma"/>
                <a:cs typeface="Tahoma"/>
              </a:rPr>
              <a:t>ON</a:t>
            </a:r>
            <a:r>
              <a:rPr sz="2000" b="1" spc="287" dirty="0">
                <a:solidFill>
                  <a:srgbClr val="2A4A9D"/>
                </a:solidFill>
                <a:latin typeface="Tahoma"/>
                <a:cs typeface="Tahoma"/>
              </a:rPr>
              <a:t> </a:t>
            </a:r>
            <a:r>
              <a:rPr sz="2000" b="1" spc="33" dirty="0">
                <a:solidFill>
                  <a:srgbClr val="2A4A9D"/>
                </a:solidFill>
                <a:latin typeface="Tahoma"/>
                <a:cs typeface="Tahoma"/>
              </a:rPr>
              <a:t>A</a:t>
            </a:r>
            <a:r>
              <a:rPr sz="2000" b="1" spc="287" dirty="0">
                <a:solidFill>
                  <a:srgbClr val="2A4A9D"/>
                </a:solidFill>
                <a:latin typeface="Tahoma"/>
                <a:cs typeface="Tahoma"/>
              </a:rPr>
              <a:t> </a:t>
            </a:r>
            <a:r>
              <a:rPr sz="2000" b="1" spc="127" dirty="0">
                <a:solidFill>
                  <a:srgbClr val="2A4A9D"/>
                </a:solidFill>
                <a:latin typeface="Tahoma"/>
                <a:cs typeface="Tahoma"/>
              </a:rPr>
              <a:t>NEW</a:t>
            </a:r>
            <a:r>
              <a:rPr sz="2000" b="1" spc="287" dirty="0">
                <a:solidFill>
                  <a:srgbClr val="2A4A9D"/>
                </a:solidFill>
                <a:latin typeface="Tahoma"/>
                <a:cs typeface="Tahoma"/>
              </a:rPr>
              <a:t> </a:t>
            </a:r>
            <a:r>
              <a:rPr sz="2000" b="1" spc="83" dirty="0">
                <a:solidFill>
                  <a:srgbClr val="2A4A9D"/>
                </a:solidFill>
                <a:latin typeface="Tahoma"/>
                <a:cs typeface="Tahoma"/>
              </a:rPr>
              <a:t>IMAGE,</a:t>
            </a:r>
            <a:endParaRPr sz="2000">
              <a:latin typeface="Tahoma"/>
              <a:cs typeface="Tahoma"/>
            </a:endParaRPr>
          </a:p>
          <a:p>
            <a:pPr marL="8467" marR="784053" algn="just">
              <a:lnSpc>
                <a:spcPts val="2800"/>
              </a:lnSpc>
            </a:pPr>
            <a:r>
              <a:rPr sz="2000" b="1" spc="136" dirty="0">
                <a:solidFill>
                  <a:srgbClr val="2A4A9D"/>
                </a:solidFill>
                <a:latin typeface="Tahoma"/>
                <a:cs typeface="Tahoma"/>
              </a:rPr>
              <a:t>DEMONSTRATING </a:t>
            </a:r>
            <a:r>
              <a:rPr sz="2000" b="1" spc="103" dirty="0">
                <a:solidFill>
                  <a:srgbClr val="2A4A9D"/>
                </a:solidFill>
                <a:latin typeface="Tahoma"/>
                <a:cs typeface="Tahoma"/>
              </a:rPr>
              <a:t>THE PRACTICAL </a:t>
            </a:r>
            <a:r>
              <a:rPr sz="2000" b="1" spc="100" dirty="0">
                <a:solidFill>
                  <a:srgbClr val="2A4A9D"/>
                </a:solidFill>
                <a:latin typeface="Tahoma"/>
                <a:cs typeface="Tahoma"/>
              </a:rPr>
              <a:t>APPLICATIONS </a:t>
            </a:r>
            <a:r>
              <a:rPr sz="2000" b="1" spc="123" dirty="0">
                <a:solidFill>
                  <a:srgbClr val="2A4A9D"/>
                </a:solidFill>
                <a:latin typeface="Tahoma"/>
                <a:cs typeface="Tahoma"/>
              </a:rPr>
              <a:t>OF </a:t>
            </a:r>
            <a:r>
              <a:rPr sz="2000" b="1" spc="127" dirty="0">
                <a:solidFill>
                  <a:srgbClr val="2A4A9D"/>
                </a:solidFill>
                <a:latin typeface="Tahoma"/>
                <a:cs typeface="Tahoma"/>
              </a:rPr>
              <a:t> </a:t>
            </a:r>
            <a:r>
              <a:rPr sz="2000" b="1" spc="136" dirty="0">
                <a:solidFill>
                  <a:srgbClr val="2A4A9D"/>
                </a:solidFill>
                <a:latin typeface="Tahoma"/>
                <a:cs typeface="Tahoma"/>
              </a:rPr>
              <a:t>COLOR</a:t>
            </a:r>
            <a:r>
              <a:rPr sz="2000" b="1" spc="287" dirty="0">
                <a:solidFill>
                  <a:srgbClr val="2A4A9D"/>
                </a:solidFill>
                <a:latin typeface="Tahoma"/>
                <a:cs typeface="Tahoma"/>
              </a:rPr>
              <a:t> </a:t>
            </a:r>
            <a:r>
              <a:rPr sz="2000" b="1" spc="80" dirty="0">
                <a:solidFill>
                  <a:srgbClr val="2A4A9D"/>
                </a:solidFill>
                <a:latin typeface="Tahoma"/>
                <a:cs typeface="Tahoma"/>
              </a:rPr>
              <a:t>CLASSIFICATION</a:t>
            </a:r>
            <a:r>
              <a:rPr sz="2000" b="1" spc="283" dirty="0">
                <a:solidFill>
                  <a:srgbClr val="2A4A9D"/>
                </a:solidFill>
                <a:latin typeface="Tahoma"/>
                <a:cs typeface="Tahoma"/>
              </a:rPr>
              <a:t> </a:t>
            </a:r>
            <a:r>
              <a:rPr sz="2000" b="1" spc="-80" dirty="0">
                <a:solidFill>
                  <a:srgbClr val="2A4A9D"/>
                </a:solidFill>
                <a:latin typeface="Tahoma"/>
                <a:cs typeface="Tahoma"/>
              </a:rPr>
              <a:t>IN</a:t>
            </a:r>
            <a:r>
              <a:rPr sz="2000" b="1" spc="287" dirty="0">
                <a:solidFill>
                  <a:srgbClr val="2A4A9D"/>
                </a:solidFill>
                <a:latin typeface="Tahoma"/>
                <a:cs typeface="Tahoma"/>
              </a:rPr>
              <a:t> </a:t>
            </a:r>
            <a:r>
              <a:rPr sz="2000" b="1" spc="160" dirty="0">
                <a:solidFill>
                  <a:srgbClr val="2A4A9D"/>
                </a:solidFill>
                <a:latin typeface="Tahoma"/>
                <a:cs typeface="Tahoma"/>
              </a:rPr>
              <a:t>COMPUTER</a:t>
            </a:r>
            <a:r>
              <a:rPr sz="2000" b="1" spc="287" dirty="0">
                <a:solidFill>
                  <a:srgbClr val="2A4A9D"/>
                </a:solidFill>
                <a:latin typeface="Tahoma"/>
                <a:cs typeface="Tahoma"/>
              </a:rPr>
              <a:t> </a:t>
            </a:r>
            <a:r>
              <a:rPr sz="2000" b="1" spc="43" dirty="0">
                <a:solidFill>
                  <a:srgbClr val="2A4A9D"/>
                </a:solidFill>
                <a:latin typeface="Tahoma"/>
                <a:cs typeface="Tahoma"/>
              </a:rPr>
              <a:t>VISION.</a:t>
            </a:r>
            <a:endParaRPr sz="2000">
              <a:latin typeface="Tahoma"/>
              <a:cs typeface="Tahoma"/>
            </a:endParaRPr>
          </a:p>
        </p:txBody>
      </p:sp>
      <p:sp>
        <p:nvSpPr>
          <p:cNvPr id="11" name="object 11"/>
          <p:cNvSpPr txBox="1">
            <a:spLocks noGrp="1"/>
          </p:cNvSpPr>
          <p:nvPr>
            <p:ph type="title"/>
          </p:nvPr>
        </p:nvSpPr>
        <p:spPr>
          <a:xfrm>
            <a:off x="1675888" y="275189"/>
            <a:ext cx="3768090" cy="1444969"/>
          </a:xfrm>
          <a:prstGeom prst="rect">
            <a:avLst/>
          </a:prstGeom>
        </p:spPr>
        <p:txBody>
          <a:bodyPr vert="horz" wrap="square" lIns="0" tIns="8467" rIns="0" bIns="0" rtlCol="0" anchor="t">
            <a:spAutoFit/>
          </a:bodyPr>
          <a:lstStyle/>
          <a:p>
            <a:pPr marL="8467">
              <a:spcBef>
                <a:spcPts val="67"/>
              </a:spcBef>
            </a:pPr>
            <a:r>
              <a:rPr sz="4667" spc="593" dirty="0">
                <a:solidFill>
                  <a:srgbClr val="FFFFFF"/>
                </a:solidFill>
              </a:rPr>
              <a:t>Conclusion</a:t>
            </a:r>
            <a:endParaRPr sz="4667"/>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
            <a:ext cx="12190730" cy="4233757"/>
          </a:xfrm>
          <a:custGeom>
            <a:avLst/>
            <a:gdLst/>
            <a:ahLst/>
            <a:cxnLst/>
            <a:rect l="l" t="t" r="r" b="b"/>
            <a:pathLst>
              <a:path w="18286095" h="6350635">
                <a:moveTo>
                  <a:pt x="0" y="0"/>
                </a:moveTo>
                <a:lnTo>
                  <a:pt x="18285706" y="0"/>
                </a:lnTo>
                <a:lnTo>
                  <a:pt x="18285706" y="6350624"/>
                </a:lnTo>
                <a:lnTo>
                  <a:pt x="0" y="6350624"/>
                </a:lnTo>
                <a:lnTo>
                  <a:pt x="0" y="0"/>
                </a:lnTo>
                <a:close/>
              </a:path>
            </a:pathLst>
          </a:custGeom>
          <a:solidFill>
            <a:srgbClr val="5270FF"/>
          </a:solidFill>
        </p:spPr>
        <p:txBody>
          <a:bodyPr wrap="square" lIns="0" tIns="0" rIns="0" bIns="0" rtlCol="0"/>
          <a:lstStyle/>
          <a:p>
            <a:endParaRPr sz="1200"/>
          </a:p>
        </p:txBody>
      </p:sp>
      <p:sp>
        <p:nvSpPr>
          <p:cNvPr id="3" name="object 3"/>
          <p:cNvSpPr txBox="1">
            <a:spLocks noGrp="1"/>
          </p:cNvSpPr>
          <p:nvPr>
            <p:ph type="title"/>
          </p:nvPr>
        </p:nvSpPr>
        <p:spPr>
          <a:xfrm>
            <a:off x="2073522" y="2595034"/>
            <a:ext cx="8252883" cy="1547561"/>
          </a:xfrm>
          <a:prstGeom prst="rect">
            <a:avLst/>
          </a:prstGeom>
        </p:spPr>
        <p:txBody>
          <a:bodyPr vert="horz" wrap="square" lIns="0" tIns="8467" rIns="0" bIns="0" rtlCol="0" anchor="t">
            <a:spAutoFit/>
          </a:bodyPr>
          <a:lstStyle/>
          <a:p>
            <a:pPr marL="8467">
              <a:lnSpc>
                <a:spcPct val="100000"/>
              </a:lnSpc>
              <a:spcBef>
                <a:spcPts val="67"/>
              </a:spcBef>
            </a:pPr>
            <a:r>
              <a:rPr sz="10001" spc="700" dirty="0">
                <a:solidFill>
                  <a:srgbClr val="FFFFFF"/>
                </a:solidFill>
                <a:latin typeface="Tahoma"/>
                <a:cs typeface="Tahoma"/>
              </a:rPr>
              <a:t>THANK</a:t>
            </a:r>
            <a:r>
              <a:rPr sz="10001" spc="-287" dirty="0">
                <a:solidFill>
                  <a:srgbClr val="FFFFFF"/>
                </a:solidFill>
                <a:latin typeface="Tahoma"/>
                <a:cs typeface="Tahoma"/>
              </a:rPr>
              <a:t> </a:t>
            </a:r>
            <a:r>
              <a:rPr sz="10001" spc="523" dirty="0">
                <a:solidFill>
                  <a:srgbClr val="FFFFFF"/>
                </a:solidFill>
                <a:latin typeface="Tahoma"/>
                <a:cs typeface="Tahoma"/>
              </a:rPr>
              <a:t>YOU</a:t>
            </a:r>
            <a:endParaRPr sz="10001">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9A75011-890A-2B6F-E19B-EA9806B5403F}"/>
              </a:ext>
            </a:extLst>
          </p:cNvPr>
          <p:cNvSpPr txBox="1"/>
          <p:nvPr/>
        </p:nvSpPr>
        <p:spPr>
          <a:xfrm>
            <a:off x="335902" y="783771"/>
            <a:ext cx="9582539" cy="1384995"/>
          </a:xfrm>
          <a:prstGeom prst="rect">
            <a:avLst/>
          </a:prstGeom>
          <a:noFill/>
        </p:spPr>
        <p:txBody>
          <a:bodyPr wrap="square" rtlCol="0">
            <a:spAutoFit/>
          </a:bodyPr>
          <a:lstStyle/>
          <a:p>
            <a:r>
              <a:rPr lang="en-US" sz="2800" b="0" i="0" dirty="0">
                <a:effectLst/>
                <a:latin typeface="-apple-system"/>
              </a:rPr>
              <a:t>For machine learning, colors can be represented as numerical values using a variety of methods. Here are a few common ways that color can be represented for </a:t>
            </a:r>
            <a:r>
              <a:rPr lang="en-US" sz="2800" b="0" i="0" u="none" strike="noStrike" dirty="0">
                <a:effectLst/>
                <a:latin typeface="-apple-system"/>
              </a:rPr>
              <a:t>machine learning</a:t>
            </a:r>
            <a:r>
              <a:rPr lang="en-US" sz="2800" b="0" i="0" dirty="0">
                <a:effectLst/>
                <a:latin typeface="-apple-system"/>
              </a:rPr>
              <a:t>:</a:t>
            </a:r>
            <a:endParaRPr lang="en-US" sz="2800" dirty="0"/>
          </a:p>
        </p:txBody>
      </p:sp>
      <p:sp>
        <p:nvSpPr>
          <p:cNvPr id="11" name="TextBox 10">
            <a:extLst>
              <a:ext uri="{FF2B5EF4-FFF2-40B4-BE49-F238E27FC236}">
                <a16:creationId xmlns:a16="http://schemas.microsoft.com/office/drawing/2014/main" id="{8C5CCFD8-2443-4C37-2157-CAD0E55F1F61}"/>
              </a:ext>
            </a:extLst>
          </p:cNvPr>
          <p:cNvSpPr txBox="1"/>
          <p:nvPr/>
        </p:nvSpPr>
        <p:spPr>
          <a:xfrm>
            <a:off x="311459" y="2632759"/>
            <a:ext cx="9339943" cy="2862322"/>
          </a:xfrm>
          <a:prstGeom prst="rect">
            <a:avLst/>
          </a:prstGeom>
          <a:noFill/>
        </p:spPr>
        <p:txBody>
          <a:bodyPr wrap="square" rtlCol="0">
            <a:spAutoFit/>
          </a:bodyPr>
          <a:lstStyle/>
          <a:p>
            <a:pPr algn="l"/>
            <a:r>
              <a:rPr lang="en-US" sz="3600" b="0" i="0" u="none" strike="noStrike" dirty="0">
                <a:solidFill>
                  <a:schemeClr val="accent6">
                    <a:lumMod val="75000"/>
                  </a:schemeClr>
                </a:solidFill>
                <a:effectLst/>
                <a:latin typeface="-apple-system"/>
              </a:rPr>
              <a:t>1.RGB values</a:t>
            </a:r>
          </a:p>
          <a:p>
            <a:pPr algn="l"/>
            <a:endParaRPr lang="en-US" sz="3600" b="0" i="0" dirty="0">
              <a:solidFill>
                <a:schemeClr val="accent6">
                  <a:lumMod val="75000"/>
                </a:schemeClr>
              </a:solidFill>
              <a:effectLst/>
              <a:latin typeface="-apple-system"/>
            </a:endParaRPr>
          </a:p>
          <a:p>
            <a:pPr algn="l"/>
            <a:r>
              <a:rPr lang="en-US" sz="3600" b="0" i="0" dirty="0">
                <a:solidFill>
                  <a:schemeClr val="accent6">
                    <a:lumMod val="75000"/>
                  </a:schemeClr>
                </a:solidFill>
                <a:effectLst/>
                <a:latin typeface="-apple-system"/>
              </a:rPr>
              <a:t>2.Hexadecimal codes</a:t>
            </a:r>
          </a:p>
          <a:p>
            <a:pPr algn="l"/>
            <a:endParaRPr lang="en-US" sz="3600" b="0" i="0" dirty="0">
              <a:solidFill>
                <a:schemeClr val="accent6">
                  <a:lumMod val="75000"/>
                </a:schemeClr>
              </a:solidFill>
              <a:effectLst/>
              <a:latin typeface="-apple-system"/>
            </a:endParaRPr>
          </a:p>
          <a:p>
            <a:pPr algn="l"/>
            <a:r>
              <a:rPr lang="en-US" sz="3600" b="0" i="0" u="none" strike="noStrike" dirty="0">
                <a:solidFill>
                  <a:schemeClr val="accent6">
                    <a:lumMod val="75000"/>
                  </a:schemeClr>
                </a:solidFill>
                <a:effectLst/>
                <a:latin typeface="-apple-system"/>
              </a:rPr>
              <a:t>3.HSL values</a:t>
            </a:r>
            <a:endParaRPr lang="en-US" sz="3600" dirty="0">
              <a:solidFill>
                <a:schemeClr val="accent6">
                  <a:lumMod val="75000"/>
                </a:schemeClr>
              </a:solidFill>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660881" y="3019738"/>
            <a:ext cx="2338251" cy="1220724"/>
          </a:xfrm>
        </p:spPr>
        <p:txBody>
          <a:bodyPr/>
          <a:lstStyle/>
          <a:p>
            <a:r>
              <a:rPr lang="en-US" sz="7200" dirty="0" err="1"/>
              <a:t>RGp</a:t>
            </a:r>
            <a:endParaRPr lang="en-US" sz="7200"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576229DB-E453-CBED-0293-6A30B4C33019}"/>
              </a:ext>
            </a:extLst>
          </p:cNvPr>
          <p:cNvSpPr txBox="1"/>
          <p:nvPr/>
        </p:nvSpPr>
        <p:spPr>
          <a:xfrm>
            <a:off x="5850292" y="513184"/>
            <a:ext cx="5990255" cy="1754326"/>
          </a:xfrm>
          <a:prstGeom prst="rect">
            <a:avLst/>
          </a:prstGeom>
          <a:solidFill>
            <a:schemeClr val="accent2"/>
          </a:solidFill>
        </p:spPr>
        <p:txBody>
          <a:bodyPr wrap="square" rtlCol="0">
            <a:spAutoFit/>
          </a:bodyPr>
          <a:lstStyle/>
          <a:p>
            <a:pPr algn="l"/>
            <a:r>
              <a:rPr lang="en-US" b="0" i="0" dirty="0">
                <a:solidFill>
                  <a:srgbClr val="F1F2F2"/>
                </a:solidFill>
                <a:effectLst/>
                <a:latin typeface="-apple-system"/>
              </a:rPr>
              <a:t>RGB stands for red, green, and blue, which are the primary colors of light. In computing, </a:t>
            </a:r>
            <a:r>
              <a:rPr lang="en-US" b="0" i="0" u="none" strike="noStrike" dirty="0">
                <a:solidFill>
                  <a:srgbClr val="F1F2F2"/>
                </a:solidFill>
                <a:effectLst/>
                <a:latin typeface="-apple-system"/>
              </a:rPr>
              <a:t>RGB values</a:t>
            </a:r>
            <a:r>
              <a:rPr lang="en-US" b="0" i="0" dirty="0">
                <a:solidFill>
                  <a:srgbClr val="F1F2F2"/>
                </a:solidFill>
                <a:effectLst/>
                <a:latin typeface="-apple-system"/>
              </a:rPr>
              <a:t> are used to represent colors as numerical values. In the </a:t>
            </a:r>
            <a:r>
              <a:rPr lang="en-US" b="0" i="0" u="none" strike="noStrike" dirty="0">
                <a:solidFill>
                  <a:srgbClr val="F1F2F2"/>
                </a:solidFill>
                <a:effectLst/>
                <a:latin typeface="-apple-system"/>
              </a:rPr>
              <a:t>RGB color model</a:t>
            </a:r>
            <a:r>
              <a:rPr lang="en-US" b="0" i="0" dirty="0">
                <a:solidFill>
                  <a:srgbClr val="F1F2F2"/>
                </a:solidFill>
                <a:effectLst/>
                <a:latin typeface="-apple-system"/>
              </a:rPr>
              <a:t>, colors are represented as a combination of red, green, and blue values, with each value ranging from 0 to 255.</a:t>
            </a:r>
          </a:p>
          <a:p>
            <a:pPr algn="l"/>
            <a:endParaRPr lang="en-US" b="0" i="0" dirty="0">
              <a:solidFill>
                <a:srgbClr val="F1F2F2"/>
              </a:solidFill>
              <a:effectLst/>
              <a:latin typeface="-apple-system"/>
            </a:endParaRPr>
          </a:p>
        </p:txBody>
      </p:sp>
      <p:sp>
        <p:nvSpPr>
          <p:cNvPr id="60" name="TextBox 59">
            <a:extLst>
              <a:ext uri="{FF2B5EF4-FFF2-40B4-BE49-F238E27FC236}">
                <a16:creationId xmlns:a16="http://schemas.microsoft.com/office/drawing/2014/main" id="{8C279543-F8EB-C07F-95F5-0EFCB4E26E39}"/>
              </a:ext>
            </a:extLst>
          </p:cNvPr>
          <p:cNvSpPr txBox="1"/>
          <p:nvPr/>
        </p:nvSpPr>
        <p:spPr>
          <a:xfrm>
            <a:off x="5796642" y="2777497"/>
            <a:ext cx="6097554" cy="1754326"/>
          </a:xfrm>
          <a:prstGeom prst="rect">
            <a:avLst/>
          </a:prstGeom>
          <a:solidFill>
            <a:srgbClr val="AAC4E9"/>
          </a:solidFill>
        </p:spPr>
        <p:txBody>
          <a:bodyPr wrap="square">
            <a:spAutoFit/>
          </a:bodyPr>
          <a:lstStyle/>
          <a:p>
            <a:pPr algn="l"/>
            <a:r>
              <a:rPr lang="en-US" b="0" i="0" dirty="0">
                <a:solidFill>
                  <a:srgbClr val="F1F2F2"/>
                </a:solidFill>
                <a:effectLst/>
                <a:latin typeface="-apple-system"/>
              </a:rPr>
              <a:t>In an </a:t>
            </a:r>
            <a:r>
              <a:rPr lang="en-US" b="0" i="0" u="none" strike="noStrike" dirty="0">
                <a:solidFill>
                  <a:srgbClr val="F1F2F2"/>
                </a:solidFill>
                <a:effectLst/>
                <a:latin typeface="-apple-system"/>
              </a:rPr>
              <a:t>RGB color value</a:t>
            </a:r>
            <a:r>
              <a:rPr lang="en-US" b="0" i="0" dirty="0">
                <a:solidFill>
                  <a:srgbClr val="F1F2F2"/>
                </a:solidFill>
                <a:effectLst/>
                <a:latin typeface="-apple-system"/>
              </a:rPr>
              <a:t>, the first number represents the intensity of red, the second number represents the intensity of green, and the third number represents the intensity of blue. For example, the </a:t>
            </a:r>
            <a:r>
              <a:rPr lang="en-US" b="0" i="0" u="none" strike="noStrike" dirty="0">
                <a:solidFill>
                  <a:srgbClr val="F1F2F2"/>
                </a:solidFill>
                <a:effectLst/>
                <a:latin typeface="-apple-system"/>
              </a:rPr>
              <a:t>RGB value</a:t>
            </a:r>
            <a:r>
              <a:rPr lang="en-US" b="0" i="0" dirty="0">
                <a:solidFill>
                  <a:srgbClr val="F1F2F2"/>
                </a:solidFill>
                <a:effectLst/>
                <a:latin typeface="-apple-system"/>
              </a:rPr>
              <a:t> for the </a:t>
            </a:r>
            <a:r>
              <a:rPr lang="en-US" b="0" i="0" u="none" strike="noStrike" dirty="0">
                <a:solidFill>
                  <a:srgbClr val="F1F2F2"/>
                </a:solidFill>
                <a:effectLst/>
                <a:latin typeface="-apple-system"/>
              </a:rPr>
              <a:t>color red</a:t>
            </a:r>
            <a:r>
              <a:rPr lang="en-US" b="0" i="0" dirty="0">
                <a:solidFill>
                  <a:srgbClr val="F1F2F2"/>
                </a:solidFill>
                <a:effectLst/>
                <a:latin typeface="-apple-system"/>
              </a:rPr>
              <a:t> is (255, 0, 0), which means that the intensity of red is at its maximum (255), and the intensities of green and blue are at their minimum (0).</a:t>
            </a:r>
          </a:p>
        </p:txBody>
      </p:sp>
      <p:sp>
        <p:nvSpPr>
          <p:cNvPr id="61" name="TextBox 60">
            <a:extLst>
              <a:ext uri="{FF2B5EF4-FFF2-40B4-BE49-F238E27FC236}">
                <a16:creationId xmlns:a16="http://schemas.microsoft.com/office/drawing/2014/main" id="{8235DBFF-23F2-27A7-BAC1-A0ABF2AA4919}"/>
              </a:ext>
            </a:extLst>
          </p:cNvPr>
          <p:cNvSpPr txBox="1"/>
          <p:nvPr/>
        </p:nvSpPr>
        <p:spPr>
          <a:xfrm>
            <a:off x="5796642" y="4808544"/>
            <a:ext cx="6165203" cy="1754326"/>
          </a:xfrm>
          <a:prstGeom prst="rect">
            <a:avLst/>
          </a:prstGeom>
          <a:solidFill>
            <a:srgbClr val="DF8C8C"/>
          </a:solidFill>
        </p:spPr>
        <p:txBody>
          <a:bodyPr wrap="square">
            <a:spAutoFit/>
          </a:bodyPr>
          <a:lstStyle/>
          <a:p>
            <a:pPr algn="l"/>
            <a:endParaRPr lang="en-US" b="0" i="0" dirty="0">
              <a:solidFill>
                <a:srgbClr val="F1F2F2"/>
              </a:solidFill>
              <a:effectLst/>
              <a:latin typeface="-apple-system"/>
            </a:endParaRPr>
          </a:p>
          <a:p>
            <a:pPr algn="l"/>
            <a:r>
              <a:rPr lang="en-US" b="0" i="0" dirty="0">
                <a:solidFill>
                  <a:srgbClr val="F1F2F2"/>
                </a:solidFill>
                <a:effectLst/>
                <a:latin typeface="-apple-system"/>
              </a:rPr>
              <a:t>there are 256 possible values for each primary color (0-255), and thus a total of 256 * 256 * 256 = 16,777,216 possible colors that can be represented using RGB values.</a:t>
            </a:r>
          </a:p>
          <a:p>
            <a:pPr algn="l"/>
            <a:endParaRPr lang="en-US" dirty="0">
              <a:solidFill>
                <a:srgbClr val="F1F2F2"/>
              </a:solidFill>
              <a:latin typeface="-apple-system"/>
            </a:endParaRPr>
          </a:p>
          <a:p>
            <a:pPr algn="l"/>
            <a:endParaRPr lang="en-US" b="0" i="0" dirty="0">
              <a:solidFill>
                <a:srgbClr val="F1F2F2"/>
              </a:solidFill>
              <a:effectLst/>
              <a:latin typeface="-apple-system"/>
            </a:endParaRPr>
          </a:p>
        </p:txBody>
      </p:sp>
      <p:pic>
        <p:nvPicPr>
          <p:cNvPr id="63" name="Picture 62" descr="A picture containing circle, colorfulness, screenshot&#10;&#10;Description automatically generated">
            <a:extLst>
              <a:ext uri="{FF2B5EF4-FFF2-40B4-BE49-F238E27FC236}">
                <a16:creationId xmlns:a16="http://schemas.microsoft.com/office/drawing/2014/main" id="{77CAC9A4-083E-43FD-2042-68C2FD90768A}"/>
              </a:ext>
            </a:extLst>
          </p:cNvPr>
          <p:cNvPicPr>
            <a:picLocks noChangeAspect="1"/>
          </p:cNvPicPr>
          <p:nvPr/>
        </p:nvPicPr>
        <p:blipFill>
          <a:blip r:embed="rId2"/>
          <a:stretch>
            <a:fillRect/>
          </a:stretch>
        </p:blipFill>
        <p:spPr>
          <a:xfrm>
            <a:off x="2350513" y="918179"/>
            <a:ext cx="943612" cy="943612"/>
          </a:xfrm>
          <a:prstGeom prst="rect">
            <a:avLst/>
          </a:prstGeom>
        </p:spPr>
      </p:pic>
      <p:pic>
        <p:nvPicPr>
          <p:cNvPr id="65" name="Picture 64" descr="A picture containing circle, font, logo, graphics&#10;&#10;Description automatically generated">
            <a:extLst>
              <a:ext uri="{FF2B5EF4-FFF2-40B4-BE49-F238E27FC236}">
                <a16:creationId xmlns:a16="http://schemas.microsoft.com/office/drawing/2014/main" id="{CA119589-92CC-CF7B-5528-0A27EF3A3D5E}"/>
              </a:ext>
            </a:extLst>
          </p:cNvPr>
          <p:cNvPicPr>
            <a:picLocks noChangeAspect="1"/>
          </p:cNvPicPr>
          <p:nvPr/>
        </p:nvPicPr>
        <p:blipFill>
          <a:blip r:embed="rId3"/>
          <a:stretch>
            <a:fillRect/>
          </a:stretch>
        </p:blipFill>
        <p:spPr>
          <a:xfrm>
            <a:off x="2350513" y="3152337"/>
            <a:ext cx="943612" cy="943612"/>
          </a:xfrm>
          <a:prstGeom prst="rect">
            <a:avLst/>
          </a:prstGeom>
        </p:spPr>
      </p:pic>
      <p:pic>
        <p:nvPicPr>
          <p:cNvPr id="67" name="Picture 66" descr="A pink calculator with yellow buttons&#10;&#10;Description automatically generated with medium confidence">
            <a:extLst>
              <a:ext uri="{FF2B5EF4-FFF2-40B4-BE49-F238E27FC236}">
                <a16:creationId xmlns:a16="http://schemas.microsoft.com/office/drawing/2014/main" id="{3683DE8C-8BBF-E2C2-A109-1FB21A85C421}"/>
              </a:ext>
            </a:extLst>
          </p:cNvPr>
          <p:cNvPicPr>
            <a:picLocks noChangeAspect="1"/>
          </p:cNvPicPr>
          <p:nvPr/>
        </p:nvPicPr>
        <p:blipFill>
          <a:blip r:embed="rId4"/>
          <a:stretch>
            <a:fillRect/>
          </a:stretch>
        </p:blipFill>
        <p:spPr>
          <a:xfrm>
            <a:off x="2450840" y="5199421"/>
            <a:ext cx="812698" cy="812698"/>
          </a:xfrm>
          <a:prstGeom prst="rect">
            <a:avLst/>
          </a:prstGeom>
        </p:spPr>
      </p:pic>
      <p:sp>
        <p:nvSpPr>
          <p:cNvPr id="68" name="TextBox 67">
            <a:extLst>
              <a:ext uri="{FF2B5EF4-FFF2-40B4-BE49-F238E27FC236}">
                <a16:creationId xmlns:a16="http://schemas.microsoft.com/office/drawing/2014/main" id="{189EFFBD-7418-3930-790B-6E82F55AD279}"/>
              </a:ext>
            </a:extLst>
          </p:cNvPr>
          <p:cNvSpPr txBox="1"/>
          <p:nvPr/>
        </p:nvSpPr>
        <p:spPr>
          <a:xfrm>
            <a:off x="176270" y="1159514"/>
            <a:ext cx="2295254" cy="461665"/>
          </a:xfrm>
          <a:prstGeom prst="rect">
            <a:avLst/>
          </a:prstGeom>
          <a:noFill/>
        </p:spPr>
        <p:txBody>
          <a:bodyPr wrap="square" rtlCol="0">
            <a:spAutoFit/>
          </a:bodyPr>
          <a:lstStyle/>
          <a:p>
            <a:r>
              <a:rPr lang="en-US" sz="2400" dirty="0"/>
              <a:t>System</a:t>
            </a:r>
          </a:p>
        </p:txBody>
      </p:sp>
      <p:sp>
        <p:nvSpPr>
          <p:cNvPr id="69" name="TextBox 68">
            <a:extLst>
              <a:ext uri="{FF2B5EF4-FFF2-40B4-BE49-F238E27FC236}">
                <a16:creationId xmlns:a16="http://schemas.microsoft.com/office/drawing/2014/main" id="{6198C538-415F-175A-9FE3-BBBBB8D3E5C4}"/>
              </a:ext>
            </a:extLst>
          </p:cNvPr>
          <p:cNvSpPr txBox="1"/>
          <p:nvPr/>
        </p:nvSpPr>
        <p:spPr>
          <a:xfrm>
            <a:off x="155586" y="3460857"/>
            <a:ext cx="2295254" cy="461665"/>
          </a:xfrm>
          <a:prstGeom prst="rect">
            <a:avLst/>
          </a:prstGeom>
          <a:noFill/>
        </p:spPr>
        <p:txBody>
          <a:bodyPr wrap="square" rtlCol="0">
            <a:spAutoFit/>
          </a:bodyPr>
          <a:lstStyle/>
          <a:p>
            <a:r>
              <a:rPr lang="en-US" sz="2400" dirty="0"/>
              <a:t>How ?</a:t>
            </a:r>
          </a:p>
        </p:txBody>
      </p:sp>
      <p:sp>
        <p:nvSpPr>
          <p:cNvPr id="70" name="TextBox 69">
            <a:extLst>
              <a:ext uri="{FF2B5EF4-FFF2-40B4-BE49-F238E27FC236}">
                <a16:creationId xmlns:a16="http://schemas.microsoft.com/office/drawing/2014/main" id="{235B483C-16F7-F777-0A3F-84BE22628C2F}"/>
              </a:ext>
            </a:extLst>
          </p:cNvPr>
          <p:cNvSpPr txBox="1"/>
          <p:nvPr/>
        </p:nvSpPr>
        <p:spPr>
          <a:xfrm>
            <a:off x="176270" y="5386495"/>
            <a:ext cx="2295254" cy="461665"/>
          </a:xfrm>
          <a:prstGeom prst="rect">
            <a:avLst/>
          </a:prstGeom>
          <a:noFill/>
        </p:spPr>
        <p:txBody>
          <a:bodyPr wrap="square" rtlCol="0">
            <a:spAutoFit/>
          </a:bodyPr>
          <a:lstStyle/>
          <a:p>
            <a:r>
              <a:rPr lang="en-US" sz="2400" b="0" i="0" dirty="0">
                <a:effectLst/>
                <a:latin typeface="-apple-system"/>
              </a:rPr>
              <a:t>Palette</a:t>
            </a:r>
            <a:endParaRPr lang="en-US" sz="2400" dirty="0"/>
          </a:p>
        </p:txBody>
      </p:sp>
    </p:spTree>
    <p:extLst>
      <p:ext uri="{BB962C8B-B14F-4D97-AF65-F5344CB8AC3E}">
        <p14:creationId xmlns:p14="http://schemas.microsoft.com/office/powerpoint/2010/main" val="245226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1EB31EB-4786-7D30-9C99-D8AB1F34E66A}"/>
              </a:ext>
            </a:extLst>
          </p:cNvPr>
          <p:cNvSpPr txBox="1"/>
          <p:nvPr/>
        </p:nvSpPr>
        <p:spPr>
          <a:xfrm>
            <a:off x="718457" y="1707502"/>
            <a:ext cx="4674637" cy="4247317"/>
          </a:xfrm>
          <a:prstGeom prst="rect">
            <a:avLst/>
          </a:prstGeom>
          <a:solidFill>
            <a:srgbClr val="AAC4E9"/>
          </a:solidFill>
          <a:ln>
            <a:solidFill>
              <a:schemeClr val="accent1"/>
            </a:solidFill>
          </a:ln>
        </p:spPr>
        <p:txBody>
          <a:bodyPr wrap="square" rtlCol="0">
            <a:spAutoFit/>
          </a:bodyPr>
          <a:lstStyle/>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Commonly used: </a:t>
            </a:r>
            <a:r>
              <a:rPr lang="en-US" b="0" i="0" u="none" strike="noStrike" dirty="0">
                <a:effectLst/>
                <a:latin typeface="-apple-system"/>
              </a:rPr>
              <a:t>RGB</a:t>
            </a:r>
            <a:r>
              <a:rPr lang="en-US" b="0" i="0" dirty="0">
                <a:effectLst/>
                <a:latin typeface="-apple-system"/>
              </a:rPr>
              <a:t> is a widely used </a:t>
            </a:r>
            <a:r>
              <a:rPr lang="en-US" b="0" i="0" u="none" strike="noStrike" dirty="0">
                <a:effectLst/>
                <a:latin typeface="-apple-system"/>
              </a:rPr>
              <a:t>color model</a:t>
            </a:r>
            <a:r>
              <a:rPr lang="en-US" b="0" i="0" dirty="0">
                <a:effectLst/>
                <a:latin typeface="-apple-system"/>
              </a:rPr>
              <a:t> in computer graphics, </a:t>
            </a:r>
            <a:r>
              <a:rPr lang="en-US" b="0" i="0" u="none" strike="noStrike" dirty="0">
                <a:effectLst/>
                <a:latin typeface="-apple-system"/>
              </a:rPr>
              <a:t>digital photography</a:t>
            </a:r>
            <a:r>
              <a:rPr lang="en-US" b="0" i="0" dirty="0">
                <a:effectLst/>
                <a:latin typeface="-apple-system"/>
              </a:rPr>
              <a:t>, and other applications, which means that it is well-supported and easy to work with.</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dirty="0">
              <a:latin typeface="-apple-system"/>
            </a:endParaRPr>
          </a:p>
          <a:p>
            <a:pPr algn="l"/>
            <a:endParaRPr lang="en-US" b="0" i="0" dirty="0">
              <a:effectLst/>
              <a:latin typeface="-apple-system"/>
            </a:endParaRPr>
          </a:p>
          <a:p>
            <a:pPr algn="l">
              <a:buFont typeface="Arial" panose="020B0604020202020204" pitchFamily="34" charset="0"/>
              <a:buChar char="•"/>
            </a:pPr>
            <a:r>
              <a:rPr lang="en-US" b="0" i="0" dirty="0">
                <a:effectLst/>
                <a:latin typeface="-apple-system"/>
              </a:rPr>
              <a:t>Easy to understand: The concept of combining red, green, and blue to create colors is relatively easy to understand, even for non-experts.</a:t>
            </a:r>
          </a:p>
          <a:p>
            <a:endParaRPr lang="en-US" dirty="0"/>
          </a:p>
        </p:txBody>
      </p:sp>
      <p:sp>
        <p:nvSpPr>
          <p:cNvPr id="34" name="TextBox 33">
            <a:extLst>
              <a:ext uri="{FF2B5EF4-FFF2-40B4-BE49-F238E27FC236}">
                <a16:creationId xmlns:a16="http://schemas.microsoft.com/office/drawing/2014/main" id="{23FC3E47-9E51-29A4-77E6-25473CA5C2C8}"/>
              </a:ext>
            </a:extLst>
          </p:cNvPr>
          <p:cNvSpPr txBox="1"/>
          <p:nvPr/>
        </p:nvSpPr>
        <p:spPr>
          <a:xfrm>
            <a:off x="6422571" y="1710612"/>
            <a:ext cx="4674637" cy="4247317"/>
          </a:xfrm>
          <a:prstGeom prst="rect">
            <a:avLst/>
          </a:prstGeom>
          <a:solidFill>
            <a:srgbClr val="F5CDCE"/>
          </a:solidFill>
          <a:ln>
            <a:solidFill>
              <a:schemeClr val="accent1"/>
            </a:solidFill>
          </a:ln>
        </p:spPr>
        <p:txBody>
          <a:bodyPr wrap="square" rtlCol="0">
            <a:spAutoFit/>
          </a:bodyPr>
          <a:lstStyle/>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Limited color gamut: The RGB color model is not able to represent all colors that are visible to the human eye, which can lead to </a:t>
            </a:r>
            <a:r>
              <a:rPr lang="en-US" b="0" i="0" u="none" strike="noStrike" dirty="0">
                <a:effectLst/>
                <a:latin typeface="-apple-system"/>
              </a:rPr>
              <a:t>color inaccuracies</a:t>
            </a:r>
            <a:r>
              <a:rPr lang="en-US" b="0" i="0" dirty="0">
                <a:effectLst/>
                <a:latin typeface="-apple-system"/>
              </a:rPr>
              <a:t> in some situations.</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Device-dependent: The same RGB values may appear different on different devices or displays, which can lead to inconsistencies in color representation.</a:t>
            </a:r>
          </a:p>
          <a:p>
            <a:endParaRPr lang="en-US" dirty="0"/>
          </a:p>
        </p:txBody>
      </p:sp>
      <p:pic>
        <p:nvPicPr>
          <p:cNvPr id="36" name="Picture 35" descr="A picture containing symbol, clipart, cartoon, graphics&#10;&#10;Description automatically generated">
            <a:extLst>
              <a:ext uri="{FF2B5EF4-FFF2-40B4-BE49-F238E27FC236}">
                <a16:creationId xmlns:a16="http://schemas.microsoft.com/office/drawing/2014/main" id="{C68A3F22-10BD-FEC4-3A80-70561B82704A}"/>
              </a:ext>
            </a:extLst>
          </p:cNvPr>
          <p:cNvPicPr>
            <a:picLocks noChangeAspect="1"/>
          </p:cNvPicPr>
          <p:nvPr/>
        </p:nvPicPr>
        <p:blipFill>
          <a:blip r:embed="rId2"/>
          <a:stretch>
            <a:fillRect/>
          </a:stretch>
        </p:blipFill>
        <p:spPr>
          <a:xfrm>
            <a:off x="8027590" y="1111879"/>
            <a:ext cx="812698" cy="812698"/>
          </a:xfrm>
          <a:prstGeom prst="rect">
            <a:avLst/>
          </a:prstGeom>
        </p:spPr>
      </p:pic>
      <p:pic>
        <p:nvPicPr>
          <p:cNvPr id="38" name="Picture 37" descr="A thumb up with a plus sign&#10;&#10;Description automatically generated with low confidence">
            <a:extLst>
              <a:ext uri="{FF2B5EF4-FFF2-40B4-BE49-F238E27FC236}">
                <a16:creationId xmlns:a16="http://schemas.microsoft.com/office/drawing/2014/main" id="{C28B82C4-57DD-0721-5139-3CF30D6FECF8}"/>
              </a:ext>
            </a:extLst>
          </p:cNvPr>
          <p:cNvPicPr>
            <a:picLocks noChangeAspect="1"/>
          </p:cNvPicPr>
          <p:nvPr/>
        </p:nvPicPr>
        <p:blipFill>
          <a:blip r:embed="rId3"/>
          <a:stretch>
            <a:fillRect/>
          </a:stretch>
        </p:blipFill>
        <p:spPr>
          <a:xfrm>
            <a:off x="2373086" y="1010596"/>
            <a:ext cx="812698" cy="812698"/>
          </a:xfrm>
          <a:prstGeom prst="rect">
            <a:avLst/>
          </a:prstGeom>
        </p:spPr>
      </p:pic>
      <p:sp>
        <p:nvSpPr>
          <p:cNvPr id="40" name="TextBox 39">
            <a:extLst>
              <a:ext uri="{FF2B5EF4-FFF2-40B4-BE49-F238E27FC236}">
                <a16:creationId xmlns:a16="http://schemas.microsoft.com/office/drawing/2014/main" id="{B32D842D-485F-0C1F-C9CF-1449E1B5782D}"/>
              </a:ext>
            </a:extLst>
          </p:cNvPr>
          <p:cNvSpPr txBox="1"/>
          <p:nvPr/>
        </p:nvSpPr>
        <p:spPr>
          <a:xfrm>
            <a:off x="867747" y="1186113"/>
            <a:ext cx="4525347" cy="461665"/>
          </a:xfrm>
          <a:prstGeom prst="rect">
            <a:avLst/>
          </a:prstGeom>
          <a:noFill/>
        </p:spPr>
        <p:txBody>
          <a:bodyPr wrap="square" rtlCol="0">
            <a:spAutoFit/>
          </a:bodyPr>
          <a:lstStyle/>
          <a:p>
            <a:r>
              <a:rPr lang="en-US" sz="2400" dirty="0"/>
              <a:t>Advantage</a:t>
            </a:r>
          </a:p>
        </p:txBody>
      </p:sp>
      <p:sp>
        <p:nvSpPr>
          <p:cNvPr id="41" name="TextBox 40">
            <a:extLst>
              <a:ext uri="{FF2B5EF4-FFF2-40B4-BE49-F238E27FC236}">
                <a16:creationId xmlns:a16="http://schemas.microsoft.com/office/drawing/2014/main" id="{407447E4-493D-1D9F-B54C-72E08DFA1E24}"/>
              </a:ext>
            </a:extLst>
          </p:cNvPr>
          <p:cNvSpPr txBox="1"/>
          <p:nvPr/>
        </p:nvSpPr>
        <p:spPr>
          <a:xfrm>
            <a:off x="6226629" y="1248947"/>
            <a:ext cx="4525347" cy="461665"/>
          </a:xfrm>
          <a:prstGeom prst="rect">
            <a:avLst/>
          </a:prstGeom>
          <a:noFill/>
        </p:spPr>
        <p:txBody>
          <a:bodyPr wrap="square" rtlCol="0">
            <a:spAutoFit/>
          </a:bodyPr>
          <a:lstStyle/>
          <a:p>
            <a:r>
              <a:rPr lang="en-US" sz="2400" dirty="0"/>
              <a:t>Disadvantage</a:t>
            </a:r>
          </a:p>
        </p:txBody>
      </p:sp>
    </p:spTree>
    <p:extLst>
      <p:ext uri="{BB962C8B-B14F-4D97-AF65-F5344CB8AC3E}">
        <p14:creationId xmlns:p14="http://schemas.microsoft.com/office/powerpoint/2010/main" val="26949186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318</TotalTime>
  <Words>2178</Words>
  <Application>Microsoft Office PowerPoint</Application>
  <PresentationFormat>Widescreen</PresentationFormat>
  <Paragraphs>209</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Algerian</vt:lpstr>
      <vt:lpstr>-apple-system</vt:lpstr>
      <vt:lpstr>Arial</vt:lpstr>
      <vt:lpstr>Arial Black</vt:lpstr>
      <vt:lpstr>Sabon Next LT</vt:lpstr>
      <vt:lpstr>Tahoma</vt:lpstr>
      <vt:lpstr>Office Theme</vt:lpstr>
      <vt:lpstr>COLOR CLASSIFICATION </vt:lpstr>
      <vt:lpstr>AGENDA</vt:lpstr>
      <vt:lpstr>why</vt:lpstr>
      <vt:lpstr>How can we teach a computer to recognize the colors of fruits?</vt:lpstr>
      <vt:lpstr>PowerPoint Presentation</vt:lpstr>
      <vt:lpstr>PowerPoint Presentation</vt:lpstr>
      <vt:lpstr>RGp</vt:lpstr>
      <vt:lpstr>PowerPoint Presentation</vt:lpstr>
      <vt:lpstr>PowerPoint Presentation</vt:lpstr>
      <vt:lpstr>split</vt:lpstr>
      <vt:lpstr>PowerPoint Presentation</vt:lpstr>
      <vt:lpstr>PowerPoint Presentation</vt:lpstr>
      <vt:lpstr>Model 1</vt:lpstr>
      <vt:lpstr>PowerPoint Presentation</vt:lpstr>
      <vt:lpstr>PowerPoint Presentation</vt:lpstr>
      <vt:lpstr>Model 2</vt:lpstr>
      <vt:lpstr>PowerPoint Presentation</vt:lpstr>
      <vt:lpstr>PowerPoint Presentation</vt:lpstr>
      <vt:lpstr>PowerPoint Presentation</vt:lpstr>
      <vt:lpstr>PowerPoint Presentation</vt:lpstr>
      <vt:lpstr>PowerPoint Presentation</vt:lpstr>
      <vt:lpstr>evaluate the data </vt:lpstr>
      <vt:lpstr>AGENDA</vt:lpstr>
      <vt:lpstr>PowerPoint Presentation</vt:lpstr>
      <vt:lpstr>PowerPoint Presentation</vt:lpstr>
      <vt:lpstr>PowerPoint Presentation</vt:lpstr>
      <vt:lpstr>PowerPoint Presentation</vt:lpstr>
      <vt:lpstr>PowerPoint Presentation</vt:lpstr>
      <vt:lpstr>SUMMARY </vt:lpstr>
      <vt:lpstr>End. Now to the code</vt:lpstr>
      <vt:lpstr>COLOR CLASSIFICATION</vt:lpstr>
      <vt:lpstr>WHY?</vt:lpstr>
      <vt:lpstr>MAIN PROBLEM FACED</vt:lpstr>
      <vt:lpstr>SOLUTION?</vt:lpstr>
      <vt:lpstr>DATA PROCESSING:</vt:lpstr>
      <vt:lpstr>PowerPoint Presentation</vt:lpstr>
      <vt:lpstr>PowerPoint Presentation</vt:lpstr>
      <vt:lpstr>PowerPoint Presentation</vt:lpstr>
      <vt:lpstr>PowerPoint Presentation</vt:lpstr>
      <vt:lpstr>PowerPoint Presentation</vt:lpstr>
      <vt:lpstr>NEURAL NETWORK MODEL</vt:lpstr>
      <vt:lpstr>PowerPoint Presentation</vt:lpstr>
      <vt:lpstr>PowerPoint Presentation</vt:lpstr>
      <vt:lpstr>PowerPoint Presentation</vt:lpstr>
      <vt:lpstr>LOGISTIC REGRESSION  MODEL</vt:lpstr>
      <vt:lpstr>PowerPoint Presentation</vt:lpstr>
      <vt:lpstr>PowerPoint Presentation</vt:lpstr>
      <vt:lpstr>TESTING ON A NEW IMAGE</vt:lpstr>
      <vt:lpstr>TEST RUNS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CLASSIFICATION </dc:title>
  <dc:subject/>
  <dc:creator>احمد سمير</dc:creator>
  <cp:lastModifiedBy>حازم محمد احمد بكر عباس</cp:lastModifiedBy>
  <cp:revision>2</cp:revision>
  <dcterms:created xsi:type="dcterms:W3CDTF">2023-05-17T02:26:01Z</dcterms:created>
  <dcterms:modified xsi:type="dcterms:W3CDTF">2023-05-17T16:30:19Z</dcterms:modified>
</cp:coreProperties>
</file>