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sldIdLst>
    <p:sldId id="273" r:id="rId3"/>
    <p:sldId id="290" r:id="rId4"/>
    <p:sldId id="256" r:id="rId5"/>
    <p:sldId id="305" r:id="rId6"/>
    <p:sldId id="257" r:id="rId7"/>
    <p:sldId id="258" r:id="rId8"/>
    <p:sldId id="259" r:id="rId9"/>
    <p:sldId id="291" r:id="rId10"/>
    <p:sldId id="300" r:id="rId11"/>
    <p:sldId id="292" r:id="rId12"/>
    <p:sldId id="293" r:id="rId13"/>
    <p:sldId id="294" r:id="rId14"/>
    <p:sldId id="304" r:id="rId15"/>
    <p:sldId id="301" r:id="rId16"/>
    <p:sldId id="302" r:id="rId17"/>
    <p:sldId id="30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7D3F93-DF3A-485F-A990-B04A1ABCD727}"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2533852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7D3F93-DF3A-485F-A990-B04A1ABCD727}"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340860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7D3F93-DF3A-485F-A990-B04A1ABCD727}"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1121274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07D3F93-DF3A-485F-A990-B04A1ABCD727}"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18D7-8204-41FA-AFC5-B9F4F5AF78C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90434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D3F93-DF3A-485F-A990-B04A1ABCD727}"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2247167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7D3F93-DF3A-485F-A990-B04A1ABCD727}" type="datetimeFigureOut">
              <a:rPr lang="en-US" smtClean="0"/>
              <a:t>5/22/2022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2697689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7D3F93-DF3A-485F-A990-B04A1ABCD727}" type="datetimeFigureOut">
              <a:rPr lang="en-US" smtClean="0"/>
              <a:t>5/22/2022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823701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D3F93-DF3A-485F-A990-B04A1ABCD727}"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2419652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7D3F93-DF3A-485F-A990-B04A1ABCD727}"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1766770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8885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192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07D3F93-DF3A-485F-A990-B04A1ABCD727}"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66484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7D3F93-DF3A-485F-A990-B04A1ABCD727}"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327815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D3F93-DF3A-485F-A990-B04A1ABCD727}"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308310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7D3F93-DF3A-485F-A990-B04A1ABCD727}"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196389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07D3F93-DF3A-485F-A990-B04A1ABCD727}" type="datetimeFigureOut">
              <a:rPr lang="en-US" smtClean="0"/>
              <a:t>5/22/2022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118275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07D3F93-DF3A-485F-A990-B04A1ABCD727}" type="datetimeFigureOut">
              <a:rPr lang="en-US" smtClean="0"/>
              <a:t>5/22/2022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3209537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07D3F93-DF3A-485F-A990-B04A1ABCD727}" type="datetimeFigureOut">
              <a:rPr lang="en-US" smtClean="0"/>
              <a:t>5/22/2022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364451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7D3F93-DF3A-485F-A990-B04A1ABCD727}"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4118D7-8204-41FA-AFC5-B9F4F5AF78CD}" type="slidenum">
              <a:rPr lang="en-US" smtClean="0"/>
              <a:t>‹#›</a:t>
            </a:fld>
            <a:endParaRPr lang="en-US"/>
          </a:p>
        </p:txBody>
      </p:sp>
    </p:spTree>
    <p:extLst>
      <p:ext uri="{BB962C8B-B14F-4D97-AF65-F5344CB8AC3E}">
        <p14:creationId xmlns:p14="http://schemas.microsoft.com/office/powerpoint/2010/main" val="117998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5.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7D3F93-DF3A-485F-A990-B04A1ABCD727}" type="datetimeFigureOut">
              <a:rPr lang="en-US" smtClean="0"/>
              <a:t>5/22/2022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A4118D7-8204-41FA-AFC5-B9F4F5AF78CD}" type="slidenum">
              <a:rPr lang="en-US" smtClean="0"/>
              <a:t>‹#›</a:t>
            </a:fld>
            <a:endParaRPr lang="en-US"/>
          </a:p>
        </p:txBody>
      </p:sp>
    </p:spTree>
    <p:extLst>
      <p:ext uri="{BB962C8B-B14F-4D97-AF65-F5344CB8AC3E}">
        <p14:creationId xmlns:p14="http://schemas.microsoft.com/office/powerpoint/2010/main" val="327311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8" r:id="rId9"/>
    <p:sldLayoutId id="2147483680" r:id="rId10"/>
    <p:sldLayoutId id="2147483679"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5/22/2022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5476980"/>
      </p:ext>
    </p:extLst>
  </p:cSld>
  <p:clrMap bg1="dk1" tx1="lt1" bg2="dk2" tx2="lt2" accent1="accent1" accent2="accent2" accent3="accent3" accent4="accent4" accent5="accent5" accent6="accent6" hlink="hlink" folHlink="folHlink"/>
  <p:sldLayoutIdLst>
    <p:sldLayoutId id="2147483670" r:id="rId1"/>
    <p:sldLayoutId id="2147483671" r:id="rId2"/>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403272"/>
            <a:ext cx="8791575" cy="2387600"/>
          </a:xfrm>
        </p:spPr>
        <p:txBody>
          <a:bodyPr anchor="ctr"/>
          <a:lstStyle/>
          <a:p>
            <a:pPr algn="ctr"/>
            <a:r>
              <a:rPr lang="en-GB" sz="4400" dirty="0"/>
              <a:t>CSE 483: Computer Vision</a:t>
            </a:r>
          </a:p>
        </p:txBody>
      </p:sp>
      <p:sp>
        <p:nvSpPr>
          <p:cNvPr id="3" name="Subtitle 2"/>
          <p:cNvSpPr>
            <a:spLocks noGrp="1"/>
          </p:cNvSpPr>
          <p:nvPr>
            <p:ph type="subTitle" idx="1"/>
          </p:nvPr>
        </p:nvSpPr>
        <p:spPr>
          <a:xfrm>
            <a:off x="1876422" y="2790872"/>
            <a:ext cx="8791575" cy="3831870"/>
          </a:xfrm>
        </p:spPr>
        <p:txBody>
          <a:bodyPr>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Dr. Mahmoud Khalil</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Ta: Mahmoud Selim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Done by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Mostafa Essam Mohamed   18P9203</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Marwan Atef Hamed	          18P8678</a:t>
            </a:r>
          </a:p>
          <a:p>
            <a:endParaRPr lang="en-GB" dirty="0"/>
          </a:p>
        </p:txBody>
      </p:sp>
    </p:spTree>
    <p:extLst>
      <p:ext uri="{BB962C8B-B14F-4D97-AF65-F5344CB8AC3E}">
        <p14:creationId xmlns:p14="http://schemas.microsoft.com/office/powerpoint/2010/main" val="1325853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EDF4A-7E7A-4D3A-9608-916538764516}"/>
              </a:ext>
            </a:extLst>
          </p:cNvPr>
          <p:cNvSpPr txBox="1"/>
          <p:nvPr/>
        </p:nvSpPr>
        <p:spPr>
          <a:xfrm>
            <a:off x="3983030" y="410440"/>
            <a:ext cx="3780578" cy="707886"/>
          </a:xfrm>
          <a:prstGeom prst="rect">
            <a:avLst/>
          </a:prstGeom>
          <a:noFill/>
        </p:spPr>
        <p:txBody>
          <a:bodyPr wrap="square" rtlCol="0">
            <a:spAutoFit/>
          </a:bodyPr>
          <a:lstStyle/>
          <a:p>
            <a:r>
              <a:rPr lang="en-US" sz="4000" dirty="0"/>
              <a:t>Yolo Algorithm</a:t>
            </a:r>
          </a:p>
        </p:txBody>
      </p:sp>
      <p:sp>
        <p:nvSpPr>
          <p:cNvPr id="3" name="TextBox 2">
            <a:extLst>
              <a:ext uri="{FF2B5EF4-FFF2-40B4-BE49-F238E27FC236}">
                <a16:creationId xmlns:a16="http://schemas.microsoft.com/office/drawing/2014/main" id="{A6CF2BBA-9362-49BF-8330-3A0C312420C0}"/>
              </a:ext>
            </a:extLst>
          </p:cNvPr>
          <p:cNvSpPr txBox="1"/>
          <p:nvPr/>
        </p:nvSpPr>
        <p:spPr>
          <a:xfrm>
            <a:off x="1112519" y="1012819"/>
            <a:ext cx="9966960" cy="553998"/>
          </a:xfrm>
          <a:prstGeom prst="rect">
            <a:avLst/>
          </a:prstGeom>
          <a:noFill/>
        </p:spPr>
        <p:txBody>
          <a:bodyPr wrap="square" rtlCol="0">
            <a:spAutoFit/>
          </a:bodyPr>
          <a:lstStyle/>
          <a:p>
            <a:endParaRPr lang="en-US" sz="3000" dirty="0">
              <a:ln w="0"/>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8D8245B1-8C65-A66F-F8D4-06C013C33341}"/>
              </a:ext>
            </a:extLst>
          </p:cNvPr>
          <p:cNvSpPr txBox="1"/>
          <p:nvPr/>
        </p:nvSpPr>
        <p:spPr>
          <a:xfrm>
            <a:off x="2161441" y="1566817"/>
            <a:ext cx="7869115" cy="4154984"/>
          </a:xfrm>
          <a:prstGeom prst="rect">
            <a:avLst/>
          </a:prstGeom>
          <a:noFill/>
        </p:spPr>
        <p:txBody>
          <a:bodyPr wrap="square" rtlCol="0">
            <a:spAutoFit/>
          </a:bodyPr>
          <a:lstStyle/>
          <a:p>
            <a:r>
              <a:rPr lang="en-US" sz="2400" dirty="0">
                <a:latin typeface="Calibri" panose="020F0502020204030204" pitchFamily="34" charset="0"/>
                <a:cs typeface="Arial" panose="020B0604020202020204" pitchFamily="34" charset="0"/>
              </a:rPr>
              <a:t>YOLO makes use of Non Maximal Suppression to deal with this issue.</a:t>
            </a:r>
          </a:p>
          <a:p>
            <a:endParaRPr lang="en-US" sz="2400" dirty="0">
              <a:latin typeface="Calibri" panose="020F0502020204030204" pitchFamily="34" charset="0"/>
              <a:cs typeface="Arial" panose="020B0604020202020204" pitchFamily="34" charset="0"/>
            </a:endParaRPr>
          </a:p>
          <a:p>
            <a:r>
              <a:rPr lang="en-US" sz="2400" dirty="0">
                <a:latin typeface="Calibri" panose="020F0502020204030204" pitchFamily="34" charset="0"/>
                <a:cs typeface="Arial" panose="020B0604020202020204" pitchFamily="34" charset="0"/>
              </a:rPr>
              <a:t>It suppresses all bounding boxes that have lower probability scores.</a:t>
            </a:r>
          </a:p>
          <a:p>
            <a:endParaRPr lang="en-US" sz="2400" dirty="0">
              <a:latin typeface="Calibri" panose="020F0502020204030204" pitchFamily="34" charset="0"/>
              <a:cs typeface="Arial" panose="020B0604020202020204" pitchFamily="34" charset="0"/>
            </a:endParaRPr>
          </a:p>
          <a:p>
            <a:r>
              <a:rPr lang="en-US" sz="2400" dirty="0">
                <a:latin typeface="Calibri" panose="020F0502020204030204" pitchFamily="34" charset="0"/>
                <a:cs typeface="Arial" panose="020B0604020202020204" pitchFamily="34" charset="0"/>
              </a:rPr>
              <a:t>It achieves this by first looking at the probability scores associated with each decision and taking the largest one.</a:t>
            </a:r>
          </a:p>
          <a:p>
            <a:endParaRPr lang="en-US" sz="2400" dirty="0">
              <a:latin typeface="Calibri" panose="020F0502020204030204" pitchFamily="34" charset="0"/>
              <a:cs typeface="Arial" panose="020B0604020202020204" pitchFamily="34" charset="0"/>
            </a:endParaRPr>
          </a:p>
          <a:p>
            <a:r>
              <a:rPr lang="en-US" sz="2400" dirty="0">
                <a:latin typeface="Calibri" panose="020F0502020204030204" pitchFamily="34" charset="0"/>
                <a:cs typeface="Arial" panose="020B0604020202020204" pitchFamily="34" charset="0"/>
              </a:rPr>
              <a:t>This step is repeated till the final bounding boxes are obtained. </a:t>
            </a:r>
          </a:p>
        </p:txBody>
      </p:sp>
    </p:spTree>
    <p:extLst>
      <p:ext uri="{BB962C8B-B14F-4D97-AF65-F5344CB8AC3E}">
        <p14:creationId xmlns:p14="http://schemas.microsoft.com/office/powerpoint/2010/main" val="384168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EDF4A-7E7A-4D3A-9608-916538764516}"/>
              </a:ext>
            </a:extLst>
          </p:cNvPr>
          <p:cNvSpPr txBox="1"/>
          <p:nvPr/>
        </p:nvSpPr>
        <p:spPr>
          <a:xfrm>
            <a:off x="3983030" y="410440"/>
            <a:ext cx="3780578" cy="707886"/>
          </a:xfrm>
          <a:prstGeom prst="rect">
            <a:avLst/>
          </a:prstGeom>
          <a:noFill/>
        </p:spPr>
        <p:txBody>
          <a:bodyPr wrap="square" rtlCol="0">
            <a:spAutoFit/>
          </a:bodyPr>
          <a:lstStyle/>
          <a:p>
            <a:r>
              <a:rPr lang="en-US" sz="4000" dirty="0"/>
              <a:t>Yolo Algorithm</a:t>
            </a:r>
          </a:p>
        </p:txBody>
      </p:sp>
      <p:sp>
        <p:nvSpPr>
          <p:cNvPr id="3" name="TextBox 2">
            <a:extLst>
              <a:ext uri="{FF2B5EF4-FFF2-40B4-BE49-F238E27FC236}">
                <a16:creationId xmlns:a16="http://schemas.microsoft.com/office/drawing/2014/main" id="{A6CF2BBA-9362-49BF-8330-3A0C312420C0}"/>
              </a:ext>
            </a:extLst>
          </p:cNvPr>
          <p:cNvSpPr txBox="1"/>
          <p:nvPr/>
        </p:nvSpPr>
        <p:spPr>
          <a:xfrm>
            <a:off x="1112519" y="1012819"/>
            <a:ext cx="9966960" cy="553998"/>
          </a:xfrm>
          <a:prstGeom prst="rect">
            <a:avLst/>
          </a:prstGeom>
          <a:noFill/>
        </p:spPr>
        <p:txBody>
          <a:bodyPr wrap="square" rtlCol="0">
            <a:spAutoFit/>
          </a:bodyPr>
          <a:lstStyle/>
          <a:p>
            <a:endParaRPr lang="en-US" sz="3000" dirty="0">
              <a:ln w="0"/>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8D8245B1-8C65-A66F-F8D4-06C013C33341}"/>
              </a:ext>
            </a:extLst>
          </p:cNvPr>
          <p:cNvSpPr txBox="1"/>
          <p:nvPr/>
        </p:nvSpPr>
        <p:spPr>
          <a:xfrm>
            <a:off x="2303585" y="1951892"/>
            <a:ext cx="7869115" cy="2943563"/>
          </a:xfrm>
          <a:prstGeom prst="rect">
            <a:avLst/>
          </a:prstGeom>
          <a:noFill/>
        </p:spPr>
        <p:txBody>
          <a:bodyPr wrap="square" rtlCol="0">
            <a:spAutoFit/>
          </a:bodyPr>
          <a:lstStyle/>
          <a:p>
            <a:r>
              <a:rPr lang="en-US" sz="2400" dirty="0">
                <a:latin typeface="Calibri" panose="020F0502020204030204" pitchFamily="34" charset="0"/>
                <a:cs typeface="Arial" panose="020B0604020202020204" pitchFamily="34" charset="0"/>
              </a:rPr>
              <a:t>YOLO algorithm can be applied in the following fields:</a:t>
            </a:r>
          </a:p>
          <a:p>
            <a:endParaRPr lang="en-US" sz="2400" dirty="0">
              <a:latin typeface="Calibri" panose="020F0502020204030204" pitchFamily="34" charset="0"/>
              <a:cs typeface="Arial" panose="020B0604020202020204" pitchFamily="34" charset="0"/>
            </a:endParaRPr>
          </a:p>
          <a:p>
            <a:pPr marL="342900" indent="-342900">
              <a:lnSpc>
                <a:spcPct val="200000"/>
              </a:lnSpc>
              <a:buFont typeface="Arial" panose="020B0604020202020204" pitchFamily="34" charset="0"/>
              <a:buChar char="•"/>
            </a:pPr>
            <a:r>
              <a:rPr lang="en-US" sz="2400" dirty="0">
                <a:latin typeface="Calibri" panose="020F0502020204030204" pitchFamily="34" charset="0"/>
                <a:cs typeface="Arial" panose="020B0604020202020204" pitchFamily="34" charset="0"/>
              </a:rPr>
              <a:t>Auto Driving</a:t>
            </a:r>
          </a:p>
          <a:p>
            <a:pPr marL="342900" indent="-342900">
              <a:lnSpc>
                <a:spcPct val="200000"/>
              </a:lnSpc>
              <a:buFont typeface="Arial" panose="020B0604020202020204" pitchFamily="34" charset="0"/>
              <a:buChar char="•"/>
            </a:pPr>
            <a:r>
              <a:rPr lang="en-US" sz="2400" dirty="0">
                <a:latin typeface="Calibri" panose="020F0502020204030204" pitchFamily="34" charset="0"/>
                <a:cs typeface="Arial" panose="020B0604020202020204" pitchFamily="34" charset="0"/>
              </a:rPr>
              <a:t>Security</a:t>
            </a:r>
          </a:p>
          <a:p>
            <a:pPr marL="342900" indent="-342900">
              <a:lnSpc>
                <a:spcPct val="200000"/>
              </a:lnSpc>
              <a:buFont typeface="Arial" panose="020B0604020202020204" pitchFamily="34" charset="0"/>
              <a:buChar char="•"/>
            </a:pPr>
            <a:r>
              <a:rPr lang="en-US" sz="2400" dirty="0">
                <a:latin typeface="Calibri" panose="020F0502020204030204" pitchFamily="34" charset="0"/>
                <a:cs typeface="Arial" panose="020B0604020202020204" pitchFamily="34" charset="0"/>
              </a:rPr>
              <a:t>Wildlife</a:t>
            </a:r>
          </a:p>
        </p:txBody>
      </p:sp>
    </p:spTree>
    <p:extLst>
      <p:ext uri="{BB962C8B-B14F-4D97-AF65-F5344CB8AC3E}">
        <p14:creationId xmlns:p14="http://schemas.microsoft.com/office/powerpoint/2010/main" val="334497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EDF4A-7E7A-4D3A-9608-916538764516}"/>
              </a:ext>
            </a:extLst>
          </p:cNvPr>
          <p:cNvSpPr txBox="1"/>
          <p:nvPr/>
        </p:nvSpPr>
        <p:spPr>
          <a:xfrm>
            <a:off x="3201027" y="466339"/>
            <a:ext cx="6074229" cy="707886"/>
          </a:xfrm>
          <a:prstGeom prst="rect">
            <a:avLst/>
          </a:prstGeom>
          <a:noFill/>
        </p:spPr>
        <p:txBody>
          <a:bodyPr wrap="square" rtlCol="0">
            <a:spAutoFit/>
          </a:bodyPr>
          <a:lstStyle/>
          <a:p>
            <a:r>
              <a:rPr lang="en-US" sz="4000" dirty="0"/>
              <a:t>Faster R-CNN Algorithm</a:t>
            </a:r>
          </a:p>
        </p:txBody>
      </p:sp>
      <p:sp>
        <p:nvSpPr>
          <p:cNvPr id="3" name="TextBox 2">
            <a:extLst>
              <a:ext uri="{FF2B5EF4-FFF2-40B4-BE49-F238E27FC236}">
                <a16:creationId xmlns:a16="http://schemas.microsoft.com/office/drawing/2014/main" id="{A6CF2BBA-9362-49BF-8330-3A0C312420C0}"/>
              </a:ext>
            </a:extLst>
          </p:cNvPr>
          <p:cNvSpPr txBox="1"/>
          <p:nvPr/>
        </p:nvSpPr>
        <p:spPr>
          <a:xfrm>
            <a:off x="1112519" y="1012819"/>
            <a:ext cx="9966960" cy="553998"/>
          </a:xfrm>
          <a:prstGeom prst="rect">
            <a:avLst/>
          </a:prstGeom>
          <a:noFill/>
        </p:spPr>
        <p:txBody>
          <a:bodyPr wrap="square" rtlCol="0">
            <a:spAutoFit/>
          </a:bodyPr>
          <a:lstStyle/>
          <a:p>
            <a:endParaRPr lang="en-US" sz="3000" dirty="0">
              <a:ln w="0"/>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8D8245B1-8C65-A66F-F8D4-06C013C33341}"/>
              </a:ext>
            </a:extLst>
          </p:cNvPr>
          <p:cNvSpPr txBox="1"/>
          <p:nvPr/>
        </p:nvSpPr>
        <p:spPr>
          <a:xfrm>
            <a:off x="2303583" y="1566817"/>
            <a:ext cx="7869115" cy="4893647"/>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We will start with R-CNN which stands for faster </a:t>
            </a:r>
            <a:r>
              <a:rPr lang="en-US" sz="1800" b="1" dirty="0">
                <a:effectLst/>
                <a:latin typeface="Calibri" panose="020F0502020204030204" pitchFamily="34" charset="0"/>
                <a:ea typeface="Calibri" panose="020F0502020204030204" pitchFamily="34" charset="0"/>
                <a:cs typeface="Arial" panose="020B0604020202020204" pitchFamily="34" charset="0"/>
              </a:rPr>
              <a:t>Region-based Convolutional Neural Network.</a:t>
            </a:r>
          </a:p>
          <a:p>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It is the first trial towards building an object detection model that extracts features using a pre-trained CNN.</a:t>
            </a:r>
          </a:p>
          <a:p>
            <a:endParaRPr lang="en-US" b="1" dirty="0">
              <a:latin typeface="Calibri" panose="020F0502020204030204" pitchFamily="34" charset="0"/>
              <a:ea typeface="Calibri" panose="020F0502020204030204" pitchFamily="34" charset="0"/>
              <a:cs typeface="Arial" panose="020B0604020202020204" pitchFamily="34" charset="0"/>
            </a:endParaRPr>
          </a:p>
          <a:p>
            <a:r>
              <a:rPr lang="en-US" sz="1800" b="1" dirty="0">
                <a:effectLst/>
                <a:latin typeface="Calibri" panose="020F0502020204030204" pitchFamily="34" charset="0"/>
                <a:ea typeface="Calibri" panose="020F0502020204030204" pitchFamily="34" charset="0"/>
                <a:cs typeface="Arial" panose="020B0604020202020204" pitchFamily="34" charset="0"/>
              </a:rPr>
              <a:t>Fast R-CNN </a:t>
            </a:r>
            <a:r>
              <a:rPr lang="en-US" sz="1800" dirty="0">
                <a:effectLst/>
                <a:latin typeface="Calibri" panose="020F0502020204030204" pitchFamily="34" charset="0"/>
                <a:ea typeface="Calibri" panose="020F0502020204030204" pitchFamily="34" charset="0"/>
                <a:cs typeface="Arial" panose="020B0604020202020204" pitchFamily="34" charset="0"/>
              </a:rPr>
              <a:t>is faster than the </a:t>
            </a:r>
            <a:r>
              <a:rPr lang="en-US" sz="1800" b="1" dirty="0">
                <a:effectLst/>
                <a:latin typeface="Calibri" panose="020F0502020204030204" pitchFamily="34" charset="0"/>
                <a:ea typeface="Calibri" panose="020F0502020204030204" pitchFamily="34" charset="0"/>
                <a:cs typeface="Arial" panose="020B0604020202020204" pitchFamily="34" charset="0"/>
              </a:rPr>
              <a:t>R-CNN</a:t>
            </a:r>
            <a:r>
              <a:rPr lang="en-US" sz="1800" dirty="0">
                <a:effectLst/>
                <a:latin typeface="Calibri" panose="020F0502020204030204" pitchFamily="34" charset="0"/>
                <a:ea typeface="Calibri" panose="020F0502020204030204" pitchFamily="34" charset="0"/>
                <a:cs typeface="Arial" panose="020B0604020202020204" pitchFamily="34" charset="0"/>
              </a:rPr>
              <a:t> but unfortunately neglects how the region proposals are generated.</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And that</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dirty="0">
                <a:latin typeface="Calibri" panose="020F0502020204030204" pitchFamily="34" charset="0"/>
                <a:ea typeface="Calibri" panose="020F0502020204030204" pitchFamily="34" charset="0"/>
                <a:cs typeface="Arial" panose="020B0604020202020204" pitchFamily="34" charset="0"/>
              </a:rPr>
              <a:t>has been</a:t>
            </a:r>
            <a:r>
              <a:rPr lang="en-US" sz="1800" dirty="0">
                <a:effectLst/>
                <a:latin typeface="Calibri" panose="020F0502020204030204" pitchFamily="34" charset="0"/>
                <a:ea typeface="Calibri" panose="020F0502020204030204" pitchFamily="34" charset="0"/>
                <a:cs typeface="Arial" panose="020B0604020202020204" pitchFamily="34" charset="0"/>
              </a:rPr>
              <a:t> solved later by </a:t>
            </a:r>
            <a:r>
              <a:rPr lang="en-US" sz="1800" b="1" dirty="0">
                <a:effectLst/>
                <a:latin typeface="Calibri" panose="020F0502020204030204" pitchFamily="34" charset="0"/>
                <a:ea typeface="Calibri" panose="020F0502020204030204" pitchFamily="34" charset="0"/>
                <a:cs typeface="Arial" panose="020B0604020202020204" pitchFamily="34" charset="0"/>
              </a:rPr>
              <a:t>Faster R-CNN</a:t>
            </a:r>
            <a:r>
              <a:rPr lang="en-US" sz="1800" dirty="0">
                <a:effectLst/>
                <a:latin typeface="Calibri" panose="020F0502020204030204" pitchFamily="34" charset="0"/>
                <a:ea typeface="Calibri" panose="020F0502020204030204" pitchFamily="34" charset="0"/>
                <a:cs typeface="Arial" panose="020B0604020202020204" pitchFamily="34" charset="0"/>
              </a:rPr>
              <a:t>, which builds a region-proposal network (RPN) that can generate region proposals that are fed to the detection model (Fast R-CNN) to inspect for objects.</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Also, a </a:t>
            </a:r>
            <a:r>
              <a:rPr lang="en-US" sz="1800" dirty="0">
                <a:effectLst/>
                <a:latin typeface="Calibri" panose="020F0502020204030204" pitchFamily="34" charset="0"/>
                <a:ea typeface="Calibri" panose="020F0502020204030204" pitchFamily="34" charset="0"/>
                <a:cs typeface="Arial" panose="020B0604020202020204" pitchFamily="34" charset="0"/>
              </a:rPr>
              <a:t>popular model used for classifying the region proposals is the support vector machine (SVM).</a:t>
            </a:r>
          </a:p>
          <a:p>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65944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DEDF4A-7E7A-4D3A-9608-916538764516}"/>
              </a:ext>
            </a:extLst>
          </p:cNvPr>
          <p:cNvSpPr txBox="1"/>
          <p:nvPr/>
        </p:nvSpPr>
        <p:spPr>
          <a:xfrm>
            <a:off x="8200279" y="1325880"/>
            <a:ext cx="3344020" cy="3066507"/>
          </a:xfrm>
          <a:prstGeom prst="rect">
            <a:avLst/>
          </a:prstGeom>
        </p:spPr>
        <p:txBody>
          <a:bodyPr vert="horz" lIns="91440" tIns="45720" rIns="91440" bIns="45720" rtlCol="0" anchor="b">
            <a:normAutofit/>
          </a:bodyPr>
          <a:lstStyle/>
          <a:p>
            <a:pPr>
              <a:spcBef>
                <a:spcPct val="0"/>
              </a:spcBef>
              <a:spcAft>
                <a:spcPts val="600"/>
              </a:spcAft>
            </a:pPr>
            <a:r>
              <a:rPr lang="en-US" sz="5400" b="0" i="0" kern="1200">
                <a:solidFill>
                  <a:srgbClr val="EBEBEB"/>
                </a:solidFill>
                <a:latin typeface="+mj-lt"/>
                <a:ea typeface="+mj-ea"/>
                <a:cs typeface="+mj-cs"/>
              </a:rPr>
              <a:t>R-CNN Pipeline</a:t>
            </a:r>
          </a:p>
        </p:txBody>
      </p:sp>
      <p:sp useBgFill="1">
        <p:nvSpPr>
          <p:cNvPr id="14" name="Rectangle 1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descr="Diagram&#10;&#10;Description automatically generated">
            <a:extLst>
              <a:ext uri="{FF2B5EF4-FFF2-40B4-BE49-F238E27FC236}">
                <a16:creationId xmlns:a16="http://schemas.microsoft.com/office/drawing/2014/main" id="{984CE1CA-0B5B-531C-3854-3FBE543D3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92" y="2545170"/>
            <a:ext cx="6275584" cy="1772852"/>
          </a:xfrm>
          <a:prstGeom prst="rect">
            <a:avLst/>
          </a:prstGeom>
          <a:effectLst/>
        </p:spPr>
      </p:pic>
      <p:sp>
        <p:nvSpPr>
          <p:cNvPr id="3" name="TextBox 2">
            <a:extLst>
              <a:ext uri="{FF2B5EF4-FFF2-40B4-BE49-F238E27FC236}">
                <a16:creationId xmlns:a16="http://schemas.microsoft.com/office/drawing/2014/main" id="{A6CF2BBA-9362-49BF-8330-3A0C312420C0}"/>
              </a:ext>
            </a:extLst>
          </p:cNvPr>
          <p:cNvSpPr txBox="1"/>
          <p:nvPr/>
        </p:nvSpPr>
        <p:spPr>
          <a:xfrm>
            <a:off x="1112519" y="1012819"/>
            <a:ext cx="9966960" cy="553998"/>
          </a:xfrm>
          <a:prstGeom prst="rect">
            <a:avLst/>
          </a:prstGeom>
          <a:noFill/>
        </p:spPr>
        <p:txBody>
          <a:bodyPr wrap="square" rtlCol="0">
            <a:spAutoFit/>
          </a:bodyPr>
          <a:lstStyle/>
          <a:p>
            <a:endParaRPr lang="en-US" sz="3000" dirty="0">
              <a:ln w="0"/>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8D8245B1-8C65-A66F-F8D4-06C013C33341}"/>
              </a:ext>
            </a:extLst>
          </p:cNvPr>
          <p:cNvSpPr txBox="1"/>
          <p:nvPr/>
        </p:nvSpPr>
        <p:spPr>
          <a:xfrm>
            <a:off x="2303583" y="1566817"/>
            <a:ext cx="7869115" cy="815608"/>
          </a:xfrm>
          <a:prstGeom prst="rect">
            <a:avLst/>
          </a:prstGeom>
          <a:noFill/>
        </p:spPr>
        <p:txBody>
          <a:bodyPr wrap="square" rtlCol="0">
            <a:spAutoFit/>
          </a:bodyPr>
          <a:lstStyle/>
          <a:p>
            <a:pPr>
              <a:spcAft>
                <a:spcPts val="600"/>
              </a:spcAft>
            </a:pPr>
            <a:endParaRPr lang="en-US" sz="1800" b="1">
              <a:effectLst/>
              <a:latin typeface="Calibri" panose="020F0502020204030204" pitchFamily="34" charset="0"/>
              <a:ea typeface="Calibri" panose="020F0502020204030204" pitchFamily="34" charset="0"/>
              <a:cs typeface="Arial" panose="020B0604020202020204" pitchFamily="34" charset="0"/>
            </a:endParaRPr>
          </a:p>
          <a:p>
            <a:pPr>
              <a:spcAft>
                <a:spcPts val="600"/>
              </a:spcAft>
            </a:pPr>
            <a:endParaRPr lang="en-US" sz="240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8788591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EDF4A-7E7A-4D3A-9608-916538764516}"/>
              </a:ext>
            </a:extLst>
          </p:cNvPr>
          <p:cNvSpPr txBox="1"/>
          <p:nvPr/>
        </p:nvSpPr>
        <p:spPr>
          <a:xfrm>
            <a:off x="3201027" y="466339"/>
            <a:ext cx="6074229" cy="707886"/>
          </a:xfrm>
          <a:prstGeom prst="rect">
            <a:avLst/>
          </a:prstGeom>
          <a:noFill/>
        </p:spPr>
        <p:txBody>
          <a:bodyPr wrap="square" rtlCol="0">
            <a:spAutoFit/>
          </a:bodyPr>
          <a:lstStyle/>
          <a:p>
            <a:r>
              <a:rPr lang="en-US" sz="4000" dirty="0"/>
              <a:t>Faster R-CNN Algorithm</a:t>
            </a:r>
          </a:p>
        </p:txBody>
      </p:sp>
      <p:sp>
        <p:nvSpPr>
          <p:cNvPr id="3" name="TextBox 2">
            <a:extLst>
              <a:ext uri="{FF2B5EF4-FFF2-40B4-BE49-F238E27FC236}">
                <a16:creationId xmlns:a16="http://schemas.microsoft.com/office/drawing/2014/main" id="{A6CF2BBA-9362-49BF-8330-3A0C312420C0}"/>
              </a:ext>
            </a:extLst>
          </p:cNvPr>
          <p:cNvSpPr txBox="1"/>
          <p:nvPr/>
        </p:nvSpPr>
        <p:spPr>
          <a:xfrm>
            <a:off x="1112519" y="1012819"/>
            <a:ext cx="9966960" cy="553998"/>
          </a:xfrm>
          <a:prstGeom prst="rect">
            <a:avLst/>
          </a:prstGeom>
          <a:noFill/>
        </p:spPr>
        <p:txBody>
          <a:bodyPr wrap="square" rtlCol="0">
            <a:spAutoFit/>
          </a:bodyPr>
          <a:lstStyle/>
          <a:p>
            <a:endParaRPr lang="en-US" sz="3000" dirty="0">
              <a:ln w="0"/>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8D8245B1-8C65-A66F-F8D4-06C013C33341}"/>
              </a:ext>
            </a:extLst>
          </p:cNvPr>
          <p:cNvSpPr txBox="1"/>
          <p:nvPr/>
        </p:nvSpPr>
        <p:spPr>
          <a:xfrm>
            <a:off x="2303583" y="1477507"/>
            <a:ext cx="7869115" cy="5520486"/>
          </a:xfrm>
          <a:prstGeom prst="rect">
            <a:avLst/>
          </a:prstGeom>
          <a:noFill/>
        </p:spPr>
        <p:txBody>
          <a:bodyPr wrap="square" rtlCol="0">
            <a:spAutoFit/>
          </a:bodyPr>
          <a:lstStyle/>
          <a:p>
            <a:r>
              <a:rPr lang="en-US" sz="2400" dirty="0">
                <a:latin typeface="Calibri" panose="020F0502020204030204" pitchFamily="34" charset="0"/>
                <a:cs typeface="Arial" panose="020B0604020202020204" pitchFamily="34" charset="0"/>
              </a:rPr>
              <a:t>Work Process of the R-CNN:</a:t>
            </a:r>
          </a:p>
          <a:p>
            <a:r>
              <a:rPr lang="en-US" sz="1800" dirty="0">
                <a:effectLst/>
                <a:latin typeface="Calibri" panose="020F0502020204030204" pitchFamily="34" charset="0"/>
                <a:ea typeface="Calibri" panose="020F0502020204030204" pitchFamily="34" charset="0"/>
                <a:cs typeface="Arial" panose="020B0604020202020204" pitchFamily="34" charset="0"/>
              </a:rPr>
              <a:t>The input image is divided into ~2k region proposals via the selective search. Then resized to a fixed pre-defined size that goes into the CNN which extracts a feature vector of length 4,096 from each region proposal. A feature vector is fed to SVM that classifies the object.</a:t>
            </a:r>
            <a:endParaRPr lang="en-US" sz="2400" dirty="0">
              <a:latin typeface="Calibri" panose="020F0502020204030204" pitchFamily="34" charset="0"/>
              <a:cs typeface="Arial" panose="020B0604020202020204" pitchFamily="34" charset="0"/>
            </a:endParaRPr>
          </a:p>
          <a:p>
            <a:endParaRPr lang="en-US" sz="2400" dirty="0">
              <a:latin typeface="Calibri" panose="020F0502020204030204" pitchFamily="34" charset="0"/>
              <a:cs typeface="Arial" panose="020B0604020202020204" pitchFamily="34" charset="0"/>
            </a:endParaRPr>
          </a:p>
          <a:p>
            <a:r>
              <a:rPr lang="en-US" sz="2400" dirty="0">
                <a:latin typeface="Calibri" panose="020F0502020204030204" pitchFamily="34" charset="0"/>
                <a:cs typeface="Arial" panose="020B0604020202020204" pitchFamily="34" charset="0"/>
              </a:rPr>
              <a:t>Drawbacks of R-CNN:</a:t>
            </a:r>
          </a:p>
          <a:p>
            <a:pPr marL="342900" marR="0" lvl="0" indent="-342900" rtl="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each stage is an independent component. Thus, it cannot be trained end-to-end.</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It caches the extracted features which requires hundreds of gigabytes of storage.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uses Selective Search algorithm for generating region proposals, which takes a lot of time.</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each region proposal is fed independently to the CNN for feature extraction. This makes it impossible to run R-CNN in real-time.</a:t>
            </a:r>
          </a:p>
          <a:p>
            <a:endParaRPr lang="en-US" sz="2400" dirty="0">
              <a:latin typeface="Calibri" panose="020F0502020204030204" pitchFamily="34" charset="0"/>
              <a:cs typeface="Arial" panose="020B0604020202020204" pitchFamily="34" charset="0"/>
            </a:endParaRPr>
          </a:p>
          <a:p>
            <a:endParaRPr lang="en-US" sz="240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24784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EDF4A-7E7A-4D3A-9608-916538764516}"/>
              </a:ext>
            </a:extLst>
          </p:cNvPr>
          <p:cNvSpPr txBox="1"/>
          <p:nvPr/>
        </p:nvSpPr>
        <p:spPr>
          <a:xfrm>
            <a:off x="3201027" y="466339"/>
            <a:ext cx="6074229" cy="707886"/>
          </a:xfrm>
          <a:prstGeom prst="rect">
            <a:avLst/>
          </a:prstGeom>
          <a:noFill/>
        </p:spPr>
        <p:txBody>
          <a:bodyPr wrap="square" rtlCol="0">
            <a:spAutoFit/>
          </a:bodyPr>
          <a:lstStyle/>
          <a:p>
            <a:r>
              <a:rPr lang="en-US" sz="4000" dirty="0"/>
              <a:t>Faster R-CNN Algorithm</a:t>
            </a:r>
          </a:p>
        </p:txBody>
      </p:sp>
      <p:sp>
        <p:nvSpPr>
          <p:cNvPr id="3" name="TextBox 2">
            <a:extLst>
              <a:ext uri="{FF2B5EF4-FFF2-40B4-BE49-F238E27FC236}">
                <a16:creationId xmlns:a16="http://schemas.microsoft.com/office/drawing/2014/main" id="{A6CF2BBA-9362-49BF-8330-3A0C312420C0}"/>
              </a:ext>
            </a:extLst>
          </p:cNvPr>
          <p:cNvSpPr txBox="1"/>
          <p:nvPr/>
        </p:nvSpPr>
        <p:spPr>
          <a:xfrm>
            <a:off x="1112519" y="1012819"/>
            <a:ext cx="9966960" cy="553998"/>
          </a:xfrm>
          <a:prstGeom prst="rect">
            <a:avLst/>
          </a:prstGeom>
          <a:noFill/>
        </p:spPr>
        <p:txBody>
          <a:bodyPr wrap="square" rtlCol="0">
            <a:spAutoFit/>
          </a:bodyPr>
          <a:lstStyle/>
          <a:p>
            <a:endParaRPr lang="en-US" sz="3000" dirty="0">
              <a:ln w="0"/>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8D8245B1-8C65-A66F-F8D4-06C013C33341}"/>
              </a:ext>
            </a:extLst>
          </p:cNvPr>
          <p:cNvSpPr txBox="1"/>
          <p:nvPr/>
        </p:nvSpPr>
        <p:spPr>
          <a:xfrm>
            <a:off x="2303583" y="1289818"/>
            <a:ext cx="7869115" cy="5511830"/>
          </a:xfrm>
          <a:prstGeom prst="rect">
            <a:avLst/>
          </a:prstGeom>
          <a:noFill/>
        </p:spPr>
        <p:txBody>
          <a:bodyPr wrap="square" rtlCol="0">
            <a:spAutoFit/>
          </a:bodyPr>
          <a:lstStyle/>
          <a:p>
            <a:r>
              <a:rPr lang="en-US" sz="2400" dirty="0">
                <a:latin typeface="Calibri" panose="020F0502020204030204" pitchFamily="34" charset="0"/>
                <a:cs typeface="Arial" panose="020B0604020202020204" pitchFamily="34" charset="0"/>
              </a:rPr>
              <a:t>Next is the Fast R-CNN:</a:t>
            </a:r>
          </a:p>
          <a:p>
            <a:endParaRPr lang="en-US" sz="2400" dirty="0">
              <a:latin typeface="Calibri" panose="020F0502020204030204" pitchFamily="34" charset="0"/>
              <a:cs typeface="Arial" panose="020B0604020202020204" pitchFamily="34" charset="0"/>
            </a:endParaRPr>
          </a:p>
          <a:p>
            <a:r>
              <a:rPr lang="en-US" sz="2400" dirty="0">
                <a:latin typeface="Calibri" panose="020F0502020204030204" pitchFamily="34" charset="0"/>
                <a:cs typeface="Arial" panose="020B0604020202020204" pitchFamily="34" charset="0"/>
              </a:rPr>
              <a:t>Advantages of Fast R-CNN:</a:t>
            </a:r>
          </a:p>
          <a:p>
            <a:pPr marL="342900" marR="0" lvl="0" indent="-342900" rtl="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Fast R-CNN does not cache the extracted features and thus does not need so much disk storage compared to R-CNN.</a:t>
            </a:r>
          </a:p>
          <a:p>
            <a:pPr marL="342900" marR="0" lvl="0" indent="-342900" rtl="0">
              <a:lnSpc>
                <a:spcPct val="107000"/>
              </a:lnSpc>
              <a:spcBef>
                <a:spcPts val="0"/>
              </a:spcBef>
              <a:spcAft>
                <a:spcPts val="0"/>
              </a:spcAft>
              <a:buFont typeface="Calibri" panose="020F050202020403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Fast R-CNN shares computations (i.e. convolutional layer calculations) across all proposals (i.e. ROIs) rather than doing the calculations for each proposal independently through  the new </a:t>
            </a:r>
            <a:r>
              <a:rPr lang="en-US" sz="1800" b="1" dirty="0">
                <a:effectLst/>
                <a:latin typeface="Calibri" panose="020F0502020204030204" pitchFamily="34" charset="0"/>
                <a:ea typeface="Calibri" panose="020F0502020204030204" pitchFamily="34" charset="0"/>
                <a:cs typeface="Arial" panose="020B0604020202020204" pitchFamily="34" charset="0"/>
              </a:rPr>
              <a:t>ROI Pooling</a:t>
            </a:r>
            <a:r>
              <a:rPr lang="en-US" sz="1800" dirty="0">
                <a:effectLst/>
                <a:latin typeface="Calibri" panose="020F0502020204030204" pitchFamily="34" charset="0"/>
                <a:ea typeface="Calibri" panose="020F0502020204030204" pitchFamily="34" charset="0"/>
                <a:cs typeface="Arial" panose="020B0604020202020204" pitchFamily="34" charset="0"/>
              </a:rPr>
              <a:t> layer to extract feature vectors, which makes Fast R-CNN faster than R-CNN.</a:t>
            </a:r>
          </a:p>
          <a:p>
            <a:pPr marL="342900" marR="0" lvl="0" indent="-342900">
              <a:lnSpc>
                <a:spcPct val="107000"/>
              </a:lnSpc>
              <a:spcBef>
                <a:spcPts val="0"/>
              </a:spcBef>
              <a:spcAft>
                <a:spcPts val="0"/>
              </a:spcAft>
              <a:buFont typeface="Calibri" panose="020F0502020204030204" pitchFamily="34" charset="0"/>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single staged; It just accepts an image as an input and returns the class probabilities and bounding boxes of the detected objects.</a:t>
            </a:r>
            <a:endParaRPr lang="en-US" sz="2400" dirty="0">
              <a:latin typeface="Calibri" panose="020F0502020204030204" pitchFamily="34" charset="0"/>
              <a:cs typeface="Arial" panose="020B0604020202020204" pitchFamily="34" charset="0"/>
            </a:endParaRPr>
          </a:p>
          <a:p>
            <a:r>
              <a:rPr lang="en-US" sz="2400" dirty="0">
                <a:latin typeface="Calibri" panose="020F0502020204030204" pitchFamily="34" charset="0"/>
                <a:cs typeface="Arial" panose="020B0604020202020204" pitchFamily="34" charset="0"/>
              </a:rPr>
              <a:t>Drawback of Fast R-CNN:</a:t>
            </a:r>
          </a:p>
          <a:p>
            <a:pPr>
              <a:lnSpc>
                <a:spcPct val="107000"/>
              </a:lnSpc>
            </a:pPr>
            <a:r>
              <a:rPr lang="en-US" sz="1800" dirty="0">
                <a:effectLst/>
                <a:latin typeface="Calibri" panose="020F0502020204030204" pitchFamily="34" charset="0"/>
                <a:ea typeface="Calibri" panose="020F0502020204030204" pitchFamily="34" charset="0"/>
                <a:cs typeface="Arial" panose="020B0604020202020204" pitchFamily="34" charset="0"/>
              </a:rPr>
              <a:t>USES the time-consuming Selective Search algorithm which can’t be customized on a specific object detection task. Thus, it may not be accurate enough to detect all target objects in the dataset.</a:t>
            </a:r>
          </a:p>
        </p:txBody>
      </p:sp>
    </p:spTree>
    <p:extLst>
      <p:ext uri="{BB962C8B-B14F-4D97-AF65-F5344CB8AC3E}">
        <p14:creationId xmlns:p14="http://schemas.microsoft.com/office/powerpoint/2010/main" val="2762471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EDF4A-7E7A-4D3A-9608-916538764516}"/>
              </a:ext>
            </a:extLst>
          </p:cNvPr>
          <p:cNvSpPr txBox="1"/>
          <p:nvPr/>
        </p:nvSpPr>
        <p:spPr>
          <a:xfrm>
            <a:off x="3201027" y="466339"/>
            <a:ext cx="6074229" cy="707886"/>
          </a:xfrm>
          <a:prstGeom prst="rect">
            <a:avLst/>
          </a:prstGeom>
          <a:noFill/>
        </p:spPr>
        <p:txBody>
          <a:bodyPr wrap="square" rtlCol="0">
            <a:spAutoFit/>
          </a:bodyPr>
          <a:lstStyle/>
          <a:p>
            <a:r>
              <a:rPr lang="en-US" sz="4000" dirty="0"/>
              <a:t>Faster R-CNN Algorithm</a:t>
            </a:r>
          </a:p>
        </p:txBody>
      </p:sp>
      <p:sp>
        <p:nvSpPr>
          <p:cNvPr id="3" name="TextBox 2">
            <a:extLst>
              <a:ext uri="{FF2B5EF4-FFF2-40B4-BE49-F238E27FC236}">
                <a16:creationId xmlns:a16="http://schemas.microsoft.com/office/drawing/2014/main" id="{A6CF2BBA-9362-49BF-8330-3A0C312420C0}"/>
              </a:ext>
            </a:extLst>
          </p:cNvPr>
          <p:cNvSpPr txBox="1"/>
          <p:nvPr/>
        </p:nvSpPr>
        <p:spPr>
          <a:xfrm>
            <a:off x="1112519" y="1012819"/>
            <a:ext cx="9966960" cy="553998"/>
          </a:xfrm>
          <a:prstGeom prst="rect">
            <a:avLst/>
          </a:prstGeom>
          <a:noFill/>
        </p:spPr>
        <p:txBody>
          <a:bodyPr wrap="square" rtlCol="0">
            <a:spAutoFit/>
          </a:bodyPr>
          <a:lstStyle/>
          <a:p>
            <a:endParaRPr lang="en-US" sz="3000" dirty="0">
              <a:ln w="0"/>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8D8245B1-8C65-A66F-F8D4-06C013C33341}"/>
              </a:ext>
            </a:extLst>
          </p:cNvPr>
          <p:cNvSpPr txBox="1"/>
          <p:nvPr/>
        </p:nvSpPr>
        <p:spPr>
          <a:xfrm>
            <a:off x="1112519" y="1289818"/>
            <a:ext cx="9966960" cy="5142498"/>
          </a:xfrm>
          <a:prstGeom prst="rect">
            <a:avLst/>
          </a:prstGeom>
          <a:noFill/>
        </p:spPr>
        <p:txBody>
          <a:bodyPr wrap="square" rtlCol="0">
            <a:spAutoFit/>
          </a:bodyPr>
          <a:lstStyle/>
          <a:p>
            <a:r>
              <a:rPr lang="en-US" sz="2400" dirty="0">
                <a:latin typeface="Calibri" panose="020F0502020204030204" pitchFamily="34" charset="0"/>
                <a:cs typeface="Arial" panose="020B0604020202020204" pitchFamily="34" charset="0"/>
              </a:rPr>
              <a:t>Finally, the Faster R-CNN which consists of 2 modules; RPN and Fast R-CNN</a:t>
            </a:r>
          </a:p>
          <a:p>
            <a:r>
              <a:rPr lang="en-US" sz="2400" dirty="0">
                <a:latin typeface="Calibri" panose="020F0502020204030204" pitchFamily="34" charset="0"/>
                <a:cs typeface="Arial" panose="020B0604020202020204" pitchFamily="34" charset="0"/>
              </a:rPr>
              <a:t>Work process of the Faster R-CNN:</a:t>
            </a:r>
          </a:p>
          <a:p>
            <a:pPr marL="342900" marR="0" lvl="0" indent="-342900" rtl="0">
              <a:lnSpc>
                <a:spcPct val="107000"/>
              </a:lnSpc>
              <a:spcBef>
                <a:spcPts val="0"/>
              </a:spcBef>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region proposal network (RPN); </a:t>
            </a:r>
            <a:r>
              <a:rPr lang="en-US" sz="1800" dirty="0">
                <a:effectLst/>
                <a:latin typeface="Calibri" panose="020F0502020204030204" pitchFamily="34" charset="0"/>
                <a:ea typeface="Calibri" panose="020F0502020204030204" pitchFamily="34" charset="0"/>
                <a:cs typeface="Arial" panose="020B0604020202020204" pitchFamily="34" charset="0"/>
              </a:rPr>
              <a:t>that generates proposals with various scales and aspect ratios. It tells the object detection (Fast R-CNN) where to look for objects in the image.</a:t>
            </a:r>
          </a:p>
          <a:p>
            <a:pPr marL="342900" marR="0" lvl="0" indent="-342900" rtl="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fixed-length feature vector is extracted from each region proposal using the ROI Pooling layer.</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 extracted feature vectors are then classified using the Fast R-CNN.</a:t>
            </a:r>
          </a:p>
          <a:p>
            <a:pPr marL="342900" marR="0" lvl="0" indent="-342900">
              <a:lnSpc>
                <a:spcPct val="107000"/>
              </a:lnSpc>
              <a:spcBef>
                <a:spcPts val="0"/>
              </a:spcBef>
              <a:spcAft>
                <a:spcPts val="0"/>
              </a:spcAft>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class scores of the detected objects and their bounding-boxes are returned.</a:t>
            </a:r>
          </a:p>
          <a:p>
            <a:r>
              <a:rPr lang="en-US" sz="2400" dirty="0">
                <a:latin typeface="Calibri" panose="020F0502020204030204" pitchFamily="34" charset="0"/>
                <a:cs typeface="Arial" panose="020B0604020202020204" pitchFamily="34" charset="0"/>
              </a:rPr>
              <a:t>Features of the Faster R-CNN:</a:t>
            </a:r>
          </a:p>
          <a:p>
            <a:pPr marL="342900" marR="0" lvl="0" indent="-342900" rtl="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computations are shared across the RPN and the Fast R-CNN in the Faster R-CNN which reduces the computational time.</a:t>
            </a:r>
          </a:p>
          <a:p>
            <a:pPr marL="342900" marR="0" lvl="0" indent="-342900">
              <a:lnSpc>
                <a:spcPct val="107000"/>
              </a:lnSpc>
              <a:spcBef>
                <a:spcPts val="0"/>
              </a:spcBef>
              <a:spcAft>
                <a:spcPts val="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region proposals are generated using a network that could be trained end-to-end and customized according to the detection task, thus it produces better region proposals.</a:t>
            </a:r>
          </a:p>
          <a:p>
            <a:pPr marL="342900" marR="0" lvl="0" indent="-342900">
              <a:lnSpc>
                <a:spcPct val="107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the RPN and the Fast R-CNN can be merged into a single network so training is done only once.</a:t>
            </a:r>
          </a:p>
        </p:txBody>
      </p:sp>
    </p:spTree>
    <p:extLst>
      <p:ext uri="{BB962C8B-B14F-4D97-AF65-F5344CB8AC3E}">
        <p14:creationId xmlns:p14="http://schemas.microsoft.com/office/powerpoint/2010/main" val="284621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A5936-69E3-C7CE-D441-7FF9C71705B0}"/>
              </a:ext>
            </a:extLst>
          </p:cNvPr>
          <p:cNvSpPr>
            <a:spLocks noGrp="1"/>
          </p:cNvSpPr>
          <p:nvPr>
            <p:ph idx="1"/>
          </p:nvPr>
        </p:nvSpPr>
        <p:spPr>
          <a:xfrm>
            <a:off x="1358289" y="2789316"/>
            <a:ext cx="8946541" cy="2035506"/>
          </a:xfrm>
        </p:spPr>
        <p:txBody>
          <a:bodyPr>
            <a:normAutofit/>
          </a:bodyPr>
          <a:lstStyle/>
          <a:p>
            <a:pPr marL="0" indent="0" algn="ctr">
              <a:buNone/>
            </a:pPr>
            <a:r>
              <a:rPr lang="en-US" sz="3600" dirty="0"/>
              <a:t>Object Detection</a:t>
            </a:r>
          </a:p>
        </p:txBody>
      </p:sp>
    </p:spTree>
    <p:extLst>
      <p:ext uri="{BB962C8B-B14F-4D97-AF65-F5344CB8AC3E}">
        <p14:creationId xmlns:p14="http://schemas.microsoft.com/office/powerpoint/2010/main" val="77953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A5275B-8757-44E3-87BE-1B3229CC091D}"/>
              </a:ext>
            </a:extLst>
          </p:cNvPr>
          <p:cNvSpPr txBox="1"/>
          <p:nvPr/>
        </p:nvSpPr>
        <p:spPr>
          <a:xfrm>
            <a:off x="1994342" y="1028343"/>
            <a:ext cx="7728529" cy="4801314"/>
          </a:xfrm>
          <a:prstGeom prst="rect">
            <a:avLst/>
          </a:prstGeom>
          <a:noFill/>
        </p:spPr>
        <p:txBody>
          <a:bodyPr wrap="square" rtlCol="0">
            <a:spAutoFit/>
          </a:bodyPr>
          <a:lstStyle/>
          <a:p>
            <a:pPr marR="0" lvl="0" algn="l" defTabSz="914400" rtl="0" eaLnBrk="1" fontAlgn="auto" latinLnBrk="0" hangingPunct="1">
              <a:lnSpc>
                <a:spcPct val="150000"/>
              </a:lnSpc>
              <a:spcBef>
                <a:spcPts val="1000"/>
              </a:spcBef>
              <a:spcAft>
                <a:spcPts val="0"/>
              </a:spcAft>
              <a:buClrTx/>
              <a:buSzTx/>
              <a:tabLst/>
              <a:defRPr/>
            </a:pPr>
            <a:r>
              <a:rPr kumimoji="0" lang="en-US" sz="2800" b="0" i="0" u="none" strike="noStrike" kern="1200" cap="none" spc="0" normalizeH="0" baseline="0" noProof="0" dirty="0">
                <a:ln>
                  <a:noFill/>
                </a:ln>
                <a:effectLst/>
                <a:uLnTx/>
                <a:uFillTx/>
                <a:latin typeface="Calibri" panose="020F0502020204030204" pitchFamily="34" charset="0"/>
                <a:ea typeface="Calibri" panose="020F0502020204030204" pitchFamily="34" charset="0"/>
                <a:cs typeface="Arial" panose="020B0604020202020204" pitchFamily="34" charset="0"/>
              </a:rPr>
              <a:t>Object detection is a computer vision technique that works to identify and locate objects within an image or video. Specifically, object detection draws bounding boxes around these detected objects, which allow us to locate where said objects are on the image.</a:t>
            </a:r>
            <a:endParaRPr kumimoji="0" lang="en-US" sz="2800" b="0" i="0" u="none" strike="noStrike" kern="1200" cap="none" spc="0" normalizeH="0" baseline="0" noProof="0" dirty="0">
              <a:ln>
                <a:noFill/>
              </a:ln>
              <a:effectLst/>
              <a:uLnTx/>
              <a:uFillTx/>
              <a:latin typeface="Calibri" panose="020F0502020204030204"/>
              <a:ea typeface="+mn-ea"/>
              <a:cs typeface="+mn-cs"/>
            </a:endParaRPr>
          </a:p>
          <a:p>
            <a:pPr algn="ct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605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A5275B-8757-44E3-87BE-1B3229CC091D}"/>
              </a:ext>
            </a:extLst>
          </p:cNvPr>
          <p:cNvSpPr txBox="1"/>
          <p:nvPr/>
        </p:nvSpPr>
        <p:spPr>
          <a:xfrm>
            <a:off x="6742112" y="1454963"/>
            <a:ext cx="4802187" cy="33083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dirty="0">
                <a:solidFill>
                  <a:schemeClr val="tx2"/>
                </a:solidFill>
                <a:latin typeface="+mj-lt"/>
                <a:ea typeface="+mj-ea"/>
                <a:cs typeface="+mj-cs"/>
              </a:rPr>
              <a:t>Object Detection Pipeline</a:t>
            </a:r>
          </a:p>
        </p:txBody>
      </p:sp>
      <p:pic>
        <p:nvPicPr>
          <p:cNvPr id="5" name="Picture 4" descr="Diagram&#10;&#10;Description automatically generated">
            <a:extLst>
              <a:ext uri="{FF2B5EF4-FFF2-40B4-BE49-F238E27FC236}">
                <a16:creationId xmlns:a16="http://schemas.microsoft.com/office/drawing/2014/main" id="{262A69B7-14D7-4FB0-C77D-0E1DDEFA4DD6}"/>
              </a:ext>
            </a:extLst>
          </p:cNvPr>
          <p:cNvPicPr>
            <a:picLocks noChangeAspect="1"/>
          </p:cNvPicPr>
          <p:nvPr/>
        </p:nvPicPr>
        <p:blipFill rotWithShape="1">
          <a:blip r:embed="rId3">
            <a:extLst>
              <a:ext uri="{28A0092B-C50C-407E-A947-70E740481C1C}">
                <a14:useLocalDpi xmlns:a14="http://schemas.microsoft.com/office/drawing/2010/main" val="0"/>
              </a:ext>
            </a:extLst>
          </a:blip>
          <a:srcRect r="205"/>
          <a:stretch/>
        </p:blipFill>
        <p:spPr>
          <a:xfrm>
            <a:off x="607848" y="609601"/>
            <a:ext cx="5486561"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96611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A5275B-8757-44E3-87BE-1B3229CC091D}"/>
              </a:ext>
            </a:extLst>
          </p:cNvPr>
          <p:cNvSpPr txBox="1"/>
          <p:nvPr/>
        </p:nvSpPr>
        <p:spPr>
          <a:xfrm>
            <a:off x="2437442" y="3075057"/>
            <a:ext cx="7317115" cy="707886"/>
          </a:xfrm>
          <a:prstGeom prst="rect">
            <a:avLst/>
          </a:prstGeom>
          <a:noFill/>
        </p:spPr>
        <p:txBody>
          <a:bodyPr wrap="square" rtlCol="0">
            <a:spAutoFit/>
          </a:bodyPr>
          <a:lstStyle/>
          <a:p>
            <a:r>
              <a:rPr lang="en-US" sz="4000" dirty="0">
                <a:latin typeface="+mj-lt"/>
                <a:cs typeface="Arial" panose="020B0604020202020204" pitchFamily="34" charset="0"/>
              </a:rPr>
              <a:t>Object Detection algorithms </a:t>
            </a:r>
          </a:p>
        </p:txBody>
      </p:sp>
    </p:spTree>
    <p:extLst>
      <p:ext uri="{BB962C8B-B14F-4D97-AF65-F5344CB8AC3E}">
        <p14:creationId xmlns:p14="http://schemas.microsoft.com/office/powerpoint/2010/main" val="330067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EDF4A-7E7A-4D3A-9608-916538764516}"/>
              </a:ext>
            </a:extLst>
          </p:cNvPr>
          <p:cNvSpPr txBox="1"/>
          <p:nvPr/>
        </p:nvSpPr>
        <p:spPr>
          <a:xfrm>
            <a:off x="3983030" y="410440"/>
            <a:ext cx="3780578" cy="707886"/>
          </a:xfrm>
          <a:prstGeom prst="rect">
            <a:avLst/>
          </a:prstGeom>
          <a:noFill/>
        </p:spPr>
        <p:txBody>
          <a:bodyPr wrap="square" rtlCol="0">
            <a:spAutoFit/>
          </a:bodyPr>
          <a:lstStyle/>
          <a:p>
            <a:r>
              <a:rPr lang="en-US" sz="4000" dirty="0"/>
              <a:t>Yolo Algorithm</a:t>
            </a:r>
          </a:p>
        </p:txBody>
      </p:sp>
      <p:sp>
        <p:nvSpPr>
          <p:cNvPr id="3" name="TextBox 2">
            <a:extLst>
              <a:ext uri="{FF2B5EF4-FFF2-40B4-BE49-F238E27FC236}">
                <a16:creationId xmlns:a16="http://schemas.microsoft.com/office/drawing/2014/main" id="{A6CF2BBA-9362-49BF-8330-3A0C312420C0}"/>
              </a:ext>
            </a:extLst>
          </p:cNvPr>
          <p:cNvSpPr txBox="1"/>
          <p:nvPr/>
        </p:nvSpPr>
        <p:spPr>
          <a:xfrm>
            <a:off x="1112519" y="1012819"/>
            <a:ext cx="9966960" cy="553998"/>
          </a:xfrm>
          <a:prstGeom prst="rect">
            <a:avLst/>
          </a:prstGeom>
          <a:noFill/>
        </p:spPr>
        <p:txBody>
          <a:bodyPr wrap="square" rtlCol="0">
            <a:spAutoFit/>
          </a:bodyPr>
          <a:lstStyle/>
          <a:p>
            <a:endParaRPr lang="en-US" sz="3000" dirty="0">
              <a:ln w="0"/>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8D8245B1-8C65-A66F-F8D4-06C013C33341}"/>
              </a:ext>
            </a:extLst>
          </p:cNvPr>
          <p:cNvSpPr txBox="1"/>
          <p:nvPr/>
        </p:nvSpPr>
        <p:spPr>
          <a:xfrm>
            <a:off x="2303585" y="1951892"/>
            <a:ext cx="7869115" cy="2677656"/>
          </a:xfrm>
          <a:prstGeom prst="rect">
            <a:avLst/>
          </a:prstGeom>
          <a:noFill/>
        </p:spPr>
        <p:txBody>
          <a:bodyPr wrap="square" rtlCol="0">
            <a:sp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YOLO is a fast and accurate algorithm that uses neural networks to provide object detection.</a:t>
            </a:r>
          </a:p>
          <a:p>
            <a:endParaRPr lang="en-US" sz="2400" dirty="0">
              <a:latin typeface="Calibri" panose="020F0502020204030204" pitchFamily="34" charset="0"/>
              <a:cs typeface="Arial" panose="020B0604020202020204" pitchFamily="34" charset="0"/>
            </a:endParaRPr>
          </a:p>
          <a:p>
            <a:endParaRPr lang="en-US" sz="2400" dirty="0">
              <a:latin typeface="Calibri" panose="020F0502020204030204" pitchFamily="34" charset="0"/>
              <a:cs typeface="Arial" panose="020B0604020202020204" pitchFamily="34" charset="0"/>
            </a:endParaRPr>
          </a:p>
          <a:p>
            <a:r>
              <a:rPr lang="en-US" sz="2400" dirty="0">
                <a:latin typeface="Calibri" panose="020F0502020204030204" pitchFamily="34" charset="0"/>
                <a:cs typeface="Arial" panose="020B0604020202020204" pitchFamily="34" charset="0"/>
              </a:rPr>
              <a:t>YOLO is an abbreviation for the term ‘You Only Look Once’. This is an algorithm that detects and recognizes various objects in a picture. </a:t>
            </a:r>
          </a:p>
        </p:txBody>
      </p:sp>
    </p:spTree>
    <p:extLst>
      <p:ext uri="{BB962C8B-B14F-4D97-AF65-F5344CB8AC3E}">
        <p14:creationId xmlns:p14="http://schemas.microsoft.com/office/powerpoint/2010/main" val="22858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EDF4A-7E7A-4D3A-9608-916538764516}"/>
              </a:ext>
            </a:extLst>
          </p:cNvPr>
          <p:cNvSpPr txBox="1"/>
          <p:nvPr/>
        </p:nvSpPr>
        <p:spPr>
          <a:xfrm>
            <a:off x="3682914" y="301616"/>
            <a:ext cx="4826170" cy="707886"/>
          </a:xfrm>
          <a:prstGeom prst="rect">
            <a:avLst/>
          </a:prstGeom>
          <a:noFill/>
        </p:spPr>
        <p:txBody>
          <a:bodyPr wrap="square" rtlCol="0">
            <a:spAutoFit/>
          </a:bodyPr>
          <a:lstStyle/>
          <a:p>
            <a:pPr algn="ctr"/>
            <a:r>
              <a:rPr lang="en-US" sz="4000" dirty="0"/>
              <a:t>Yolo Algorithm</a:t>
            </a:r>
          </a:p>
        </p:txBody>
      </p:sp>
      <p:sp>
        <p:nvSpPr>
          <p:cNvPr id="5" name="TextBox 4">
            <a:extLst>
              <a:ext uri="{FF2B5EF4-FFF2-40B4-BE49-F238E27FC236}">
                <a16:creationId xmlns:a16="http://schemas.microsoft.com/office/drawing/2014/main" id="{B03A6C8E-CB0F-84A2-085A-C6B7187200B2}"/>
              </a:ext>
            </a:extLst>
          </p:cNvPr>
          <p:cNvSpPr txBox="1"/>
          <p:nvPr/>
        </p:nvSpPr>
        <p:spPr>
          <a:xfrm>
            <a:off x="1330568" y="1897811"/>
            <a:ext cx="9530861" cy="4170372"/>
          </a:xfrm>
          <a:prstGeom prst="rect">
            <a:avLst/>
          </a:prstGeom>
          <a:noFill/>
        </p:spPr>
        <p:txBody>
          <a:bodyPr wrap="square" rtlCol="0">
            <a:spAutoFit/>
          </a:bodyPr>
          <a:lstStyle/>
          <a:p>
            <a:r>
              <a:rPr lang="en-US" sz="2000" dirty="0"/>
              <a:t>YOLO algorithm is important because of the following reasons:</a:t>
            </a:r>
          </a:p>
          <a:p>
            <a:endParaRPr lang="en-US" sz="2000" dirty="0"/>
          </a:p>
          <a:p>
            <a:endParaRPr lang="en-US" dirty="0"/>
          </a:p>
          <a:p>
            <a:pPr marL="285750" indent="-285750">
              <a:lnSpc>
                <a:spcPct val="150000"/>
              </a:lnSpc>
              <a:buFont typeface="Arial" panose="020B0604020202020204" pitchFamily="34" charset="0"/>
              <a:buChar char="•"/>
            </a:pPr>
            <a:r>
              <a:rPr lang="en-US" dirty="0"/>
              <a:t>Speed, : This algorithm improves the speed of detection because it can predict objects in real-time.</a:t>
            </a:r>
          </a:p>
          <a:p>
            <a:pPr>
              <a:lnSpc>
                <a:spcPct val="150000"/>
              </a:lnSpc>
            </a:pPr>
            <a:endParaRPr lang="en-US" dirty="0"/>
          </a:p>
          <a:p>
            <a:pPr marL="285750" indent="-285750">
              <a:lnSpc>
                <a:spcPct val="150000"/>
              </a:lnSpc>
              <a:buFont typeface="Arial" panose="020B0604020202020204" pitchFamily="34" charset="0"/>
              <a:buChar char="•"/>
            </a:pPr>
            <a:r>
              <a:rPr lang="en-US" dirty="0"/>
              <a:t>High Accuracy, as it provides accurate results with minimal background errors.</a:t>
            </a:r>
          </a:p>
          <a:p>
            <a:pPr>
              <a:lnSpc>
                <a:spcPct val="150000"/>
              </a:lnSpc>
            </a:pPr>
            <a:endParaRPr lang="en-US" dirty="0"/>
          </a:p>
          <a:p>
            <a:pPr marL="285750" indent="-285750">
              <a:lnSpc>
                <a:spcPct val="150000"/>
              </a:lnSpc>
              <a:buFont typeface="Arial" panose="020B0604020202020204" pitchFamily="34" charset="0"/>
              <a:buChar char="•"/>
            </a:pPr>
            <a:r>
              <a:rPr lang="en-US" dirty="0"/>
              <a:t>Learning capabilities, it is able to learn the representations of objects and apply them in object detection.</a:t>
            </a:r>
          </a:p>
          <a:p>
            <a:endParaRPr lang="en-US" dirty="0"/>
          </a:p>
        </p:txBody>
      </p:sp>
    </p:spTree>
    <p:extLst>
      <p:ext uri="{BB962C8B-B14F-4D97-AF65-F5344CB8AC3E}">
        <p14:creationId xmlns:p14="http://schemas.microsoft.com/office/powerpoint/2010/main" val="180753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EDF4A-7E7A-4D3A-9608-916538764516}"/>
              </a:ext>
            </a:extLst>
          </p:cNvPr>
          <p:cNvSpPr txBox="1"/>
          <p:nvPr/>
        </p:nvSpPr>
        <p:spPr>
          <a:xfrm>
            <a:off x="3983030" y="410440"/>
            <a:ext cx="3780578" cy="707886"/>
          </a:xfrm>
          <a:prstGeom prst="rect">
            <a:avLst/>
          </a:prstGeom>
          <a:noFill/>
        </p:spPr>
        <p:txBody>
          <a:bodyPr wrap="square" rtlCol="0">
            <a:spAutoFit/>
          </a:bodyPr>
          <a:lstStyle/>
          <a:p>
            <a:r>
              <a:rPr lang="en-US" sz="4000" dirty="0"/>
              <a:t>Yolo Algorithm</a:t>
            </a:r>
          </a:p>
        </p:txBody>
      </p:sp>
      <p:sp>
        <p:nvSpPr>
          <p:cNvPr id="3" name="TextBox 2">
            <a:extLst>
              <a:ext uri="{FF2B5EF4-FFF2-40B4-BE49-F238E27FC236}">
                <a16:creationId xmlns:a16="http://schemas.microsoft.com/office/drawing/2014/main" id="{A6CF2BBA-9362-49BF-8330-3A0C312420C0}"/>
              </a:ext>
            </a:extLst>
          </p:cNvPr>
          <p:cNvSpPr txBox="1"/>
          <p:nvPr/>
        </p:nvSpPr>
        <p:spPr>
          <a:xfrm>
            <a:off x="1112519" y="1012819"/>
            <a:ext cx="9966960" cy="553998"/>
          </a:xfrm>
          <a:prstGeom prst="rect">
            <a:avLst/>
          </a:prstGeom>
          <a:noFill/>
        </p:spPr>
        <p:txBody>
          <a:bodyPr wrap="square" rtlCol="0">
            <a:spAutoFit/>
          </a:bodyPr>
          <a:lstStyle/>
          <a:p>
            <a:endParaRPr lang="en-US" sz="3000" dirty="0">
              <a:ln w="0"/>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8D8245B1-8C65-A66F-F8D4-06C013C33341}"/>
              </a:ext>
            </a:extLst>
          </p:cNvPr>
          <p:cNvSpPr txBox="1"/>
          <p:nvPr/>
        </p:nvSpPr>
        <p:spPr>
          <a:xfrm>
            <a:off x="2161441" y="1720705"/>
            <a:ext cx="7869115" cy="4154984"/>
          </a:xfrm>
          <a:prstGeom prst="rect">
            <a:avLst/>
          </a:prstGeom>
          <a:noFill/>
        </p:spPr>
        <p:txBody>
          <a:bodyPr wrap="square" rtlCol="0">
            <a:spAutoFit/>
          </a:bodyPr>
          <a:lstStyle/>
          <a:p>
            <a:r>
              <a:rPr lang="en-US" sz="2400" dirty="0">
                <a:latin typeface="Calibri" panose="020F0502020204030204" pitchFamily="34" charset="0"/>
                <a:cs typeface="Arial" panose="020B0604020202020204" pitchFamily="34" charset="0"/>
              </a:rPr>
              <a:t>It works by dividing the image into N grids, each having an equal dimensional region.</a:t>
            </a:r>
          </a:p>
          <a:p>
            <a:endParaRPr lang="en-US" sz="2400" dirty="0">
              <a:latin typeface="Calibri" panose="020F0502020204030204" pitchFamily="34" charset="0"/>
              <a:cs typeface="Arial" panose="020B0604020202020204" pitchFamily="34" charset="0"/>
            </a:endParaRPr>
          </a:p>
          <a:p>
            <a:r>
              <a:rPr lang="en-US" sz="2400" dirty="0">
                <a:latin typeface="Calibri" panose="020F0502020204030204" pitchFamily="34" charset="0"/>
                <a:cs typeface="Arial" panose="020B0604020202020204" pitchFamily="34" charset="0"/>
              </a:rPr>
              <a:t>These grids predict bounding box coordinates relative to their cell coordinates, along with the object label and probability.</a:t>
            </a:r>
          </a:p>
          <a:p>
            <a:endParaRPr lang="en-US" sz="2400" dirty="0">
              <a:latin typeface="Calibri" panose="020F0502020204030204" pitchFamily="34" charset="0"/>
              <a:cs typeface="Arial" panose="020B0604020202020204" pitchFamily="34" charset="0"/>
            </a:endParaRPr>
          </a:p>
          <a:p>
            <a:r>
              <a:rPr lang="en-US" sz="2400" dirty="0">
                <a:latin typeface="Calibri" panose="020F0502020204030204" pitchFamily="34" charset="0"/>
                <a:cs typeface="Arial" panose="020B0604020202020204" pitchFamily="34" charset="0"/>
              </a:rPr>
              <a:t>This greatly lowers the computation as both detection and recognition are handled by cells from the image, but It brings forth a lot of duplicate predictions due to multiple cells predicting the same object with different bounding boxes.</a:t>
            </a:r>
          </a:p>
          <a:p>
            <a:endParaRPr lang="en-US" sz="2400"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8577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E1E8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ext, road, outdoor, city&#10;&#10;Description automatically generated">
            <a:extLst>
              <a:ext uri="{FF2B5EF4-FFF2-40B4-BE49-F238E27FC236}">
                <a16:creationId xmlns:a16="http://schemas.microsoft.com/office/drawing/2014/main" id="{6A031954-BB45-D26A-AC00-DF7CF18950A8}"/>
              </a:ext>
            </a:extLst>
          </p:cNvPr>
          <p:cNvPicPr>
            <a:picLocks noChangeAspect="1"/>
          </p:cNvPicPr>
          <p:nvPr/>
        </p:nvPicPr>
        <p:blipFill rotWithShape="1">
          <a:blip r:embed="rId7">
            <a:extLst>
              <a:ext uri="{28A0092B-C50C-407E-A947-70E740481C1C}">
                <a14:useLocalDpi xmlns:a14="http://schemas.microsoft.com/office/drawing/2010/main" val="0"/>
              </a:ext>
            </a:extLst>
          </a:blip>
          <a:srcRect t="4675" r="1" b="19360"/>
          <a:stretch/>
        </p:blipFill>
        <p:spPr>
          <a:xfrm>
            <a:off x="643467" y="643467"/>
            <a:ext cx="10905066" cy="5571066"/>
          </a:xfrm>
          <a:prstGeom prst="rect">
            <a:avLst/>
          </a:prstGeom>
        </p:spPr>
      </p:pic>
      <p:sp>
        <p:nvSpPr>
          <p:cNvPr id="27" name="Rectangle 26">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A6CF2BBA-9362-49BF-8330-3A0C312420C0}"/>
              </a:ext>
            </a:extLst>
          </p:cNvPr>
          <p:cNvSpPr txBox="1"/>
          <p:nvPr/>
        </p:nvSpPr>
        <p:spPr>
          <a:xfrm>
            <a:off x="1112519" y="1012819"/>
            <a:ext cx="9966960" cy="553998"/>
          </a:xfrm>
          <a:prstGeom prst="rect">
            <a:avLst/>
          </a:prstGeom>
          <a:noFill/>
        </p:spPr>
        <p:txBody>
          <a:bodyPr wrap="square" rtlCol="0">
            <a:spAutoFit/>
          </a:bodyPr>
          <a:lstStyle/>
          <a:p>
            <a:endParaRPr lang="en-US" sz="300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75606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241</TotalTime>
  <Words>905</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Century Gothic</vt:lpstr>
      <vt:lpstr>Wingdings 3</vt:lpstr>
      <vt:lpstr>Ion</vt:lpstr>
      <vt:lpstr>Ion</vt:lpstr>
      <vt:lpstr>CSE 483: Computer 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Sameh</dc:creator>
  <cp:lastModifiedBy>Marwan Atef Hamed Ali Mohamed 18P8678</cp:lastModifiedBy>
  <cp:revision>29</cp:revision>
  <dcterms:created xsi:type="dcterms:W3CDTF">2021-01-09T15:45:59Z</dcterms:created>
  <dcterms:modified xsi:type="dcterms:W3CDTF">2022-05-22T19:50:08Z</dcterms:modified>
</cp:coreProperties>
</file>