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19456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69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DB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7" d="100"/>
          <a:sy n="17" d="100"/>
        </p:scale>
        <p:origin x="2784" y="132"/>
      </p:cViewPr>
      <p:guideLst>
        <p:guide orient="horz" pos="10368"/>
        <p:guide pos="691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920" y="5387342"/>
            <a:ext cx="18653760" cy="11460480"/>
          </a:xfrm>
        </p:spPr>
        <p:txBody>
          <a:bodyPr anchor="b"/>
          <a:lstStyle>
            <a:lvl1pPr algn="ctr">
              <a:defRPr sz="14400"/>
            </a:lvl1pPr>
          </a:lstStyle>
          <a:p>
            <a:r>
              <a:rPr lang="en-US"/>
              <a:t>Click to edit Master title style</a:t>
            </a:r>
            <a:endParaRPr lang="en-US" dirty="0"/>
          </a:p>
        </p:txBody>
      </p:sp>
      <p:sp>
        <p:nvSpPr>
          <p:cNvPr id="3" name="Subtitle 2"/>
          <p:cNvSpPr>
            <a:spLocks noGrp="1"/>
          </p:cNvSpPr>
          <p:nvPr>
            <p:ph type="subTitle" idx="1"/>
          </p:nvPr>
        </p:nvSpPr>
        <p:spPr>
          <a:xfrm>
            <a:off x="2743200" y="17289782"/>
            <a:ext cx="16459200" cy="7947658"/>
          </a:xfrm>
        </p:spPr>
        <p:txBody>
          <a:bodyPr/>
          <a:lstStyle>
            <a:lvl1pPr marL="0" indent="0" algn="ctr">
              <a:buNone/>
              <a:defRPr sz="5760"/>
            </a:lvl1pPr>
            <a:lvl2pPr marL="1097280" indent="0" algn="ctr">
              <a:buNone/>
              <a:defRPr sz="4800"/>
            </a:lvl2pPr>
            <a:lvl3pPr marL="2194560" indent="0" algn="ctr">
              <a:buNone/>
              <a:defRPr sz="4320"/>
            </a:lvl3pPr>
            <a:lvl4pPr marL="3291840" indent="0" algn="ctr">
              <a:buNone/>
              <a:defRPr sz="3840"/>
            </a:lvl4pPr>
            <a:lvl5pPr marL="4389120" indent="0" algn="ctr">
              <a:buNone/>
              <a:defRPr sz="3840"/>
            </a:lvl5pPr>
            <a:lvl6pPr marL="5486400" indent="0" algn="ctr">
              <a:buNone/>
              <a:defRPr sz="3840"/>
            </a:lvl6pPr>
            <a:lvl7pPr marL="6583680" indent="0" algn="ctr">
              <a:buNone/>
              <a:defRPr sz="3840"/>
            </a:lvl7pPr>
            <a:lvl8pPr marL="7680960" indent="0" algn="ctr">
              <a:buNone/>
              <a:defRPr sz="3840"/>
            </a:lvl8pPr>
            <a:lvl9pPr marL="8778240" indent="0" algn="ctr">
              <a:buNone/>
              <a:defRPr sz="38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BE67A1-E3A5-4941-A401-1CA7265F333C}"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711F96-8BFC-4A5E-B234-BB62C9FE50B2}" type="slidenum">
              <a:rPr lang="en-US" smtClean="0"/>
              <a:t>‹#›</a:t>
            </a:fld>
            <a:endParaRPr lang="en-US"/>
          </a:p>
        </p:txBody>
      </p:sp>
    </p:spTree>
    <p:extLst>
      <p:ext uri="{BB962C8B-B14F-4D97-AF65-F5344CB8AC3E}">
        <p14:creationId xmlns:p14="http://schemas.microsoft.com/office/powerpoint/2010/main" val="475887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BE67A1-E3A5-4941-A401-1CA7265F333C}"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711F96-8BFC-4A5E-B234-BB62C9FE50B2}" type="slidenum">
              <a:rPr lang="en-US" smtClean="0"/>
              <a:t>‹#›</a:t>
            </a:fld>
            <a:endParaRPr lang="en-US"/>
          </a:p>
        </p:txBody>
      </p:sp>
    </p:spTree>
    <p:extLst>
      <p:ext uri="{BB962C8B-B14F-4D97-AF65-F5344CB8AC3E}">
        <p14:creationId xmlns:p14="http://schemas.microsoft.com/office/powerpoint/2010/main" val="1225136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704821" y="1752600"/>
            <a:ext cx="473202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508761" y="1752600"/>
            <a:ext cx="1392174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BE67A1-E3A5-4941-A401-1CA7265F333C}"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711F96-8BFC-4A5E-B234-BB62C9FE50B2}" type="slidenum">
              <a:rPr lang="en-US" smtClean="0"/>
              <a:t>‹#›</a:t>
            </a:fld>
            <a:endParaRPr lang="en-US"/>
          </a:p>
        </p:txBody>
      </p:sp>
    </p:spTree>
    <p:extLst>
      <p:ext uri="{BB962C8B-B14F-4D97-AF65-F5344CB8AC3E}">
        <p14:creationId xmlns:p14="http://schemas.microsoft.com/office/powerpoint/2010/main" val="3268508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BE67A1-E3A5-4941-A401-1CA7265F333C}"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711F96-8BFC-4A5E-B234-BB62C9FE50B2}" type="slidenum">
              <a:rPr lang="en-US" smtClean="0"/>
              <a:t>‹#›</a:t>
            </a:fld>
            <a:endParaRPr lang="en-US"/>
          </a:p>
        </p:txBody>
      </p:sp>
    </p:spTree>
    <p:extLst>
      <p:ext uri="{BB962C8B-B14F-4D97-AF65-F5344CB8AC3E}">
        <p14:creationId xmlns:p14="http://schemas.microsoft.com/office/powerpoint/2010/main" val="3924567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97331" y="8206749"/>
            <a:ext cx="18928080" cy="13693138"/>
          </a:xfrm>
        </p:spPr>
        <p:txBody>
          <a:bodyPr anchor="b"/>
          <a:lstStyle>
            <a:lvl1pPr>
              <a:defRPr sz="14400"/>
            </a:lvl1pPr>
          </a:lstStyle>
          <a:p>
            <a:r>
              <a:rPr lang="en-US"/>
              <a:t>Click to edit Master title style</a:t>
            </a:r>
            <a:endParaRPr lang="en-US" dirty="0"/>
          </a:p>
        </p:txBody>
      </p:sp>
      <p:sp>
        <p:nvSpPr>
          <p:cNvPr id="3" name="Text Placeholder 2"/>
          <p:cNvSpPr>
            <a:spLocks noGrp="1"/>
          </p:cNvSpPr>
          <p:nvPr>
            <p:ph type="body" idx="1"/>
          </p:nvPr>
        </p:nvSpPr>
        <p:spPr>
          <a:xfrm>
            <a:off x="1497331" y="22029429"/>
            <a:ext cx="18928080" cy="7200898"/>
          </a:xfrm>
        </p:spPr>
        <p:txBody>
          <a:bodyPr/>
          <a:lstStyle>
            <a:lvl1pPr marL="0" indent="0">
              <a:buNone/>
              <a:defRPr sz="5760">
                <a:solidFill>
                  <a:schemeClr val="tx1"/>
                </a:solidFill>
              </a:defRPr>
            </a:lvl1pPr>
            <a:lvl2pPr marL="1097280" indent="0">
              <a:buNone/>
              <a:defRPr sz="4800">
                <a:solidFill>
                  <a:schemeClr val="tx1">
                    <a:tint val="75000"/>
                  </a:schemeClr>
                </a:solidFill>
              </a:defRPr>
            </a:lvl2pPr>
            <a:lvl3pPr marL="2194560" indent="0">
              <a:buNone/>
              <a:defRPr sz="4320">
                <a:solidFill>
                  <a:schemeClr val="tx1">
                    <a:tint val="75000"/>
                  </a:schemeClr>
                </a:solidFill>
              </a:defRPr>
            </a:lvl3pPr>
            <a:lvl4pPr marL="3291840" indent="0">
              <a:buNone/>
              <a:defRPr sz="3840">
                <a:solidFill>
                  <a:schemeClr val="tx1">
                    <a:tint val="75000"/>
                  </a:schemeClr>
                </a:solidFill>
              </a:defRPr>
            </a:lvl4pPr>
            <a:lvl5pPr marL="4389120" indent="0">
              <a:buNone/>
              <a:defRPr sz="3840">
                <a:solidFill>
                  <a:schemeClr val="tx1">
                    <a:tint val="75000"/>
                  </a:schemeClr>
                </a:solidFill>
              </a:defRPr>
            </a:lvl5pPr>
            <a:lvl6pPr marL="5486400" indent="0">
              <a:buNone/>
              <a:defRPr sz="3840">
                <a:solidFill>
                  <a:schemeClr val="tx1">
                    <a:tint val="75000"/>
                  </a:schemeClr>
                </a:solidFill>
              </a:defRPr>
            </a:lvl6pPr>
            <a:lvl7pPr marL="6583680" indent="0">
              <a:buNone/>
              <a:defRPr sz="3840">
                <a:solidFill>
                  <a:schemeClr val="tx1">
                    <a:tint val="75000"/>
                  </a:schemeClr>
                </a:solidFill>
              </a:defRPr>
            </a:lvl7pPr>
            <a:lvl8pPr marL="7680960" indent="0">
              <a:buNone/>
              <a:defRPr sz="3840">
                <a:solidFill>
                  <a:schemeClr val="tx1">
                    <a:tint val="75000"/>
                  </a:schemeClr>
                </a:solidFill>
              </a:defRPr>
            </a:lvl8pPr>
            <a:lvl9pPr marL="8778240" indent="0">
              <a:buNone/>
              <a:defRPr sz="38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BE67A1-E3A5-4941-A401-1CA7265F333C}"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711F96-8BFC-4A5E-B234-BB62C9FE50B2}" type="slidenum">
              <a:rPr lang="en-US" smtClean="0"/>
              <a:t>‹#›</a:t>
            </a:fld>
            <a:endParaRPr lang="en-US"/>
          </a:p>
        </p:txBody>
      </p:sp>
    </p:spTree>
    <p:extLst>
      <p:ext uri="{BB962C8B-B14F-4D97-AF65-F5344CB8AC3E}">
        <p14:creationId xmlns:p14="http://schemas.microsoft.com/office/powerpoint/2010/main" val="3762691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08760" y="8763000"/>
            <a:ext cx="932688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1109960" y="8763000"/>
            <a:ext cx="932688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BE67A1-E3A5-4941-A401-1CA7265F333C}" type="datetimeFigureOut">
              <a:rPr lang="en-US" smtClean="0"/>
              <a:t>7/3/2023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711F96-8BFC-4A5E-B234-BB62C9FE50B2}" type="slidenum">
              <a:rPr lang="en-US" smtClean="0"/>
              <a:t>‹#›</a:t>
            </a:fld>
            <a:endParaRPr lang="en-US"/>
          </a:p>
        </p:txBody>
      </p:sp>
    </p:spTree>
    <p:extLst>
      <p:ext uri="{BB962C8B-B14F-4D97-AF65-F5344CB8AC3E}">
        <p14:creationId xmlns:p14="http://schemas.microsoft.com/office/powerpoint/2010/main" val="2044192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618" y="1752607"/>
            <a:ext cx="1892808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11621" y="8069582"/>
            <a:ext cx="9284016" cy="395477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Click to edit Master text styles</a:t>
            </a:r>
          </a:p>
        </p:txBody>
      </p:sp>
      <p:sp>
        <p:nvSpPr>
          <p:cNvPr id="4" name="Content Placeholder 3"/>
          <p:cNvSpPr>
            <a:spLocks noGrp="1"/>
          </p:cNvSpPr>
          <p:nvPr>
            <p:ph sz="half" idx="2"/>
          </p:nvPr>
        </p:nvSpPr>
        <p:spPr>
          <a:xfrm>
            <a:off x="1511621" y="12024360"/>
            <a:ext cx="9284016"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1109961" y="8069582"/>
            <a:ext cx="9329738" cy="395477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Click to edit Master text styles</a:t>
            </a:r>
          </a:p>
        </p:txBody>
      </p:sp>
      <p:sp>
        <p:nvSpPr>
          <p:cNvPr id="6" name="Content Placeholder 5"/>
          <p:cNvSpPr>
            <a:spLocks noGrp="1"/>
          </p:cNvSpPr>
          <p:nvPr>
            <p:ph sz="quarter" idx="4"/>
          </p:nvPr>
        </p:nvSpPr>
        <p:spPr>
          <a:xfrm>
            <a:off x="11109961" y="12024360"/>
            <a:ext cx="9329738"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BE67A1-E3A5-4941-A401-1CA7265F333C}" type="datetimeFigureOut">
              <a:rPr lang="en-US" smtClean="0"/>
              <a:t>7/3/2023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711F96-8BFC-4A5E-B234-BB62C9FE50B2}" type="slidenum">
              <a:rPr lang="en-US" smtClean="0"/>
              <a:t>‹#›</a:t>
            </a:fld>
            <a:endParaRPr lang="en-US"/>
          </a:p>
        </p:txBody>
      </p:sp>
    </p:spTree>
    <p:extLst>
      <p:ext uri="{BB962C8B-B14F-4D97-AF65-F5344CB8AC3E}">
        <p14:creationId xmlns:p14="http://schemas.microsoft.com/office/powerpoint/2010/main" val="23202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BE67A1-E3A5-4941-A401-1CA7265F333C}" type="datetimeFigureOut">
              <a:rPr lang="en-US" smtClean="0"/>
              <a:t>7/3/2023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711F96-8BFC-4A5E-B234-BB62C9FE50B2}" type="slidenum">
              <a:rPr lang="en-US" smtClean="0"/>
              <a:t>‹#›</a:t>
            </a:fld>
            <a:endParaRPr lang="en-US"/>
          </a:p>
        </p:txBody>
      </p:sp>
    </p:spTree>
    <p:extLst>
      <p:ext uri="{BB962C8B-B14F-4D97-AF65-F5344CB8AC3E}">
        <p14:creationId xmlns:p14="http://schemas.microsoft.com/office/powerpoint/2010/main" val="796501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E67A1-E3A5-4941-A401-1CA7265F333C}" type="datetimeFigureOut">
              <a:rPr lang="en-US" smtClean="0"/>
              <a:t>7/3/2023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711F96-8BFC-4A5E-B234-BB62C9FE50B2}" type="slidenum">
              <a:rPr lang="en-US" smtClean="0"/>
              <a:t>‹#›</a:t>
            </a:fld>
            <a:endParaRPr lang="en-US"/>
          </a:p>
        </p:txBody>
      </p:sp>
    </p:spTree>
    <p:extLst>
      <p:ext uri="{BB962C8B-B14F-4D97-AF65-F5344CB8AC3E}">
        <p14:creationId xmlns:p14="http://schemas.microsoft.com/office/powerpoint/2010/main" val="2900560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2194560"/>
            <a:ext cx="7078027" cy="7680960"/>
          </a:xfrm>
        </p:spPr>
        <p:txBody>
          <a:bodyPr anchor="b"/>
          <a:lstStyle>
            <a:lvl1pPr>
              <a:defRPr sz="7680"/>
            </a:lvl1pPr>
          </a:lstStyle>
          <a:p>
            <a:r>
              <a:rPr lang="en-US"/>
              <a:t>Click to edit Master title style</a:t>
            </a:r>
            <a:endParaRPr lang="en-US" dirty="0"/>
          </a:p>
        </p:txBody>
      </p:sp>
      <p:sp>
        <p:nvSpPr>
          <p:cNvPr id="3" name="Content Placeholder 2"/>
          <p:cNvSpPr>
            <a:spLocks noGrp="1"/>
          </p:cNvSpPr>
          <p:nvPr>
            <p:ph idx="1"/>
          </p:nvPr>
        </p:nvSpPr>
        <p:spPr>
          <a:xfrm>
            <a:off x="9329738" y="4739647"/>
            <a:ext cx="11109960" cy="23393400"/>
          </a:xfrm>
        </p:spPr>
        <p:txBody>
          <a:bodyPr/>
          <a:lstStyle>
            <a:lvl1pPr>
              <a:defRPr sz="7680"/>
            </a:lvl1pPr>
            <a:lvl2pPr>
              <a:defRPr sz="6720"/>
            </a:lvl2pPr>
            <a:lvl3pPr>
              <a:defRPr sz="5760"/>
            </a:lvl3pPr>
            <a:lvl4pPr>
              <a:defRPr sz="4800"/>
            </a:lvl4pPr>
            <a:lvl5pPr>
              <a:defRPr sz="4800"/>
            </a:lvl5pPr>
            <a:lvl6pPr>
              <a:defRPr sz="4800"/>
            </a:lvl6pPr>
            <a:lvl7pPr>
              <a:defRPr sz="4800"/>
            </a:lvl7pPr>
            <a:lvl8pPr>
              <a:defRPr sz="4800"/>
            </a:lvl8pPr>
            <a:lvl9pPr>
              <a:defRPr sz="4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11619" y="9875520"/>
            <a:ext cx="7078027" cy="18295622"/>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Click to edit Master text styles</a:t>
            </a:r>
          </a:p>
        </p:txBody>
      </p:sp>
      <p:sp>
        <p:nvSpPr>
          <p:cNvPr id="5" name="Date Placeholder 4"/>
          <p:cNvSpPr>
            <a:spLocks noGrp="1"/>
          </p:cNvSpPr>
          <p:nvPr>
            <p:ph type="dt" sz="half" idx="10"/>
          </p:nvPr>
        </p:nvSpPr>
        <p:spPr/>
        <p:txBody>
          <a:bodyPr/>
          <a:lstStyle/>
          <a:p>
            <a:fld id="{94BE67A1-E3A5-4941-A401-1CA7265F333C}" type="datetimeFigureOut">
              <a:rPr lang="en-US" smtClean="0"/>
              <a:t>7/3/2023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711F96-8BFC-4A5E-B234-BB62C9FE50B2}" type="slidenum">
              <a:rPr lang="en-US" smtClean="0"/>
              <a:t>‹#›</a:t>
            </a:fld>
            <a:endParaRPr lang="en-US"/>
          </a:p>
        </p:txBody>
      </p:sp>
    </p:spTree>
    <p:extLst>
      <p:ext uri="{BB962C8B-B14F-4D97-AF65-F5344CB8AC3E}">
        <p14:creationId xmlns:p14="http://schemas.microsoft.com/office/powerpoint/2010/main" val="689934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2194560"/>
            <a:ext cx="7078027" cy="7680960"/>
          </a:xfrm>
        </p:spPr>
        <p:txBody>
          <a:bodyPr anchor="b"/>
          <a:lstStyle>
            <a:lvl1pPr>
              <a:defRPr sz="7680"/>
            </a:lvl1pPr>
          </a:lstStyle>
          <a:p>
            <a:r>
              <a:rPr lang="en-US"/>
              <a:t>Click to edit Master title style</a:t>
            </a:r>
            <a:endParaRPr lang="en-US" dirty="0"/>
          </a:p>
        </p:txBody>
      </p:sp>
      <p:sp>
        <p:nvSpPr>
          <p:cNvPr id="3" name="Picture Placeholder 2"/>
          <p:cNvSpPr>
            <a:spLocks noGrp="1" noChangeAspect="1"/>
          </p:cNvSpPr>
          <p:nvPr>
            <p:ph type="pic" idx="1"/>
          </p:nvPr>
        </p:nvSpPr>
        <p:spPr>
          <a:xfrm>
            <a:off x="9329738" y="4739647"/>
            <a:ext cx="11109960" cy="23393400"/>
          </a:xfrm>
        </p:spPr>
        <p:txBody>
          <a:bodyPr anchor="t"/>
          <a:lstStyle>
            <a:lvl1pPr marL="0" indent="0">
              <a:buNone/>
              <a:defRPr sz="7680"/>
            </a:lvl1pPr>
            <a:lvl2pPr marL="1097280" indent="0">
              <a:buNone/>
              <a:defRPr sz="6720"/>
            </a:lvl2pPr>
            <a:lvl3pPr marL="2194560" indent="0">
              <a:buNone/>
              <a:defRPr sz="5760"/>
            </a:lvl3pPr>
            <a:lvl4pPr marL="3291840" indent="0">
              <a:buNone/>
              <a:defRPr sz="4800"/>
            </a:lvl4pPr>
            <a:lvl5pPr marL="4389120" indent="0">
              <a:buNone/>
              <a:defRPr sz="4800"/>
            </a:lvl5pPr>
            <a:lvl6pPr marL="5486400" indent="0">
              <a:buNone/>
              <a:defRPr sz="4800"/>
            </a:lvl6pPr>
            <a:lvl7pPr marL="6583680" indent="0">
              <a:buNone/>
              <a:defRPr sz="4800"/>
            </a:lvl7pPr>
            <a:lvl8pPr marL="7680960" indent="0">
              <a:buNone/>
              <a:defRPr sz="4800"/>
            </a:lvl8pPr>
            <a:lvl9pPr marL="8778240" indent="0">
              <a:buNone/>
              <a:defRPr sz="4800"/>
            </a:lvl9pPr>
          </a:lstStyle>
          <a:p>
            <a:r>
              <a:rPr lang="en-US"/>
              <a:t>Click icon to add picture</a:t>
            </a:r>
            <a:endParaRPr lang="en-US" dirty="0"/>
          </a:p>
        </p:txBody>
      </p:sp>
      <p:sp>
        <p:nvSpPr>
          <p:cNvPr id="4" name="Text Placeholder 3"/>
          <p:cNvSpPr>
            <a:spLocks noGrp="1"/>
          </p:cNvSpPr>
          <p:nvPr>
            <p:ph type="body" sz="half" idx="2"/>
          </p:nvPr>
        </p:nvSpPr>
        <p:spPr>
          <a:xfrm>
            <a:off x="1511619" y="9875520"/>
            <a:ext cx="7078027" cy="18295622"/>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Click to edit Master text styles</a:t>
            </a:r>
          </a:p>
        </p:txBody>
      </p:sp>
      <p:sp>
        <p:nvSpPr>
          <p:cNvPr id="5" name="Date Placeholder 4"/>
          <p:cNvSpPr>
            <a:spLocks noGrp="1"/>
          </p:cNvSpPr>
          <p:nvPr>
            <p:ph type="dt" sz="half" idx="10"/>
          </p:nvPr>
        </p:nvSpPr>
        <p:spPr/>
        <p:txBody>
          <a:bodyPr/>
          <a:lstStyle/>
          <a:p>
            <a:fld id="{94BE67A1-E3A5-4941-A401-1CA7265F333C}" type="datetimeFigureOut">
              <a:rPr lang="en-US" smtClean="0"/>
              <a:t>7/3/2023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711F96-8BFC-4A5E-B234-BB62C9FE50B2}" type="slidenum">
              <a:rPr lang="en-US" smtClean="0"/>
              <a:t>‹#›</a:t>
            </a:fld>
            <a:endParaRPr lang="en-US"/>
          </a:p>
        </p:txBody>
      </p:sp>
    </p:spTree>
    <p:extLst>
      <p:ext uri="{BB962C8B-B14F-4D97-AF65-F5344CB8AC3E}">
        <p14:creationId xmlns:p14="http://schemas.microsoft.com/office/powerpoint/2010/main" val="8061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08760" y="1752607"/>
            <a:ext cx="1892808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08760" y="8763000"/>
            <a:ext cx="1892808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08760" y="30510487"/>
            <a:ext cx="4937760" cy="1752600"/>
          </a:xfrm>
          <a:prstGeom prst="rect">
            <a:avLst/>
          </a:prstGeom>
        </p:spPr>
        <p:txBody>
          <a:bodyPr vert="horz" lIns="91440" tIns="45720" rIns="91440" bIns="45720" rtlCol="0" anchor="ctr"/>
          <a:lstStyle>
            <a:lvl1pPr algn="l">
              <a:defRPr sz="2880">
                <a:solidFill>
                  <a:schemeClr val="tx1">
                    <a:tint val="75000"/>
                  </a:schemeClr>
                </a:solidFill>
              </a:defRPr>
            </a:lvl1pPr>
          </a:lstStyle>
          <a:p>
            <a:fld id="{94BE67A1-E3A5-4941-A401-1CA7265F333C}" type="datetimeFigureOut">
              <a:rPr lang="en-US" smtClean="0"/>
              <a:t>7/3/2023</a:t>
            </a:fld>
            <a:endParaRPr lang="en-US"/>
          </a:p>
        </p:txBody>
      </p:sp>
      <p:sp>
        <p:nvSpPr>
          <p:cNvPr id="5" name="Footer Placeholder 4"/>
          <p:cNvSpPr>
            <a:spLocks noGrp="1"/>
          </p:cNvSpPr>
          <p:nvPr>
            <p:ph type="ftr" sz="quarter" idx="3"/>
          </p:nvPr>
        </p:nvSpPr>
        <p:spPr>
          <a:xfrm>
            <a:off x="7269480" y="30510487"/>
            <a:ext cx="7406640" cy="1752600"/>
          </a:xfrm>
          <a:prstGeom prst="rect">
            <a:avLst/>
          </a:prstGeom>
        </p:spPr>
        <p:txBody>
          <a:bodyPr vert="horz" lIns="91440" tIns="45720" rIns="91440" bIns="45720" rtlCol="0" anchor="ctr"/>
          <a:lstStyle>
            <a:lvl1pPr algn="ctr">
              <a:defRPr sz="28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499080" y="30510487"/>
            <a:ext cx="4937760" cy="1752600"/>
          </a:xfrm>
          <a:prstGeom prst="rect">
            <a:avLst/>
          </a:prstGeom>
        </p:spPr>
        <p:txBody>
          <a:bodyPr vert="horz" lIns="91440" tIns="45720" rIns="91440" bIns="45720" rtlCol="0" anchor="ctr"/>
          <a:lstStyle>
            <a:lvl1pPr algn="r">
              <a:defRPr sz="2880">
                <a:solidFill>
                  <a:schemeClr val="tx1">
                    <a:tint val="75000"/>
                  </a:schemeClr>
                </a:solidFill>
              </a:defRPr>
            </a:lvl1pPr>
          </a:lstStyle>
          <a:p>
            <a:fld id="{FC711F96-8BFC-4A5E-B234-BB62C9FE50B2}" type="slidenum">
              <a:rPr lang="en-US" smtClean="0"/>
              <a:t>‹#›</a:t>
            </a:fld>
            <a:endParaRPr lang="en-US"/>
          </a:p>
        </p:txBody>
      </p:sp>
    </p:spTree>
    <p:extLst>
      <p:ext uri="{BB962C8B-B14F-4D97-AF65-F5344CB8AC3E}">
        <p14:creationId xmlns:p14="http://schemas.microsoft.com/office/powerpoint/2010/main" val="14725257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94560" rtl="0" eaLnBrk="1" latinLnBrk="0" hangingPunct="1">
        <a:lnSpc>
          <a:spcPct val="90000"/>
        </a:lnSpc>
        <a:spcBef>
          <a:spcPct val="0"/>
        </a:spcBef>
        <a:buNone/>
        <a:defRPr sz="10560" kern="1200">
          <a:solidFill>
            <a:schemeClr val="tx1"/>
          </a:solidFill>
          <a:latin typeface="+mj-lt"/>
          <a:ea typeface="+mj-ea"/>
          <a:cs typeface="+mj-cs"/>
        </a:defRPr>
      </a:lvl1pPr>
    </p:titleStyle>
    <p:bodyStyle>
      <a:lvl1pPr marL="548640" indent="-548640" algn="l" defTabSz="2194560" rtl="0" eaLnBrk="1" latinLnBrk="0" hangingPunct="1">
        <a:lnSpc>
          <a:spcPct val="90000"/>
        </a:lnSpc>
        <a:spcBef>
          <a:spcPts val="2400"/>
        </a:spcBef>
        <a:buFont typeface="Arial" panose="020B0604020202020204" pitchFamily="34" charset="0"/>
        <a:buChar char="•"/>
        <a:defRPr sz="6720" kern="1200">
          <a:solidFill>
            <a:schemeClr val="tx1"/>
          </a:solidFill>
          <a:latin typeface="+mn-lt"/>
          <a:ea typeface="+mn-ea"/>
          <a:cs typeface="+mn-cs"/>
        </a:defRPr>
      </a:lvl1pPr>
      <a:lvl2pPr marL="1645920" indent="-548640" algn="l" defTabSz="2194560" rtl="0" eaLnBrk="1" latinLnBrk="0" hangingPunct="1">
        <a:lnSpc>
          <a:spcPct val="90000"/>
        </a:lnSpc>
        <a:spcBef>
          <a:spcPts val="1200"/>
        </a:spcBef>
        <a:buFont typeface="Arial" panose="020B0604020202020204" pitchFamily="34" charset="0"/>
        <a:buChar char="•"/>
        <a:defRPr sz="5760" kern="1200">
          <a:solidFill>
            <a:schemeClr val="tx1"/>
          </a:solidFill>
          <a:latin typeface="+mn-lt"/>
          <a:ea typeface="+mn-ea"/>
          <a:cs typeface="+mn-cs"/>
        </a:defRPr>
      </a:lvl2pPr>
      <a:lvl3pPr marL="2743200" indent="-548640" algn="l" defTabSz="2194560" rtl="0" eaLnBrk="1" latinLnBrk="0" hangingPunct="1">
        <a:lnSpc>
          <a:spcPct val="90000"/>
        </a:lnSpc>
        <a:spcBef>
          <a:spcPts val="1200"/>
        </a:spcBef>
        <a:buFont typeface="Arial" panose="020B0604020202020204" pitchFamily="34" charset="0"/>
        <a:buChar char="•"/>
        <a:defRPr sz="4800" kern="1200">
          <a:solidFill>
            <a:schemeClr val="tx1"/>
          </a:solidFill>
          <a:latin typeface="+mn-lt"/>
          <a:ea typeface="+mn-ea"/>
          <a:cs typeface="+mn-cs"/>
        </a:defRPr>
      </a:lvl3pPr>
      <a:lvl4pPr marL="38404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4pPr>
      <a:lvl5pPr marL="493776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5pPr>
      <a:lvl6pPr marL="603504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6pPr>
      <a:lvl7pPr marL="713232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7pPr>
      <a:lvl8pPr marL="822960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8pPr>
      <a:lvl9pPr marL="93268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9pPr>
    </p:bodyStyle>
    <p:otherStyle>
      <a:defPPr>
        <a:defRPr lang="en-US"/>
      </a:defPPr>
      <a:lvl1pPr marL="0" algn="l" defTabSz="2194560" rtl="0" eaLnBrk="1" latinLnBrk="0" hangingPunct="1">
        <a:defRPr sz="4320" kern="1200">
          <a:solidFill>
            <a:schemeClr val="tx1"/>
          </a:solidFill>
          <a:latin typeface="+mn-lt"/>
          <a:ea typeface="+mn-ea"/>
          <a:cs typeface="+mn-cs"/>
        </a:defRPr>
      </a:lvl1pPr>
      <a:lvl2pPr marL="1097280" algn="l" defTabSz="2194560" rtl="0" eaLnBrk="1" latinLnBrk="0" hangingPunct="1">
        <a:defRPr sz="4320" kern="1200">
          <a:solidFill>
            <a:schemeClr val="tx1"/>
          </a:solidFill>
          <a:latin typeface="+mn-lt"/>
          <a:ea typeface="+mn-ea"/>
          <a:cs typeface="+mn-cs"/>
        </a:defRPr>
      </a:lvl2pPr>
      <a:lvl3pPr marL="2194560" algn="l" defTabSz="2194560" rtl="0" eaLnBrk="1" latinLnBrk="0" hangingPunct="1">
        <a:defRPr sz="4320" kern="1200">
          <a:solidFill>
            <a:schemeClr val="tx1"/>
          </a:solidFill>
          <a:latin typeface="+mn-lt"/>
          <a:ea typeface="+mn-ea"/>
          <a:cs typeface="+mn-cs"/>
        </a:defRPr>
      </a:lvl3pPr>
      <a:lvl4pPr marL="3291840" algn="l" defTabSz="2194560" rtl="0" eaLnBrk="1" latinLnBrk="0" hangingPunct="1">
        <a:defRPr sz="4320" kern="1200">
          <a:solidFill>
            <a:schemeClr val="tx1"/>
          </a:solidFill>
          <a:latin typeface="+mn-lt"/>
          <a:ea typeface="+mn-ea"/>
          <a:cs typeface="+mn-cs"/>
        </a:defRPr>
      </a:lvl4pPr>
      <a:lvl5pPr marL="4389120" algn="l" defTabSz="2194560" rtl="0" eaLnBrk="1" latinLnBrk="0" hangingPunct="1">
        <a:defRPr sz="4320" kern="1200">
          <a:solidFill>
            <a:schemeClr val="tx1"/>
          </a:solidFill>
          <a:latin typeface="+mn-lt"/>
          <a:ea typeface="+mn-ea"/>
          <a:cs typeface="+mn-cs"/>
        </a:defRPr>
      </a:lvl5pPr>
      <a:lvl6pPr marL="5486400" algn="l" defTabSz="2194560" rtl="0" eaLnBrk="1" latinLnBrk="0" hangingPunct="1">
        <a:defRPr sz="4320" kern="1200">
          <a:solidFill>
            <a:schemeClr val="tx1"/>
          </a:solidFill>
          <a:latin typeface="+mn-lt"/>
          <a:ea typeface="+mn-ea"/>
          <a:cs typeface="+mn-cs"/>
        </a:defRPr>
      </a:lvl6pPr>
      <a:lvl7pPr marL="6583680" algn="l" defTabSz="2194560" rtl="0" eaLnBrk="1" latinLnBrk="0" hangingPunct="1">
        <a:defRPr sz="4320" kern="1200">
          <a:solidFill>
            <a:schemeClr val="tx1"/>
          </a:solidFill>
          <a:latin typeface="+mn-lt"/>
          <a:ea typeface="+mn-ea"/>
          <a:cs typeface="+mn-cs"/>
        </a:defRPr>
      </a:lvl7pPr>
      <a:lvl8pPr marL="7680960" algn="l" defTabSz="2194560" rtl="0" eaLnBrk="1" latinLnBrk="0" hangingPunct="1">
        <a:defRPr sz="4320" kern="1200">
          <a:solidFill>
            <a:schemeClr val="tx1"/>
          </a:solidFill>
          <a:latin typeface="+mn-lt"/>
          <a:ea typeface="+mn-ea"/>
          <a:cs typeface="+mn-cs"/>
        </a:defRPr>
      </a:lvl8pPr>
      <a:lvl9pPr marL="8778240" algn="l" defTabSz="2194560" rtl="0" eaLnBrk="1" latinLnBrk="0" hangingPunct="1">
        <a:defRPr sz="43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EDBE6"/>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FF951DD-28FC-C93A-15D9-DC71FD6E96AA}"/>
              </a:ext>
            </a:extLst>
          </p:cNvPr>
          <p:cNvSpPr/>
          <p:nvPr/>
        </p:nvSpPr>
        <p:spPr>
          <a:xfrm>
            <a:off x="0" y="0"/>
            <a:ext cx="21945600" cy="3924300"/>
          </a:xfrm>
          <a:prstGeom prst="rect">
            <a:avLst/>
          </a:prstGeom>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7553723-268A-63F8-1A88-2E3C63C61A6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3404"/>
          <a:stretch/>
        </p:blipFill>
        <p:spPr>
          <a:xfrm>
            <a:off x="167072" y="742481"/>
            <a:ext cx="2506781" cy="2439337"/>
          </a:xfrm>
          <a:prstGeom prst="rect">
            <a:avLst/>
          </a:prstGeom>
        </p:spPr>
      </p:pic>
      <p:sp>
        <p:nvSpPr>
          <p:cNvPr id="7" name="Text Box 122">
            <a:extLst>
              <a:ext uri="{FF2B5EF4-FFF2-40B4-BE49-F238E27FC236}">
                <a16:creationId xmlns:a16="http://schemas.microsoft.com/office/drawing/2014/main" id="{E81A8477-2F64-AB2E-6CB6-FA9926AC8622}"/>
              </a:ext>
            </a:extLst>
          </p:cNvPr>
          <p:cNvSpPr txBox="1">
            <a:spLocks noChangeArrowheads="1"/>
          </p:cNvSpPr>
          <p:nvPr/>
        </p:nvSpPr>
        <p:spPr bwMode="auto">
          <a:xfrm>
            <a:off x="2392326" y="420351"/>
            <a:ext cx="17151313"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21920" tIns="121920" rIns="121920" bIns="121920">
            <a:spAutoFit/>
          </a:bodyPr>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6400" b="1" dirty="0">
                <a:solidFill>
                  <a:schemeClr val="bg1"/>
                </a:solidFill>
                <a:latin typeface="Calibri" pitchFamily="34" charset="0"/>
              </a:rPr>
              <a:t>Event Detection on Social Media</a:t>
            </a:r>
          </a:p>
          <a:p>
            <a:pPr algn="ctr"/>
            <a:r>
              <a:rPr lang="en-US" sz="3600" dirty="0">
                <a:solidFill>
                  <a:schemeClr val="bg1"/>
                </a:solidFill>
                <a:latin typeface="Calibri" pitchFamily="34" charset="0"/>
              </a:rPr>
              <a:t>INTime News Mobile Application for gathering news from all over the world in one place.</a:t>
            </a:r>
          </a:p>
        </p:txBody>
      </p:sp>
      <p:sp>
        <p:nvSpPr>
          <p:cNvPr id="8" name="Text Box 123">
            <a:extLst>
              <a:ext uri="{FF2B5EF4-FFF2-40B4-BE49-F238E27FC236}">
                <a16:creationId xmlns:a16="http://schemas.microsoft.com/office/drawing/2014/main" id="{3332AA66-23E6-7EE5-E652-BF28D2DBBE92}"/>
              </a:ext>
            </a:extLst>
          </p:cNvPr>
          <p:cNvSpPr txBox="1">
            <a:spLocks noChangeArrowheads="1"/>
          </p:cNvSpPr>
          <p:nvPr/>
        </p:nvSpPr>
        <p:spPr bwMode="auto">
          <a:xfrm>
            <a:off x="2598530" y="2265077"/>
            <a:ext cx="16738904" cy="1325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4800" tIns="304800" rIns="304800" bIns="3048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3200" dirty="0">
                <a:solidFill>
                  <a:schemeClr val="bg1"/>
                </a:solidFill>
                <a:latin typeface="Calibri" pitchFamily="34" charset="0"/>
              </a:rPr>
              <a:t>Faculty of Computer and Information Science, Information Systems Department.</a:t>
            </a:r>
          </a:p>
          <a:p>
            <a:pPr algn="ctr"/>
            <a:r>
              <a:rPr lang="en-US" sz="3200" dirty="0">
                <a:solidFill>
                  <a:schemeClr val="bg1"/>
                </a:solidFill>
                <a:latin typeface="Calibri" pitchFamily="34" charset="0"/>
              </a:rPr>
              <a:t>Marwan Ahmed; Rana Hamdy; </a:t>
            </a:r>
            <a:r>
              <a:rPr lang="en-US" sz="3200" dirty="0">
                <a:solidFill>
                  <a:schemeClr val="bg1"/>
                </a:solidFill>
                <a:latin typeface="Calibri" panose="020F0502020204030204" pitchFamily="34" charset="0"/>
                <a:ea typeface="Calibri" panose="020F0502020204030204" pitchFamily="34" charset="0"/>
                <a:cs typeface="Calibri" panose="020F0502020204030204" pitchFamily="34" charset="0"/>
              </a:rPr>
              <a:t>Hussien Ibrahem </a:t>
            </a:r>
            <a:r>
              <a:rPr lang="en-US" sz="3200" dirty="0">
                <a:solidFill>
                  <a:schemeClr val="bg1"/>
                </a:solidFill>
                <a:latin typeface="Calibri" pitchFamily="34" charset="0"/>
              </a:rPr>
              <a:t>; Sama Hesham; Ahmed Hamdy; Riham Mohsen</a:t>
            </a:r>
            <a:r>
              <a:rPr lang="en-US" sz="2667" dirty="0">
                <a:solidFill>
                  <a:schemeClr val="bg1"/>
                </a:solidFill>
                <a:latin typeface="Calibri" pitchFamily="34" charset="0"/>
              </a:rPr>
              <a:t>;</a:t>
            </a:r>
          </a:p>
        </p:txBody>
      </p:sp>
      <p:sp>
        <p:nvSpPr>
          <p:cNvPr id="14" name="Text Box 130">
            <a:extLst>
              <a:ext uri="{FF2B5EF4-FFF2-40B4-BE49-F238E27FC236}">
                <a16:creationId xmlns:a16="http://schemas.microsoft.com/office/drawing/2014/main" id="{D35317B0-45AB-5F7E-3A6C-86754AAA0746}"/>
              </a:ext>
            </a:extLst>
          </p:cNvPr>
          <p:cNvSpPr txBox="1">
            <a:spLocks noChangeArrowheads="1"/>
          </p:cNvSpPr>
          <p:nvPr/>
        </p:nvSpPr>
        <p:spPr bwMode="auto">
          <a:xfrm>
            <a:off x="551543" y="3970846"/>
            <a:ext cx="10021208" cy="1026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2400" tIns="152400" rIns="152400" bIns="1524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200" b="1" dirty="0">
                <a:latin typeface="Calibri" pitchFamily="34" charset="0"/>
              </a:rPr>
              <a:t>INTRODUCTION</a:t>
            </a:r>
          </a:p>
        </p:txBody>
      </p:sp>
      <p:sp>
        <p:nvSpPr>
          <p:cNvPr id="17" name="Text Box 194">
            <a:extLst>
              <a:ext uri="{FF2B5EF4-FFF2-40B4-BE49-F238E27FC236}">
                <a16:creationId xmlns:a16="http://schemas.microsoft.com/office/drawing/2014/main" id="{18859DA6-F8E2-7562-D8C8-9CCFEB3FE069}"/>
              </a:ext>
            </a:extLst>
          </p:cNvPr>
          <p:cNvSpPr txBox="1">
            <a:spLocks noChangeArrowheads="1"/>
          </p:cNvSpPr>
          <p:nvPr/>
        </p:nvSpPr>
        <p:spPr bwMode="auto">
          <a:xfrm>
            <a:off x="551543" y="4996919"/>
            <a:ext cx="10021208" cy="6704277"/>
          </a:xfrm>
          <a:prstGeom prst="rect">
            <a:avLst/>
          </a:prstGeom>
          <a:solidFill>
            <a:schemeClr val="bg1"/>
          </a:solidFill>
          <a:ln>
            <a:noFill/>
          </a:ln>
          <a:effectLst/>
        </p:spPr>
        <p:txBody>
          <a:bodyPr lIns="121920" tIns="121920" rIns="121920" bIns="121920">
            <a:noAutofit/>
          </a:bodyPr>
          <a:lstStyle/>
          <a:p>
            <a:pPr algn="just" defTabSz="2682179" fontAlgn="auto">
              <a:spcBef>
                <a:spcPts val="0"/>
              </a:spcBef>
              <a:spcAft>
                <a:spcPts val="0"/>
              </a:spcAft>
            </a:pPr>
            <a:r>
              <a:rPr lang="en-US" sz="2600" dirty="0">
                <a:solidFill>
                  <a:srgbClr val="050E17"/>
                </a:solidFill>
                <a:latin typeface="Calibri" panose="020F0502020204030204" pitchFamily="34" charset="0"/>
                <a:ea typeface="Calibri" panose="020F0502020204030204" pitchFamily="34" charset="0"/>
                <a:cs typeface="Calibri" panose="020F0502020204030204" pitchFamily="34" charset="0"/>
              </a:rPr>
              <a:t>Event detection on social media has become increasingly important in recent years, as social media has become a key source of information for individuals and organizations around the world. Social media platforms such as Twitter, Facebook, and Instagram have become important channels for people to share news, opinions, and experiences. This wealth of information has created new opportunities for event detection, which can be used to identify and monitor events as they unfold.</a:t>
            </a:r>
            <a:endParaRPr lang="en-US" sz="2600" dirty="0">
              <a:latin typeface="Calibri" panose="020F0502020204030204" pitchFamily="34" charset="0"/>
              <a:ea typeface="Calibri" panose="020F0502020204030204" pitchFamily="34" charset="0"/>
              <a:cs typeface="Calibri" panose="020F0502020204030204" pitchFamily="34" charset="0"/>
            </a:endParaRPr>
          </a:p>
          <a:p>
            <a:pPr algn="just">
              <a:spcBef>
                <a:spcPts val="0"/>
              </a:spcBef>
              <a:spcAft>
                <a:spcPts val="0"/>
              </a:spcAft>
            </a:pPr>
            <a:r>
              <a:rPr lang="en-US" sz="2600" dirty="0">
                <a:solidFill>
                  <a:srgbClr val="050E17"/>
                </a:solidFill>
                <a:latin typeface="Calibri" panose="020F0502020204030204" pitchFamily="34" charset="0"/>
                <a:ea typeface="Calibri" panose="020F0502020204030204" pitchFamily="34" charset="0"/>
                <a:cs typeface="Calibri" panose="020F0502020204030204" pitchFamily="34" charset="0"/>
              </a:rPr>
              <a:t>The significance of event detection on social media lies in its potential to provide insights into a wide range of events, including natural disasters, political events, public health emergencies, and others. By detecting events on social media, researchers and practitioners can gain insights into the characteristics of the events, such as their location, timing, and severity. This information can be used to inform decision-making in a variety of domains, including crisis management, public health, and marketing analysis.</a:t>
            </a:r>
            <a:endParaRPr lang="en-US" sz="2600" dirty="0">
              <a:latin typeface="Calibri" panose="020F0502020204030204" pitchFamily="34" charset="0"/>
              <a:ea typeface="Calibri" panose="020F0502020204030204" pitchFamily="34" charset="0"/>
              <a:cs typeface="Calibri" panose="020F0502020204030204" pitchFamily="34" charset="0"/>
            </a:endParaRPr>
          </a:p>
          <a:p>
            <a:pPr algn="just" defTabSz="2682179" fontAlgn="auto">
              <a:spcBef>
                <a:spcPts val="0"/>
              </a:spcBef>
              <a:spcAft>
                <a:spcPts val="0"/>
              </a:spcAft>
            </a:pPr>
            <a:endParaRPr lang="en-US" sz="1467" dirty="0">
              <a:latin typeface="Calibri" panose="020F0502020204030204" pitchFamily="34" charset="0"/>
              <a:ea typeface="Calibri" panose="020F0502020204030204" pitchFamily="34" charset="0"/>
              <a:cs typeface="Calibri" panose="020F0502020204030204" pitchFamily="34" charset="0"/>
            </a:endParaRPr>
          </a:p>
        </p:txBody>
      </p:sp>
      <p:sp>
        <p:nvSpPr>
          <p:cNvPr id="26" name="Text Box 240">
            <a:extLst>
              <a:ext uri="{FF2B5EF4-FFF2-40B4-BE49-F238E27FC236}">
                <a16:creationId xmlns:a16="http://schemas.microsoft.com/office/drawing/2014/main" id="{99E51DEC-9452-35E5-9570-6C8A4C011628}"/>
              </a:ext>
            </a:extLst>
          </p:cNvPr>
          <p:cNvSpPr txBox="1">
            <a:spLocks noChangeArrowheads="1"/>
          </p:cNvSpPr>
          <p:nvPr/>
        </p:nvSpPr>
        <p:spPr bwMode="auto">
          <a:xfrm>
            <a:off x="11372847" y="20161986"/>
            <a:ext cx="1964504" cy="333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876" tIns="27938" rIns="55876" bIns="27938">
            <a:spAutoFit/>
          </a:bodyPr>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r>
              <a:rPr lang="en-US" b="1" dirty="0">
                <a:solidFill>
                  <a:schemeClr val="accent1">
                    <a:lumMod val="50000"/>
                  </a:schemeClr>
                </a:solidFill>
                <a:latin typeface="Calibri" pitchFamily="34" charset="0"/>
              </a:rPr>
              <a:t>Chart 1.</a:t>
            </a:r>
            <a:r>
              <a:rPr lang="en-US" dirty="0">
                <a:solidFill>
                  <a:schemeClr val="accent1">
                    <a:lumMod val="50000"/>
                  </a:schemeClr>
                </a:solidFill>
                <a:latin typeface="Calibri" pitchFamily="34" charset="0"/>
              </a:rPr>
              <a:t> Categories.</a:t>
            </a:r>
          </a:p>
        </p:txBody>
      </p:sp>
      <p:sp>
        <p:nvSpPr>
          <p:cNvPr id="27" name="Text Box 241">
            <a:extLst>
              <a:ext uri="{FF2B5EF4-FFF2-40B4-BE49-F238E27FC236}">
                <a16:creationId xmlns:a16="http://schemas.microsoft.com/office/drawing/2014/main" id="{2575980D-B28E-B515-44A1-D64739D91A0C}"/>
              </a:ext>
            </a:extLst>
          </p:cNvPr>
          <p:cNvSpPr txBox="1">
            <a:spLocks noChangeArrowheads="1"/>
          </p:cNvSpPr>
          <p:nvPr/>
        </p:nvSpPr>
        <p:spPr bwMode="auto">
          <a:xfrm>
            <a:off x="16601881" y="24764651"/>
            <a:ext cx="3056213" cy="333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876" tIns="27938" rIns="55876" bIns="27938">
            <a:spAutoFit/>
          </a:bodyPr>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r>
              <a:rPr lang="en-US" b="1" dirty="0">
                <a:solidFill>
                  <a:schemeClr val="accent1">
                    <a:lumMod val="50000"/>
                  </a:schemeClr>
                </a:solidFill>
                <a:latin typeface="Calibri" pitchFamily="34" charset="0"/>
              </a:rPr>
              <a:t>Table 1.</a:t>
            </a:r>
            <a:r>
              <a:rPr lang="en-US" dirty="0">
                <a:solidFill>
                  <a:schemeClr val="accent1">
                    <a:lumMod val="50000"/>
                  </a:schemeClr>
                </a:solidFill>
                <a:latin typeface="Calibri" pitchFamily="34" charset="0"/>
              </a:rPr>
              <a:t> Classification Accuracy.</a:t>
            </a:r>
          </a:p>
        </p:txBody>
      </p:sp>
      <p:graphicFrame>
        <p:nvGraphicFramePr>
          <p:cNvPr id="28" name="Content Placeholder 114" descr="Sample table with 4 columns, 7 rows." title="Sample Table">
            <a:extLst>
              <a:ext uri="{FF2B5EF4-FFF2-40B4-BE49-F238E27FC236}">
                <a16:creationId xmlns:a16="http://schemas.microsoft.com/office/drawing/2014/main" id="{DFCF389D-00E3-E058-2CBF-37491BBD94E2}"/>
              </a:ext>
            </a:extLst>
          </p:cNvPr>
          <p:cNvGraphicFramePr>
            <a:graphicFrameLocks/>
          </p:cNvGraphicFramePr>
          <p:nvPr>
            <p:extLst>
              <p:ext uri="{D42A27DB-BD31-4B8C-83A1-F6EECF244321}">
                <p14:modId xmlns:p14="http://schemas.microsoft.com/office/powerpoint/2010/main" val="4109501693"/>
              </p:ext>
            </p:extLst>
          </p:nvPr>
        </p:nvGraphicFramePr>
        <p:xfrm>
          <a:off x="16601880" y="20874488"/>
          <a:ext cx="4792175" cy="3830348"/>
        </p:xfrm>
        <a:graphic>
          <a:graphicData uri="http://schemas.openxmlformats.org/drawingml/2006/table">
            <a:tbl>
              <a:tblPr firstRow="1" bandRow="1">
                <a:tableStyleId>{B301B821-A1FF-4177-AEE7-76D212191A09}</a:tableStyleId>
              </a:tblPr>
              <a:tblGrid>
                <a:gridCol w="2105219">
                  <a:extLst>
                    <a:ext uri="{9D8B030D-6E8A-4147-A177-3AD203B41FA5}">
                      <a16:colId xmlns:a16="http://schemas.microsoft.com/office/drawing/2014/main" val="20000"/>
                    </a:ext>
                  </a:extLst>
                </a:gridCol>
                <a:gridCol w="2686956">
                  <a:extLst>
                    <a:ext uri="{9D8B030D-6E8A-4147-A177-3AD203B41FA5}">
                      <a16:colId xmlns:a16="http://schemas.microsoft.com/office/drawing/2014/main" val="20003"/>
                    </a:ext>
                  </a:extLst>
                </a:gridCol>
              </a:tblGrid>
              <a:tr h="790371">
                <a:tc>
                  <a:txBody>
                    <a:bodyPr/>
                    <a:lstStyle/>
                    <a:p>
                      <a:pPr algn="ctr"/>
                      <a:r>
                        <a:rPr lang="en-US" sz="2200" dirty="0"/>
                        <a:t>Algorithm</a:t>
                      </a:r>
                    </a:p>
                  </a:txBody>
                  <a:tcPr marL="74507" marR="74507" marT="27940" marB="27940" anchor="ctr"/>
                </a:tc>
                <a:tc>
                  <a:txBody>
                    <a:bodyPr/>
                    <a:lstStyle/>
                    <a:p>
                      <a:pPr algn="ctr"/>
                      <a:r>
                        <a:rPr lang="en-US" sz="2200" dirty="0">
                          <a:latin typeface="Calibri" panose="020F0502020204030204" pitchFamily="34" charset="0"/>
                          <a:ea typeface="Calibri" panose="020F0502020204030204" pitchFamily="34" charset="0"/>
                          <a:cs typeface="Calibri" panose="020F0502020204030204" pitchFamily="34" charset="0"/>
                        </a:rPr>
                        <a:t>Accuracy</a:t>
                      </a:r>
                    </a:p>
                  </a:txBody>
                  <a:tcPr marL="74507" marR="74507" marT="27940" marB="27940" anchor="ctr"/>
                </a:tc>
                <a:extLst>
                  <a:ext uri="{0D108BD9-81ED-4DB2-BD59-A6C34878D82A}">
                    <a16:rowId xmlns:a16="http://schemas.microsoft.com/office/drawing/2014/main" val="10000"/>
                  </a:ext>
                </a:extLst>
              </a:tr>
              <a:tr h="790371">
                <a:tc>
                  <a:txBody>
                    <a:bodyPr/>
                    <a:lstStyle/>
                    <a:p>
                      <a:pPr marL="0" marR="0" lvl="0" indent="0" algn="ctr" defTabSz="219456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Calibri" panose="020F0502020204030204" pitchFamily="34" charset="0"/>
                          <a:ea typeface="Calibri" panose="020F0502020204030204" pitchFamily="34" charset="0"/>
                          <a:cs typeface="Calibri" panose="020F0502020204030204" pitchFamily="34" charset="0"/>
                        </a:rPr>
                        <a:t>Naïve Bayes</a:t>
                      </a:r>
                      <a:r>
                        <a:rPr lang="en-US" sz="1800" b="0" dirty="0">
                          <a:solidFill>
                            <a:schemeClr val="tx1"/>
                          </a:solidFill>
                        </a:rPr>
                        <a:t> </a:t>
                      </a:r>
                    </a:p>
                  </a:txBody>
                  <a:tcPr marL="74507" marR="74507" marT="27940" marB="27940" anchor="ctr"/>
                </a:tc>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83%</a:t>
                      </a:r>
                    </a:p>
                  </a:txBody>
                  <a:tcPr marL="74507" marR="74507" marT="27940" marB="27940" anchor="ctr"/>
                </a:tc>
                <a:extLst>
                  <a:ext uri="{0D108BD9-81ED-4DB2-BD59-A6C34878D82A}">
                    <a16:rowId xmlns:a16="http://schemas.microsoft.com/office/drawing/2014/main" val="1123368750"/>
                  </a:ext>
                </a:extLst>
              </a:tr>
              <a:tr h="790371">
                <a:tc>
                  <a:txBody>
                    <a:bodyPr/>
                    <a:lstStyle/>
                    <a:p>
                      <a:pPr marL="0" marR="0" lvl="0" indent="0" algn="ctr" defTabSz="2194560" rtl="0" eaLnBrk="1" fontAlgn="auto" latinLnBrk="0" hangingPunct="1">
                        <a:lnSpc>
                          <a:spcPct val="100000"/>
                        </a:lnSpc>
                        <a:spcBef>
                          <a:spcPts val="0"/>
                        </a:spcBef>
                        <a:spcAft>
                          <a:spcPts val="0"/>
                        </a:spcAft>
                        <a:buClrTx/>
                        <a:buSzTx/>
                        <a:buFontTx/>
                        <a:buNone/>
                        <a:tabLst/>
                        <a:defRPr/>
                      </a:pPr>
                      <a:r>
                        <a:rPr lang="en-US" sz="1800" b="0" kern="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Logistic Regression</a:t>
                      </a:r>
                    </a:p>
                  </a:txBody>
                  <a:tcPr marL="74507" marR="74507" marT="27940" marB="27940" anchor="ctr"/>
                </a:tc>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84%</a:t>
                      </a:r>
                    </a:p>
                  </a:txBody>
                  <a:tcPr marL="74507" marR="74507" marT="27940" marB="27940" anchor="ctr"/>
                </a:tc>
                <a:extLst>
                  <a:ext uri="{0D108BD9-81ED-4DB2-BD59-A6C34878D82A}">
                    <a16:rowId xmlns:a16="http://schemas.microsoft.com/office/drawing/2014/main" val="924303018"/>
                  </a:ext>
                </a:extLst>
              </a:tr>
              <a:tr h="790371">
                <a:tc>
                  <a:txBody>
                    <a:bodyPr/>
                    <a:lstStyle/>
                    <a:p>
                      <a:pPr marL="0" marR="0" lvl="0" indent="0" algn="ctr" defTabSz="219456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Calibri" panose="020F0502020204030204" pitchFamily="34" charset="0"/>
                          <a:ea typeface="Calibri" panose="020F0502020204030204" pitchFamily="34" charset="0"/>
                          <a:cs typeface="Calibri" panose="020F0502020204030204" pitchFamily="34" charset="0"/>
                        </a:rPr>
                        <a:t>Random Forest </a:t>
                      </a:r>
                    </a:p>
                  </a:txBody>
                  <a:tcPr marL="74507" marR="74507" marT="27940" marB="27940" anchor="ctr"/>
                </a:tc>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84%</a:t>
                      </a:r>
                    </a:p>
                  </a:txBody>
                  <a:tcPr marL="74507" marR="74507" marT="27940" marB="27940" anchor="ctr"/>
                </a:tc>
                <a:extLst>
                  <a:ext uri="{0D108BD9-81ED-4DB2-BD59-A6C34878D82A}">
                    <a16:rowId xmlns:a16="http://schemas.microsoft.com/office/drawing/2014/main" val="3186290950"/>
                  </a:ext>
                </a:extLst>
              </a:tr>
              <a:tr h="668864">
                <a:tc>
                  <a:txBody>
                    <a:bodyPr/>
                    <a:lstStyle/>
                    <a:p>
                      <a:pPr marL="0" marR="0" lvl="0" indent="0" algn="ctr" defTabSz="219456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Calibri" panose="020F0502020204030204" pitchFamily="34" charset="0"/>
                          <a:ea typeface="Calibri" panose="020F0502020204030204" pitchFamily="34" charset="0"/>
                          <a:cs typeface="Calibri" panose="020F0502020204030204" pitchFamily="34" charset="0"/>
                        </a:rPr>
                        <a:t>SVM</a:t>
                      </a:r>
                    </a:p>
                  </a:txBody>
                  <a:tcPr marL="74507" marR="74507" marT="27940" marB="27940" anchor="ctr"/>
                </a:tc>
                <a:tc>
                  <a:txBody>
                    <a:bodyPr/>
                    <a:lstStyle/>
                    <a:p>
                      <a:pPr algn="ctr"/>
                      <a:r>
                        <a:rPr lang="en-US" sz="1800" dirty="0"/>
                        <a:t>90%</a:t>
                      </a:r>
                    </a:p>
                  </a:txBody>
                  <a:tcPr marL="74507" marR="74507" marT="27940" marB="27940" anchor="ctr"/>
                </a:tc>
                <a:extLst>
                  <a:ext uri="{0D108BD9-81ED-4DB2-BD59-A6C34878D82A}">
                    <a16:rowId xmlns:a16="http://schemas.microsoft.com/office/drawing/2014/main" val="10001"/>
                  </a:ext>
                </a:extLst>
              </a:tr>
            </a:tbl>
          </a:graphicData>
        </a:graphic>
      </p:graphicFrame>
      <p:pic>
        <p:nvPicPr>
          <p:cNvPr id="29" name="Picture 28" descr="A picture containing text, diagram, screenshot, font&#10;&#10;Description automatically generated">
            <a:extLst>
              <a:ext uri="{FF2B5EF4-FFF2-40B4-BE49-F238E27FC236}">
                <a16:creationId xmlns:a16="http://schemas.microsoft.com/office/drawing/2014/main" id="{28AC2973-E41C-64BB-AB9E-05A4042B64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2848" y="15414111"/>
            <a:ext cx="4838701" cy="4689818"/>
          </a:xfrm>
          <a:prstGeom prst="rect">
            <a:avLst/>
          </a:prstGeom>
        </p:spPr>
      </p:pic>
      <p:pic>
        <p:nvPicPr>
          <p:cNvPr id="30" name="Picture 29" descr="A picture containing text, screenshot, diagram, font&#10;&#10;Description automatically generated">
            <a:extLst>
              <a:ext uri="{FF2B5EF4-FFF2-40B4-BE49-F238E27FC236}">
                <a16:creationId xmlns:a16="http://schemas.microsoft.com/office/drawing/2014/main" id="{878E883B-B7CE-E350-A676-B1F74B1553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01881" y="15414111"/>
            <a:ext cx="4792175" cy="4689819"/>
          </a:xfrm>
          <a:prstGeom prst="rect">
            <a:avLst/>
          </a:prstGeom>
        </p:spPr>
      </p:pic>
      <p:sp>
        <p:nvSpPr>
          <p:cNvPr id="31" name="Text Box 240">
            <a:extLst>
              <a:ext uri="{FF2B5EF4-FFF2-40B4-BE49-F238E27FC236}">
                <a16:creationId xmlns:a16="http://schemas.microsoft.com/office/drawing/2014/main" id="{BF06BE13-575F-05DC-7981-C17483B85156}"/>
              </a:ext>
            </a:extLst>
          </p:cNvPr>
          <p:cNvSpPr txBox="1">
            <a:spLocks noChangeArrowheads="1"/>
          </p:cNvSpPr>
          <p:nvPr/>
        </p:nvSpPr>
        <p:spPr bwMode="auto">
          <a:xfrm>
            <a:off x="16601881" y="20161986"/>
            <a:ext cx="4792174" cy="333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5876" tIns="27938" rIns="55876" bIns="27938">
            <a:spAutoFit/>
          </a:bodyPr>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r>
              <a:rPr lang="en-US" b="1" dirty="0">
                <a:solidFill>
                  <a:schemeClr val="accent1">
                    <a:lumMod val="50000"/>
                  </a:schemeClr>
                </a:solidFill>
                <a:latin typeface="Calibri" pitchFamily="34" charset="0"/>
              </a:rPr>
              <a:t>Chart 2.</a:t>
            </a:r>
            <a:r>
              <a:rPr lang="en-US" dirty="0">
                <a:solidFill>
                  <a:schemeClr val="accent1">
                    <a:lumMod val="50000"/>
                  </a:schemeClr>
                </a:solidFill>
                <a:latin typeface="Calibri" pitchFamily="34" charset="0"/>
              </a:rPr>
              <a:t> Events and Nonevents.</a:t>
            </a:r>
          </a:p>
        </p:txBody>
      </p:sp>
      <p:sp>
        <p:nvSpPr>
          <p:cNvPr id="33" name="Text Box 240">
            <a:extLst>
              <a:ext uri="{FF2B5EF4-FFF2-40B4-BE49-F238E27FC236}">
                <a16:creationId xmlns:a16="http://schemas.microsoft.com/office/drawing/2014/main" id="{08CD09A0-3F9E-8C17-4756-4BBB51370F27}"/>
              </a:ext>
            </a:extLst>
          </p:cNvPr>
          <p:cNvSpPr txBox="1">
            <a:spLocks noChangeArrowheads="1"/>
          </p:cNvSpPr>
          <p:nvPr/>
        </p:nvSpPr>
        <p:spPr bwMode="auto">
          <a:xfrm>
            <a:off x="11372847" y="24764652"/>
            <a:ext cx="4046944" cy="333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5876" tIns="27938" rIns="55876" bIns="27938">
            <a:spAutoFit/>
          </a:bodyPr>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r>
              <a:rPr lang="en-US" b="1" dirty="0">
                <a:solidFill>
                  <a:schemeClr val="accent1">
                    <a:lumMod val="50000"/>
                  </a:schemeClr>
                </a:solidFill>
                <a:latin typeface="Calibri" pitchFamily="34" charset="0"/>
              </a:rPr>
              <a:t>Chart 3.</a:t>
            </a:r>
            <a:r>
              <a:rPr lang="en-US" dirty="0">
                <a:solidFill>
                  <a:schemeClr val="accent1">
                    <a:lumMod val="50000"/>
                  </a:schemeClr>
                </a:solidFill>
                <a:latin typeface="Calibri" pitchFamily="34" charset="0"/>
              </a:rPr>
              <a:t> Accuracy Chart.</a:t>
            </a:r>
          </a:p>
        </p:txBody>
      </p:sp>
      <p:sp>
        <p:nvSpPr>
          <p:cNvPr id="39" name="Text Box 130">
            <a:extLst>
              <a:ext uri="{FF2B5EF4-FFF2-40B4-BE49-F238E27FC236}">
                <a16:creationId xmlns:a16="http://schemas.microsoft.com/office/drawing/2014/main" id="{671DD081-5F02-AF4F-03C0-BA703C6FD0C3}"/>
              </a:ext>
            </a:extLst>
          </p:cNvPr>
          <p:cNvSpPr txBox="1">
            <a:spLocks noChangeArrowheads="1"/>
          </p:cNvSpPr>
          <p:nvPr/>
        </p:nvSpPr>
        <p:spPr bwMode="auto">
          <a:xfrm>
            <a:off x="551543" y="11701196"/>
            <a:ext cx="10021208" cy="1026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2400" tIns="152400" rIns="152400" bIns="1524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200" b="1" dirty="0">
                <a:latin typeface="Calibri" pitchFamily="34" charset="0"/>
              </a:rPr>
              <a:t>METHODS</a:t>
            </a:r>
          </a:p>
        </p:txBody>
      </p:sp>
      <p:sp>
        <p:nvSpPr>
          <p:cNvPr id="40" name="Text Box 194">
            <a:extLst>
              <a:ext uri="{FF2B5EF4-FFF2-40B4-BE49-F238E27FC236}">
                <a16:creationId xmlns:a16="http://schemas.microsoft.com/office/drawing/2014/main" id="{F78CC743-9F6E-0098-FA68-B2C22E04ACA9}"/>
              </a:ext>
            </a:extLst>
          </p:cNvPr>
          <p:cNvSpPr txBox="1">
            <a:spLocks noChangeArrowheads="1"/>
          </p:cNvSpPr>
          <p:nvPr/>
        </p:nvSpPr>
        <p:spPr bwMode="auto">
          <a:xfrm>
            <a:off x="551543" y="12727269"/>
            <a:ext cx="10021208" cy="8008963"/>
          </a:xfrm>
          <a:prstGeom prst="rect">
            <a:avLst/>
          </a:prstGeom>
          <a:solidFill>
            <a:schemeClr val="bg1"/>
          </a:solidFill>
          <a:ln>
            <a:noFill/>
          </a:ln>
          <a:effectLst/>
        </p:spPr>
        <p:txBody>
          <a:bodyPr lIns="121920" tIns="121920" rIns="121920" bIns="121920">
            <a:noAutofit/>
          </a:bodyPr>
          <a:lstStyle/>
          <a:p>
            <a:pPr marL="228611" indent="-228611" algn="just">
              <a:lnSpc>
                <a:spcPct val="107000"/>
              </a:lnSpc>
              <a:spcBef>
                <a:spcPts val="0"/>
              </a:spcBef>
              <a:spcAft>
                <a:spcPts val="0"/>
              </a:spcAft>
              <a:buFont typeface="+mj-lt"/>
              <a:buAutoNum type="arabicPeriod"/>
            </a:pPr>
            <a:r>
              <a:rPr lang="en-US" sz="2600" kern="100" dirty="0">
                <a:solidFill>
                  <a:srgbClr val="050E17"/>
                </a:solidFill>
                <a:latin typeface="Calibri" panose="020F0502020204030204" pitchFamily="34" charset="0"/>
                <a:ea typeface="Calibri" panose="020F0502020204030204" pitchFamily="34" charset="0"/>
                <a:cs typeface="Calibri" panose="020F0502020204030204" pitchFamily="34" charset="0"/>
              </a:rPr>
              <a:t>Data Collection: The first stage of event detection. It involves collecting data from any social media platforms. In our case data is collected using Twitter API.</a:t>
            </a:r>
            <a:endParaRPr lang="en-US" sz="2600" kern="100" dirty="0">
              <a:latin typeface="Calibri" panose="020F0502020204030204" pitchFamily="34" charset="0"/>
              <a:ea typeface="Calibri" panose="020F0502020204030204" pitchFamily="34" charset="0"/>
              <a:cs typeface="Calibri" panose="020F0502020204030204" pitchFamily="34" charset="0"/>
            </a:endParaRPr>
          </a:p>
          <a:p>
            <a:pPr marL="228611" indent="-228611" algn="just">
              <a:lnSpc>
                <a:spcPct val="107000"/>
              </a:lnSpc>
              <a:spcBef>
                <a:spcPts val="0"/>
              </a:spcBef>
              <a:spcAft>
                <a:spcPts val="0"/>
              </a:spcAft>
              <a:buFont typeface="+mj-lt"/>
              <a:buAutoNum type="arabicPeriod"/>
            </a:pPr>
            <a:r>
              <a:rPr lang="en-US" sz="2600" kern="100" dirty="0">
                <a:solidFill>
                  <a:srgbClr val="050E17"/>
                </a:solidFill>
                <a:latin typeface="Calibri" panose="020F0502020204030204" pitchFamily="34" charset="0"/>
                <a:ea typeface="Calibri" panose="020F0502020204030204" pitchFamily="34" charset="0"/>
                <a:cs typeface="Calibri" panose="020F0502020204030204" pitchFamily="34" charset="0"/>
              </a:rPr>
              <a:t>Preprocessing: Once the data is collected, it is preprocessed to remove noise and irrelevant information. This may involve techniques such as filtering out spam or removing duplicate posts.</a:t>
            </a:r>
          </a:p>
          <a:p>
            <a:pPr marL="228611" indent="-228611" algn="just">
              <a:lnSpc>
                <a:spcPct val="107000"/>
              </a:lnSpc>
              <a:spcBef>
                <a:spcPts val="0"/>
              </a:spcBef>
              <a:spcAft>
                <a:spcPts val="0"/>
              </a:spcAft>
              <a:buFont typeface="+mj-lt"/>
              <a:buAutoNum type="arabicPeriod"/>
            </a:pPr>
            <a:r>
              <a:rPr lang="en-US" sz="2600" kern="100" dirty="0">
                <a:solidFill>
                  <a:srgbClr val="050E17"/>
                </a:solidFill>
                <a:latin typeface="Calibri" panose="020F0502020204030204" pitchFamily="34" charset="0"/>
                <a:ea typeface="Calibri" panose="020F0502020204030204" pitchFamily="34" charset="0"/>
                <a:cs typeface="Calibri" panose="020F0502020204030204" pitchFamily="34" charset="0"/>
              </a:rPr>
              <a:t>Feature Extraction: After preprocessing, features are extracted from the data using Natural language processing technique to represent the content of the posts. </a:t>
            </a:r>
            <a:endParaRPr lang="en-US" sz="2600" kern="100" dirty="0">
              <a:latin typeface="Calibri" panose="020F0502020204030204" pitchFamily="34" charset="0"/>
              <a:ea typeface="Calibri" panose="020F0502020204030204" pitchFamily="34" charset="0"/>
              <a:cs typeface="Calibri" panose="020F0502020204030204" pitchFamily="34" charset="0"/>
            </a:endParaRPr>
          </a:p>
          <a:p>
            <a:pPr marL="228611" indent="-228611" algn="just">
              <a:lnSpc>
                <a:spcPct val="107000"/>
              </a:lnSpc>
              <a:spcBef>
                <a:spcPts val="0"/>
              </a:spcBef>
              <a:spcAft>
                <a:spcPts val="0"/>
              </a:spcAft>
              <a:buFont typeface="+mj-lt"/>
              <a:buAutoNum type="arabicPeriod"/>
            </a:pPr>
            <a:r>
              <a:rPr lang="en-US" sz="2600" kern="100" dirty="0">
                <a:solidFill>
                  <a:srgbClr val="050E17"/>
                </a:solidFill>
                <a:latin typeface="Calibri" panose="020F0502020204030204" pitchFamily="34" charset="0"/>
                <a:ea typeface="Calibri" panose="020F0502020204030204" pitchFamily="34" charset="0"/>
                <a:cs typeface="Calibri" panose="020F0502020204030204" pitchFamily="34" charset="0"/>
              </a:rPr>
              <a:t>Classification: Once the features are extracted, the data is classified into different event categories. This can be done using machine learning algorithms such as support vector machines, decision trees, or neural networks</a:t>
            </a:r>
          </a:p>
          <a:p>
            <a:pPr marL="228611" indent="-228611" algn="just">
              <a:lnSpc>
                <a:spcPct val="107000"/>
              </a:lnSpc>
              <a:spcBef>
                <a:spcPts val="0"/>
              </a:spcBef>
              <a:spcAft>
                <a:spcPts val="0"/>
              </a:spcAft>
              <a:buFont typeface="+mj-lt"/>
              <a:buAutoNum type="arabicPeriod"/>
            </a:pPr>
            <a:r>
              <a:rPr lang="en-US" sz="2600" kern="100" dirty="0">
                <a:solidFill>
                  <a:srgbClr val="050E17"/>
                </a:solidFill>
                <a:latin typeface="Calibri" panose="020F0502020204030204" pitchFamily="34" charset="0"/>
                <a:ea typeface="Calibri" panose="020F0502020204030204" pitchFamily="34" charset="0"/>
                <a:cs typeface="Calibri" panose="020F0502020204030204" pitchFamily="34" charset="0"/>
              </a:rPr>
              <a:t>Postprocessing: After classification, postprocessing techniques are applied to refine the results and improve the accuracy of the event detection. </a:t>
            </a:r>
          </a:p>
          <a:p>
            <a:pPr marL="228611" indent="-228611" algn="just">
              <a:lnSpc>
                <a:spcPct val="107000"/>
              </a:lnSpc>
              <a:spcBef>
                <a:spcPts val="0"/>
              </a:spcBef>
              <a:spcAft>
                <a:spcPts val="0"/>
              </a:spcAft>
              <a:buFont typeface="+mj-lt"/>
              <a:buAutoNum type="arabicPeriod"/>
            </a:pPr>
            <a:r>
              <a:rPr lang="en-US" sz="2600" kern="100" dirty="0">
                <a:solidFill>
                  <a:srgbClr val="050E17"/>
                </a:solidFill>
                <a:latin typeface="Calibri" panose="020F0502020204030204" pitchFamily="34" charset="0"/>
                <a:ea typeface="Calibri" panose="020F0502020204030204" pitchFamily="34" charset="0"/>
                <a:cs typeface="Calibri" panose="020F0502020204030204" pitchFamily="34" charset="0"/>
              </a:rPr>
              <a:t>Visualization: Finally, the results of event detection are visualized to provide insights into the events and their characteristics. </a:t>
            </a:r>
            <a:endParaRPr lang="en-US" sz="2600" kern="100" dirty="0">
              <a:latin typeface="Calibri" panose="020F0502020204030204" pitchFamily="34" charset="0"/>
              <a:ea typeface="Calibri" panose="020F0502020204030204" pitchFamily="34" charset="0"/>
              <a:cs typeface="Calibri" panose="020F0502020204030204" pitchFamily="34" charset="0"/>
            </a:endParaRPr>
          </a:p>
        </p:txBody>
      </p:sp>
      <p:sp>
        <p:nvSpPr>
          <p:cNvPr id="41" name="Text Box 130">
            <a:extLst>
              <a:ext uri="{FF2B5EF4-FFF2-40B4-BE49-F238E27FC236}">
                <a16:creationId xmlns:a16="http://schemas.microsoft.com/office/drawing/2014/main" id="{F79272EE-BF48-8C34-5A52-E494E62F5223}"/>
              </a:ext>
            </a:extLst>
          </p:cNvPr>
          <p:cNvSpPr txBox="1">
            <a:spLocks noChangeArrowheads="1"/>
          </p:cNvSpPr>
          <p:nvPr/>
        </p:nvSpPr>
        <p:spPr bwMode="auto">
          <a:xfrm>
            <a:off x="11372849" y="3969006"/>
            <a:ext cx="10021208" cy="1026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2400" tIns="152400" rIns="152400" bIns="1524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200" b="1" dirty="0">
                <a:latin typeface="Calibri" pitchFamily="34" charset="0"/>
              </a:rPr>
              <a:t>Abstract</a:t>
            </a:r>
          </a:p>
        </p:txBody>
      </p:sp>
      <p:sp>
        <p:nvSpPr>
          <p:cNvPr id="42" name="Text Box 194">
            <a:extLst>
              <a:ext uri="{FF2B5EF4-FFF2-40B4-BE49-F238E27FC236}">
                <a16:creationId xmlns:a16="http://schemas.microsoft.com/office/drawing/2014/main" id="{B739046D-C671-1941-F02B-FF65246F729D}"/>
              </a:ext>
            </a:extLst>
          </p:cNvPr>
          <p:cNvSpPr txBox="1">
            <a:spLocks noChangeArrowheads="1"/>
          </p:cNvSpPr>
          <p:nvPr/>
        </p:nvSpPr>
        <p:spPr bwMode="auto">
          <a:xfrm>
            <a:off x="11372849" y="4995079"/>
            <a:ext cx="10021208" cy="4947593"/>
          </a:xfrm>
          <a:prstGeom prst="rect">
            <a:avLst/>
          </a:prstGeom>
          <a:solidFill>
            <a:schemeClr val="bg1"/>
          </a:solidFill>
          <a:ln>
            <a:noFill/>
          </a:ln>
          <a:effectLst/>
        </p:spPr>
        <p:txBody>
          <a:bodyPr lIns="121920" tIns="121920" rIns="121920" bIns="121920">
            <a:noAutofit/>
          </a:bodyPr>
          <a:lstStyle/>
          <a:p>
            <a:pPr marL="59270" algn="just">
              <a:lnSpc>
                <a:spcPct val="115000"/>
              </a:lnSpc>
              <a:spcBef>
                <a:spcPts val="0"/>
              </a:spcBef>
              <a:spcAft>
                <a:spcPts val="0"/>
              </a:spcAft>
            </a:pPr>
            <a:r>
              <a:rPr lang="en-US" sz="2600" dirty="0">
                <a:latin typeface="Calibri" panose="020F0502020204030204" pitchFamily="34" charset="0"/>
                <a:ea typeface="Calibri" panose="020F0502020204030204" pitchFamily="34" charset="0"/>
                <a:cs typeface="Calibri" panose="020F0502020204030204" pitchFamily="34" charset="0"/>
              </a:rPr>
              <a:t>Event detection on social media is a challenging and dynamic field that requires sophisticated algorithms and techniques to overcome the noise, ambiguity, and volume of data associated with social media platforms.</a:t>
            </a:r>
          </a:p>
          <a:p>
            <a:pPr marL="59270" algn="just">
              <a:lnSpc>
                <a:spcPct val="115000"/>
              </a:lnSpc>
              <a:spcBef>
                <a:spcPts val="0"/>
              </a:spcBef>
              <a:spcAft>
                <a:spcPts val="0"/>
              </a:spcAft>
            </a:pPr>
            <a:r>
              <a:rPr lang="en-US" sz="2600" kern="0" dirty="0">
                <a:latin typeface="Calibri" panose="020F0502020204030204" pitchFamily="34" charset="0"/>
                <a:ea typeface="Calibri" panose="020F0502020204030204" pitchFamily="34" charset="0"/>
                <a:cs typeface="Calibri" panose="020F0502020204030204" pitchFamily="34" charset="0"/>
              </a:rPr>
              <a:t>There have been several recent developments and discoveries in the field of event detection. Some of the main results and newly observed facts like Deep learning techniques such as CNN , RNN has shown promising results in event detection on social media. Emotion analysis involving identification and categorization of emotions in the messages also can improve the event detection process</a:t>
            </a:r>
            <a:endParaRPr lang="en-US" sz="2600" kern="100" dirty="0">
              <a:latin typeface="Calibri" panose="020F0502020204030204" pitchFamily="34" charset="0"/>
              <a:ea typeface="Calibri" panose="020F0502020204030204" pitchFamily="34" charset="0"/>
              <a:cs typeface="Calibri" panose="020F0502020204030204" pitchFamily="34" charset="0"/>
            </a:endParaRPr>
          </a:p>
        </p:txBody>
      </p:sp>
      <p:sp>
        <p:nvSpPr>
          <p:cNvPr id="43" name="Text Box 130">
            <a:extLst>
              <a:ext uri="{FF2B5EF4-FFF2-40B4-BE49-F238E27FC236}">
                <a16:creationId xmlns:a16="http://schemas.microsoft.com/office/drawing/2014/main" id="{B1D787DC-751E-ED6D-65B4-FBEE6EA9861C}"/>
              </a:ext>
            </a:extLst>
          </p:cNvPr>
          <p:cNvSpPr txBox="1">
            <a:spLocks noChangeArrowheads="1"/>
          </p:cNvSpPr>
          <p:nvPr/>
        </p:nvSpPr>
        <p:spPr bwMode="auto">
          <a:xfrm>
            <a:off x="11372847" y="9966743"/>
            <a:ext cx="10021208" cy="1026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2400" tIns="152400" rIns="152400" bIns="1524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200" b="1" dirty="0">
                <a:latin typeface="Calibri" pitchFamily="34" charset="0"/>
              </a:rPr>
              <a:t>Results</a:t>
            </a:r>
          </a:p>
        </p:txBody>
      </p:sp>
      <p:sp>
        <p:nvSpPr>
          <p:cNvPr id="44" name="Text Box 194">
            <a:extLst>
              <a:ext uri="{FF2B5EF4-FFF2-40B4-BE49-F238E27FC236}">
                <a16:creationId xmlns:a16="http://schemas.microsoft.com/office/drawing/2014/main" id="{2AE679CB-54A6-CFAA-204C-A986738CEE86}"/>
              </a:ext>
            </a:extLst>
          </p:cNvPr>
          <p:cNvSpPr txBox="1">
            <a:spLocks noChangeArrowheads="1"/>
          </p:cNvSpPr>
          <p:nvPr/>
        </p:nvSpPr>
        <p:spPr bwMode="auto">
          <a:xfrm>
            <a:off x="11372847" y="10992817"/>
            <a:ext cx="10021208" cy="4233318"/>
          </a:xfrm>
          <a:prstGeom prst="rect">
            <a:avLst/>
          </a:prstGeom>
          <a:solidFill>
            <a:schemeClr val="bg1"/>
          </a:solidFill>
          <a:ln>
            <a:noFill/>
          </a:ln>
          <a:effectLst/>
        </p:spPr>
        <p:txBody>
          <a:bodyPr lIns="121920" tIns="121920" rIns="121920" bIns="121920">
            <a:noAutofit/>
          </a:bodyPr>
          <a:lstStyle/>
          <a:p>
            <a:pPr algn="just" defTabSz="2682179" fontAlgn="auto">
              <a:spcBef>
                <a:spcPts val="0"/>
              </a:spcBef>
              <a:spcAft>
                <a:spcPts val="0"/>
              </a:spcAft>
            </a:pPr>
            <a:r>
              <a:rPr lang="en-US" sz="2600" kern="100" dirty="0">
                <a:solidFill>
                  <a:srgbClr val="050E17"/>
                </a:solidFill>
                <a:latin typeface="Calibri" panose="020F0502020204030204" pitchFamily="34" charset="0"/>
                <a:ea typeface="Calibri" panose="020F0502020204030204" pitchFamily="34" charset="0"/>
                <a:cs typeface="Calibri" panose="020F0502020204030204" pitchFamily="34" charset="0"/>
              </a:rPr>
              <a:t>After Classification, we found that the data has been classified into 4 categories, each category has a certain percentage as we can see in Chart 1. Categories. </a:t>
            </a:r>
          </a:p>
          <a:p>
            <a:pPr algn="just" defTabSz="2682179" fontAlgn="auto">
              <a:spcBef>
                <a:spcPts val="0"/>
              </a:spcBef>
              <a:spcAft>
                <a:spcPts val="0"/>
              </a:spcAft>
            </a:pPr>
            <a:r>
              <a:rPr lang="en-US" sz="2600" kern="100" dirty="0">
                <a:solidFill>
                  <a:srgbClr val="050E17"/>
                </a:solidFill>
                <a:latin typeface="Calibri" panose="020F0502020204030204" pitchFamily="34" charset="0"/>
                <a:ea typeface="Calibri" panose="020F0502020204030204" pitchFamily="34" charset="0"/>
                <a:cs typeface="Calibri" panose="020F0502020204030204" pitchFamily="34" charset="0"/>
              </a:rPr>
              <a:t>After Feature Extraction, we found that only 10.7% from the data are real events as we an see in Chart 2. Events ad Nonevents.</a:t>
            </a:r>
          </a:p>
          <a:p>
            <a:pPr algn="just" defTabSz="2682179" fontAlgn="auto">
              <a:spcBef>
                <a:spcPts val="0"/>
              </a:spcBef>
              <a:spcAft>
                <a:spcPts val="0"/>
              </a:spcAft>
            </a:pPr>
            <a:r>
              <a:rPr lang="en-US" sz="2600" kern="100" dirty="0">
                <a:solidFill>
                  <a:srgbClr val="050E17"/>
                </a:solidFill>
                <a:latin typeface="Calibri" panose="020F0502020204030204" pitchFamily="34" charset="0"/>
                <a:ea typeface="Calibri" panose="020F0502020204030204" pitchFamily="34" charset="0"/>
                <a:cs typeface="Calibri" panose="020F0502020204030204" pitchFamily="34" charset="0"/>
              </a:rPr>
              <a:t>The accuracy of classification using SVM is the highest accuracy among all used algorithms as we can see in Chart3. Accuracy Chart. It as accuracy of 90% as we can see in Table 1. Classification Accuracy.</a:t>
            </a:r>
            <a:endParaRPr lang="en-US" sz="2600" dirty="0">
              <a:solidFill>
                <a:prstClr val="black"/>
              </a:solidFill>
              <a:latin typeface="Calibri" pitchFamily="34" charset="0"/>
            </a:endParaRPr>
          </a:p>
        </p:txBody>
      </p:sp>
      <p:sp>
        <p:nvSpPr>
          <p:cNvPr id="45" name="Text Box 130">
            <a:extLst>
              <a:ext uri="{FF2B5EF4-FFF2-40B4-BE49-F238E27FC236}">
                <a16:creationId xmlns:a16="http://schemas.microsoft.com/office/drawing/2014/main" id="{117BE581-D418-4F18-D30D-88079CA1D227}"/>
              </a:ext>
            </a:extLst>
          </p:cNvPr>
          <p:cNvSpPr txBox="1">
            <a:spLocks noChangeArrowheads="1"/>
          </p:cNvSpPr>
          <p:nvPr/>
        </p:nvSpPr>
        <p:spPr bwMode="auto">
          <a:xfrm>
            <a:off x="11372847" y="25189738"/>
            <a:ext cx="10021208" cy="1026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2400" tIns="152400" rIns="152400" bIns="1524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200" b="1" dirty="0">
                <a:latin typeface="Calibri" pitchFamily="34" charset="0"/>
              </a:rPr>
              <a:t>Conclusion</a:t>
            </a:r>
          </a:p>
        </p:txBody>
      </p:sp>
      <p:sp>
        <p:nvSpPr>
          <p:cNvPr id="46" name="Text Box 194">
            <a:extLst>
              <a:ext uri="{FF2B5EF4-FFF2-40B4-BE49-F238E27FC236}">
                <a16:creationId xmlns:a16="http://schemas.microsoft.com/office/drawing/2014/main" id="{F66217E0-0F68-3491-3A80-37038C6747A6}"/>
              </a:ext>
            </a:extLst>
          </p:cNvPr>
          <p:cNvSpPr txBox="1">
            <a:spLocks noChangeArrowheads="1"/>
          </p:cNvSpPr>
          <p:nvPr/>
        </p:nvSpPr>
        <p:spPr bwMode="auto">
          <a:xfrm>
            <a:off x="11372847" y="26215812"/>
            <a:ext cx="10021208" cy="5109762"/>
          </a:xfrm>
          <a:prstGeom prst="rect">
            <a:avLst/>
          </a:prstGeom>
          <a:solidFill>
            <a:schemeClr val="bg1"/>
          </a:solidFill>
          <a:ln>
            <a:noFill/>
          </a:ln>
          <a:effectLst/>
        </p:spPr>
        <p:txBody>
          <a:bodyPr lIns="121920" tIns="121920" rIns="121920" bIns="121920">
            <a:noAutofit/>
          </a:bodyPr>
          <a:lstStyle/>
          <a:p>
            <a:pPr algn="just" defTabSz="2682179" fontAlgn="auto">
              <a:spcBef>
                <a:spcPts val="0"/>
              </a:spcBef>
              <a:spcAft>
                <a:spcPts val="0"/>
              </a:spcAft>
            </a:pPr>
            <a:r>
              <a:rPr lang="en-US" sz="2600" dirty="0">
                <a:solidFill>
                  <a:prstClr val="black"/>
                </a:solidFill>
                <a:latin typeface="Calibri" pitchFamily="34" charset="0"/>
              </a:rPr>
              <a:t>Event detection on social media is an important area that has the potential to provide information about events as they happen. The use of machine learning algorithms has made it possible to automate this process, but there are still many challenges that need to be addressed. These challenges include dealing with noisy and unstructured data, identifying relevant features and patterns, and handling the dynamic and evolving nature of social media content. Support Vector Machine is an effective machine learning algorithm for event detection on social media. The fact that it achieved an accuracy of 90% suggests that it is capable of accurately identifying events based on patterns and trends in social media data.</a:t>
            </a:r>
          </a:p>
        </p:txBody>
      </p:sp>
      <p:sp>
        <p:nvSpPr>
          <p:cNvPr id="47" name="Text Box 130">
            <a:extLst>
              <a:ext uri="{FF2B5EF4-FFF2-40B4-BE49-F238E27FC236}">
                <a16:creationId xmlns:a16="http://schemas.microsoft.com/office/drawing/2014/main" id="{353F2DA7-EE3C-CD8B-E427-D9F7DD17FA65}"/>
              </a:ext>
            </a:extLst>
          </p:cNvPr>
          <p:cNvSpPr txBox="1">
            <a:spLocks noChangeArrowheads="1"/>
          </p:cNvSpPr>
          <p:nvPr/>
        </p:nvSpPr>
        <p:spPr bwMode="auto">
          <a:xfrm>
            <a:off x="551543" y="20736232"/>
            <a:ext cx="10021208" cy="1026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2400" tIns="152400" rIns="152400" bIns="1524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200" b="1" dirty="0">
                <a:latin typeface="Calibri" pitchFamily="34" charset="0"/>
              </a:rPr>
              <a:t>References</a:t>
            </a:r>
          </a:p>
        </p:txBody>
      </p:sp>
      <p:sp>
        <p:nvSpPr>
          <p:cNvPr id="48" name="Text Box 194">
            <a:extLst>
              <a:ext uri="{FF2B5EF4-FFF2-40B4-BE49-F238E27FC236}">
                <a16:creationId xmlns:a16="http://schemas.microsoft.com/office/drawing/2014/main" id="{F322748F-32D2-9ADF-0802-ECEA52E6B19E}"/>
              </a:ext>
            </a:extLst>
          </p:cNvPr>
          <p:cNvSpPr txBox="1">
            <a:spLocks noChangeArrowheads="1"/>
          </p:cNvSpPr>
          <p:nvPr/>
        </p:nvSpPr>
        <p:spPr bwMode="auto">
          <a:xfrm>
            <a:off x="551543" y="21762305"/>
            <a:ext cx="10021208" cy="6982890"/>
          </a:xfrm>
          <a:prstGeom prst="rect">
            <a:avLst/>
          </a:prstGeom>
          <a:solidFill>
            <a:schemeClr val="bg1"/>
          </a:solidFill>
          <a:ln>
            <a:noFill/>
          </a:ln>
          <a:effectLst/>
        </p:spPr>
        <p:txBody>
          <a:bodyPr lIns="121920" tIns="121920" rIns="121920" bIns="121920">
            <a:noAutofit/>
          </a:bodyPr>
          <a:lstStyle/>
          <a:p>
            <a:pPr marL="228611" indent="-228611" algn="just">
              <a:lnSpc>
                <a:spcPct val="115000"/>
              </a:lnSpc>
              <a:spcBef>
                <a:spcPts val="0"/>
              </a:spcBef>
              <a:spcAft>
                <a:spcPts val="167"/>
              </a:spcAft>
              <a:buFont typeface="+mj-lt"/>
              <a:buAutoNum type="arabicPeriod"/>
              <a:tabLst>
                <a:tab pos="152408" algn="l"/>
              </a:tabLst>
            </a:pPr>
            <a:r>
              <a:rPr lang="en-US" sz="2600" dirty="0">
                <a:latin typeface="Calibri" panose="020F0502020204030204" pitchFamily="34" charset="0"/>
                <a:ea typeface="Calibri" panose="020F0502020204030204" pitchFamily="34" charset="0"/>
                <a:cs typeface="Calibri" panose="020F0502020204030204" pitchFamily="34" charset="0"/>
              </a:rPr>
              <a:t>Beccari, B. (2016). A Comparative Analysis of Disaster Risk, Vulnerability and Resilience Composite Indicators. PLoS Currents. </a:t>
            </a:r>
          </a:p>
          <a:p>
            <a:pPr marL="228611" indent="-228611" algn="just">
              <a:lnSpc>
                <a:spcPct val="115000"/>
              </a:lnSpc>
              <a:spcBef>
                <a:spcPts val="0"/>
              </a:spcBef>
              <a:spcAft>
                <a:spcPts val="167"/>
              </a:spcAft>
              <a:buFont typeface="+mj-lt"/>
              <a:buAutoNum type="arabicPeriod"/>
              <a:tabLst>
                <a:tab pos="152408" algn="l"/>
              </a:tabLst>
            </a:pPr>
            <a:r>
              <a:rPr lang="en-US" sz="2600" dirty="0">
                <a:latin typeface="Calibri" panose="020F0502020204030204" pitchFamily="34" charset="0"/>
                <a:ea typeface="Calibri" panose="020F0502020204030204" pitchFamily="34" charset="0"/>
                <a:cs typeface="Calibri" panose="020F0502020204030204" pitchFamily="34" charset="0"/>
              </a:rPr>
              <a:t>Boettcher, A. and Lee, D. (2012). Eventradar: A real-time local event detection scheme using twitter stream. In Green Computing and Communications (GreenCom), 2012 IEEE International Conference.</a:t>
            </a:r>
          </a:p>
          <a:p>
            <a:pPr marL="228611" indent="-228611" algn="just">
              <a:lnSpc>
                <a:spcPct val="115000"/>
              </a:lnSpc>
              <a:spcBef>
                <a:spcPts val="0"/>
              </a:spcBef>
              <a:spcAft>
                <a:spcPts val="167"/>
              </a:spcAft>
              <a:buFont typeface="+mj-lt"/>
              <a:buAutoNum type="arabicPeriod"/>
              <a:tabLst>
                <a:tab pos="152408" algn="l"/>
              </a:tabLst>
            </a:pPr>
            <a:r>
              <a:rPr lang="en-US" sz="2600" dirty="0">
                <a:latin typeface="Calibri" panose="020F0502020204030204" pitchFamily="34" charset="0"/>
                <a:ea typeface="Calibri" panose="020F0502020204030204" pitchFamily="34" charset="0"/>
                <a:cs typeface="Calibri" panose="020F0502020204030204" pitchFamily="34" charset="0"/>
              </a:rPr>
              <a:t>Ateş, M.A., Purchasing and Supply Management at the Purchase Category Level: strategy, structure and performance, Promoter(s): Prof.dr. J.Y.F. Wynstra &amp; Dr. E.M. van Raaij.</a:t>
            </a:r>
          </a:p>
          <a:p>
            <a:pPr marL="228611" indent="-228611" algn="just">
              <a:lnSpc>
                <a:spcPct val="115000"/>
              </a:lnSpc>
              <a:spcBef>
                <a:spcPts val="0"/>
              </a:spcBef>
              <a:spcAft>
                <a:spcPts val="167"/>
              </a:spcAft>
              <a:buFont typeface="+mj-lt"/>
              <a:buAutoNum type="arabicPeriod"/>
              <a:tabLst>
                <a:tab pos="152408" algn="l"/>
              </a:tabLst>
            </a:pPr>
            <a:r>
              <a:rPr lang="en-US" sz="2600" dirty="0">
                <a:latin typeface="Calibri" panose="020F0502020204030204" pitchFamily="34" charset="0"/>
                <a:ea typeface="Calibri" panose="020F0502020204030204" pitchFamily="34" charset="0"/>
                <a:cs typeface="Calibri" panose="020F0502020204030204" pitchFamily="34" charset="0"/>
              </a:rPr>
              <a:t>Atefeh, F., Khreich, W.: A survey of techniques for event detection in twitter. Comput. Intell., 132–164 (2013).</a:t>
            </a:r>
          </a:p>
          <a:p>
            <a:pPr marL="0" algn="just">
              <a:lnSpc>
                <a:spcPct val="115000"/>
              </a:lnSpc>
              <a:spcBef>
                <a:spcPts val="0"/>
              </a:spcBef>
              <a:spcAft>
                <a:spcPts val="167"/>
              </a:spcAft>
              <a:buFont typeface="+mj-lt"/>
              <a:buAutoNum type="arabicPeriod"/>
            </a:pPr>
            <a:r>
              <a:rPr lang="en-US" sz="2600" dirty="0">
                <a:latin typeface="Calibri" panose="020F0502020204030204" pitchFamily="34" charset="0"/>
                <a:ea typeface="Calibri" panose="020F0502020204030204" pitchFamily="34" charset="0"/>
                <a:cs typeface="Calibri" panose="020F0502020204030204" pitchFamily="34" charset="0"/>
              </a:rPr>
              <a:t>C. Aggarwal, and P. Yu, A Framework for Clustering Massive Text and Categorical Data Streams, SDM, (2006).</a:t>
            </a:r>
          </a:p>
          <a:p>
            <a:pPr marL="0" algn="just">
              <a:lnSpc>
                <a:spcPct val="115000"/>
              </a:lnSpc>
              <a:spcBef>
                <a:spcPts val="0"/>
              </a:spcBef>
              <a:spcAft>
                <a:spcPts val="167"/>
              </a:spcAft>
              <a:buFont typeface="+mj-lt"/>
              <a:buAutoNum type="arabicPeriod"/>
            </a:pPr>
            <a:r>
              <a:rPr lang="en-US" sz="2600" dirty="0">
                <a:latin typeface="Calibri" panose="020F0502020204030204" pitchFamily="34" charset="0"/>
                <a:ea typeface="Calibri" panose="020F0502020204030204" pitchFamily="34" charset="0"/>
                <a:cs typeface="Calibri" panose="020F0502020204030204" pitchFamily="34" charset="0"/>
              </a:rPr>
              <a:t>T. Yang, R. Jin, Y. Chi, and S. Zhu, Combining link and content for community detection: a discriminative approach, KDD Conf., (2009). </a:t>
            </a:r>
          </a:p>
        </p:txBody>
      </p:sp>
      <p:sp>
        <p:nvSpPr>
          <p:cNvPr id="49" name="Text Box 130">
            <a:extLst>
              <a:ext uri="{FF2B5EF4-FFF2-40B4-BE49-F238E27FC236}">
                <a16:creationId xmlns:a16="http://schemas.microsoft.com/office/drawing/2014/main" id="{11AFCCB0-D9E1-7679-BD26-EF3CDD71730F}"/>
              </a:ext>
            </a:extLst>
          </p:cNvPr>
          <p:cNvSpPr txBox="1">
            <a:spLocks noChangeArrowheads="1"/>
          </p:cNvSpPr>
          <p:nvPr/>
        </p:nvSpPr>
        <p:spPr bwMode="auto">
          <a:xfrm>
            <a:off x="551543" y="28745195"/>
            <a:ext cx="10021208" cy="1026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2400" tIns="152400" rIns="152400" bIns="1524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4400" b="1" dirty="0">
                <a:solidFill>
                  <a:srgbClr val="000000"/>
                </a:solidFill>
                <a:latin typeface="Calibri" panose="020F0502020204030204" pitchFamily="34" charset="0"/>
                <a:ea typeface="Calibri" panose="020F0502020204030204" pitchFamily="34" charset="0"/>
                <a:cs typeface="Calibri" panose="020F0502020204030204" pitchFamily="34" charset="0"/>
              </a:rPr>
              <a:t>Acknowledgments</a:t>
            </a:r>
            <a:endParaRPr lang="en-US" sz="4200" b="1" dirty="0">
              <a:latin typeface="Calibri" pitchFamily="34" charset="0"/>
            </a:endParaRPr>
          </a:p>
        </p:txBody>
      </p:sp>
      <p:sp>
        <p:nvSpPr>
          <p:cNvPr id="50" name="Text Box 194">
            <a:extLst>
              <a:ext uri="{FF2B5EF4-FFF2-40B4-BE49-F238E27FC236}">
                <a16:creationId xmlns:a16="http://schemas.microsoft.com/office/drawing/2014/main" id="{51151579-AECA-B475-67D9-52F77990C49B}"/>
              </a:ext>
            </a:extLst>
          </p:cNvPr>
          <p:cNvSpPr txBox="1">
            <a:spLocks noChangeArrowheads="1"/>
          </p:cNvSpPr>
          <p:nvPr/>
        </p:nvSpPr>
        <p:spPr bwMode="auto">
          <a:xfrm>
            <a:off x="551543" y="29771269"/>
            <a:ext cx="10021208" cy="1554305"/>
          </a:xfrm>
          <a:prstGeom prst="rect">
            <a:avLst/>
          </a:prstGeom>
          <a:solidFill>
            <a:schemeClr val="bg1"/>
          </a:solidFill>
          <a:ln>
            <a:noFill/>
          </a:ln>
          <a:effectLst/>
        </p:spPr>
        <p:txBody>
          <a:bodyPr lIns="121920" tIns="121920" rIns="121920" bIns="121920">
            <a:noAutofit/>
          </a:bodyPr>
          <a:lstStyle/>
          <a:p>
            <a:pPr defTabSz="2682179" fontAlgn="auto">
              <a:spcBef>
                <a:spcPts val="0"/>
              </a:spcBef>
              <a:spcAft>
                <a:spcPts val="0"/>
              </a:spcAft>
            </a:pPr>
            <a:r>
              <a:rPr lang="en-US" sz="2600" b="1" dirty="0">
                <a:solidFill>
                  <a:prstClr val="black"/>
                </a:solidFill>
                <a:latin typeface="Calibri" pitchFamily="34" charset="0"/>
              </a:rPr>
              <a:t>Supervisors:</a:t>
            </a:r>
          </a:p>
          <a:p>
            <a:pPr marL="533427" lvl="1" indent="-228611" defTabSz="2682179" fontAlgn="auto">
              <a:spcBef>
                <a:spcPts val="0"/>
              </a:spcBef>
              <a:spcAft>
                <a:spcPts val="0"/>
              </a:spcAft>
              <a:buFont typeface="Wingdings" panose="05000000000000000000" pitchFamily="2" charset="2"/>
              <a:buChar char="§"/>
            </a:pPr>
            <a:r>
              <a:rPr lang="en-US" sz="2600" dirty="0">
                <a:solidFill>
                  <a:prstClr val="black"/>
                </a:solidFill>
                <a:latin typeface="Calibri" pitchFamily="34" charset="0"/>
              </a:rPr>
              <a:t>Prof. Nagwa Badr</a:t>
            </a:r>
          </a:p>
          <a:p>
            <a:pPr marL="533427" lvl="1" indent="-228611" defTabSz="2682179" fontAlgn="auto">
              <a:spcBef>
                <a:spcPts val="0"/>
              </a:spcBef>
              <a:spcAft>
                <a:spcPts val="0"/>
              </a:spcAft>
              <a:buFont typeface="Wingdings" panose="05000000000000000000" pitchFamily="2" charset="2"/>
              <a:buChar char="§"/>
            </a:pPr>
            <a:r>
              <a:rPr lang="en-US" sz="2600" dirty="0">
                <a:solidFill>
                  <a:prstClr val="black"/>
                </a:solidFill>
                <a:latin typeface="Calibri" pitchFamily="34" charset="0"/>
              </a:rPr>
              <a:t>TA. Amra Ali</a:t>
            </a:r>
          </a:p>
        </p:txBody>
      </p:sp>
      <p:pic>
        <p:nvPicPr>
          <p:cNvPr id="3" name="Picture 2" descr="A picture containing text, screenshot, rectangle, diagram&#10;&#10;Description automatically generated">
            <a:extLst>
              <a:ext uri="{FF2B5EF4-FFF2-40B4-BE49-F238E27FC236}">
                <a16:creationId xmlns:a16="http://schemas.microsoft.com/office/drawing/2014/main" id="{7BE60394-4509-C928-D73B-C6032D7FEC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72847" y="20874491"/>
            <a:ext cx="4838701" cy="3830347"/>
          </a:xfrm>
          <a:prstGeom prst="rect">
            <a:avLst/>
          </a:prstGeom>
        </p:spPr>
      </p:pic>
    </p:spTree>
    <p:extLst>
      <p:ext uri="{BB962C8B-B14F-4D97-AF65-F5344CB8AC3E}">
        <p14:creationId xmlns:p14="http://schemas.microsoft.com/office/powerpoint/2010/main" val="3275833898"/>
      </p:ext>
    </p:extLst>
  </p:cSld>
  <p:clrMapOvr>
    <a:masterClrMapping/>
  </p:clrMapOvr>
</p:sld>
</file>

<file path=ppt/theme/theme1.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141</TotalTime>
  <Words>959</Words>
  <Application>Microsoft Office PowerPoint</Application>
  <PresentationFormat>Custom</PresentationFormat>
  <Paragraphs>48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Rana Hamdy</dc:creator>
  <cp:lastModifiedBy>Rana Hamdy</cp:lastModifiedBy>
  <cp:revision>4</cp:revision>
  <dcterms:created xsi:type="dcterms:W3CDTF">2023-07-02T23:26:22Z</dcterms:created>
  <dcterms:modified xsi:type="dcterms:W3CDTF">2023-07-03T13:19:36Z</dcterms:modified>
</cp:coreProperties>
</file>