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86" r:id="rId4"/>
    <p:sldId id="269" r:id="rId5"/>
    <p:sldId id="270" r:id="rId6"/>
    <p:sldId id="275" r:id="rId7"/>
    <p:sldId id="305" r:id="rId8"/>
    <p:sldId id="307" r:id="rId9"/>
    <p:sldId id="306" r:id="rId10"/>
    <p:sldId id="276" r:id="rId11"/>
    <p:sldId id="290" r:id="rId12"/>
    <p:sldId id="296" r:id="rId13"/>
    <p:sldId id="288" r:id="rId14"/>
    <p:sldId id="309" r:id="rId15"/>
    <p:sldId id="289" r:id="rId16"/>
    <p:sldId id="310" r:id="rId17"/>
    <p:sldId id="291" r:id="rId18"/>
    <p:sldId id="304" r:id="rId19"/>
    <p:sldId id="292" r:id="rId20"/>
    <p:sldId id="311" r:id="rId21"/>
    <p:sldId id="312" r:id="rId22"/>
    <p:sldId id="313" r:id="rId23"/>
    <p:sldId id="314" r:id="rId24"/>
    <p:sldId id="293" r:id="rId25"/>
    <p:sldId id="294" r:id="rId26"/>
    <p:sldId id="295" r:id="rId27"/>
    <p:sldId id="297" r:id="rId28"/>
    <p:sldId id="299" r:id="rId29"/>
  </p:sldIdLst>
  <p:sldSz cx="9902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BEB2803E-2D8D-4A17-8C4E-E46032F558BB}">
          <p14:sldIdLst>
            <p14:sldId id="256"/>
            <p14:sldId id="286"/>
            <p14:sldId id="269"/>
            <p14:sldId id="270"/>
            <p14:sldId id="275"/>
            <p14:sldId id="305"/>
            <p14:sldId id="307"/>
            <p14:sldId id="306"/>
            <p14:sldId id="276"/>
            <p14:sldId id="290"/>
            <p14:sldId id="296"/>
            <p14:sldId id="288"/>
            <p14:sldId id="309"/>
            <p14:sldId id="289"/>
            <p14:sldId id="310"/>
            <p14:sldId id="291"/>
            <p14:sldId id="304"/>
            <p14:sldId id="292"/>
            <p14:sldId id="311"/>
            <p14:sldId id="312"/>
            <p14:sldId id="313"/>
            <p14:sldId id="314"/>
            <p14:sldId id="293"/>
            <p14:sldId id="294"/>
            <p14:sldId id="295"/>
          </p14:sldIdLst>
        </p14:section>
        <p14:section name="مقطع بدون عنوان" id="{D5EF83D7-18E8-4515-9C73-4F89276A15F4}">
          <p14:sldIdLst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340" autoAdjust="0"/>
  </p:normalViewPr>
  <p:slideViewPr>
    <p:cSldViewPr snapToGrid="0">
      <p:cViewPr>
        <p:scale>
          <a:sx n="90" d="100"/>
          <a:sy n="90" d="100"/>
        </p:scale>
        <p:origin x="588" y="-714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F52FAC1-0289-47D3-BB93-032425F5619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08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675EBFF-B459-47D5-91E5-1BE85662ECAC}" type="slidenum"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06C1B-AB0F-463B-896E-D259CF53E820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197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7F06C1B-AB0F-463B-896E-D259CF53E820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05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7929000" y="246960"/>
            <a:ext cx="1598760" cy="52380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496080" y="403920"/>
            <a:ext cx="1360440" cy="209880"/>
          </a:xfrm>
          <a:custGeom>
            <a:avLst/>
            <a:gdLst/>
            <a:ahLst/>
            <a:cxn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902520" cy="207000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569520" y="6209280"/>
            <a:ext cx="87742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572760" y="6355440"/>
            <a:ext cx="2888280" cy="1983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808080"/>
                </a:solidFill>
                <a:latin typeface="Samsung Sharp Sans Bold"/>
                <a:ea typeface="Samsung Sharp Sans Bold"/>
              </a:rPr>
              <a:t>Samsung Innovation Campus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6353640" y="6348240"/>
            <a:ext cx="2581560" cy="1681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Chapter 6. Machine Learning – Part II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8805960" y="6265440"/>
            <a:ext cx="537840" cy="3340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8774110-93BE-4CA0-9D0E-CC6F0E2158D9}" type="slidenum">
              <a:rPr lang="en-US" sz="1100" b="0" strike="noStrike" spc="-1">
                <a:solidFill>
                  <a:srgbClr val="FFFFFF"/>
                </a:solidFill>
                <a:latin typeface="Calibri"/>
                <a:ea typeface="SamsungOne 300"/>
              </a:rPr>
              <a:t>‹#›</a:t>
            </a:fld>
            <a:r>
              <a:rPr lang="en-US" sz="11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/98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ejashvi14/employee-future-predi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65800" y="2741400"/>
            <a:ext cx="8671680" cy="6706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Samsung Sharp Sans"/>
                <a:ea typeface="Samsung Sharp Sans"/>
              </a:rPr>
              <a:t>Samsung Innovation Campus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5800" y="3579120"/>
            <a:ext cx="6044760" cy="3664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B3E3"/>
                </a:solidFill>
                <a:latin typeface="Samsung Sharp Sans"/>
                <a:ea typeface="Samsung Sharp Sans"/>
              </a:rPr>
              <a:t>Artificial Intelligence Course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941703"/>
            <a:ext cx="8097964" cy="4183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1895" y="5259994"/>
            <a:ext cx="7559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Bachelors &gt;&gt;&gt; 53% Staying , 24%  leaving</a:t>
            </a:r>
          </a:p>
          <a:p>
            <a:r>
              <a:rPr lang="en-US" b="1" dirty="0">
                <a:solidFill>
                  <a:schemeClr val="bg1"/>
                </a:solidFill>
              </a:rPr>
              <a:t>Master &gt;&gt;&gt; 9.6% leaving, 9.2% staying</a:t>
            </a:r>
          </a:p>
        </p:txBody>
      </p:sp>
    </p:spTree>
    <p:extLst>
      <p:ext uri="{BB962C8B-B14F-4D97-AF65-F5344CB8AC3E}">
        <p14:creationId xmlns:p14="http://schemas.microsoft.com/office/powerpoint/2010/main" val="26858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816944"/>
            <a:ext cx="8029303" cy="3925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8571" y="4742019"/>
            <a:ext cx="80293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type of  payment tier </a:t>
            </a:r>
          </a:p>
          <a:p>
            <a:r>
              <a:rPr lang="en-US" dirty="0">
                <a:solidFill>
                  <a:schemeClr val="bg1"/>
                </a:solidFill>
              </a:rPr>
              <a:t>-1: HIGHEST -2: MID LEVEL -3:LOWEST</a:t>
            </a:r>
          </a:p>
          <a:p>
            <a:r>
              <a:rPr lang="en-US" dirty="0">
                <a:solidFill>
                  <a:schemeClr val="bg1"/>
                </a:solidFill>
              </a:rPr>
              <a:t>tier payment &gt;&gt;&gt; the lowest 54% staying ,20% leaving</a:t>
            </a:r>
          </a:p>
        </p:txBody>
      </p:sp>
    </p:spTree>
    <p:extLst>
      <p:ext uri="{BB962C8B-B14F-4D97-AF65-F5344CB8AC3E}">
        <p14:creationId xmlns:p14="http://schemas.microsoft.com/office/powerpoint/2010/main" val="295799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918004"/>
            <a:ext cx="8368398" cy="3993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0526" y="5129350"/>
            <a:ext cx="8368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Bangalore &gt;&gt;&gt; 12.8% leaving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New Delhi &gt;&gt;&gt; 8% leaving</a:t>
            </a:r>
          </a:p>
        </p:txBody>
      </p:sp>
    </p:spTree>
    <p:extLst>
      <p:ext uri="{BB962C8B-B14F-4D97-AF65-F5344CB8AC3E}">
        <p14:creationId xmlns:p14="http://schemas.microsoft.com/office/powerpoint/2010/main" val="388272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31ED6656-4109-434D-8C38-9ECC8970B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22" y="986590"/>
            <a:ext cx="7688179" cy="44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3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8" y="968891"/>
            <a:ext cx="8424529" cy="38709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366" y="4959530"/>
            <a:ext cx="94400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2018 &gt;&gt;&gt; all in 2017 leaving </a:t>
            </a:r>
          </a:p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2012, 2016 is the lowest year </a:t>
            </a:r>
          </a:p>
        </p:txBody>
      </p:sp>
    </p:spTree>
    <p:extLst>
      <p:ext uri="{BB962C8B-B14F-4D97-AF65-F5344CB8AC3E}">
        <p14:creationId xmlns:p14="http://schemas.microsoft.com/office/powerpoint/2010/main" val="377676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450F0EC7-57B9-4FE8-8F7E-BD1E32877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9" y="1967023"/>
            <a:ext cx="7889358" cy="41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5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818466"/>
            <a:ext cx="7506789" cy="3772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9496" y="4843979"/>
            <a:ext cx="7506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30% from not behanced leaving </a:t>
            </a:r>
          </a:p>
          <a:p>
            <a:r>
              <a:rPr lang="en-US" b="1" dirty="0">
                <a:solidFill>
                  <a:schemeClr val="bg1"/>
                </a:solidFill>
              </a:rPr>
              <a:t>5.6% behanced and not leaving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3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>
            <a:extLst>
              <a:ext uri="{FF2B5EF4-FFF2-40B4-BE49-F238E27FC236}">
                <a16:creationId xmlns:a16="http://schemas.microsoft.com/office/drawing/2014/main" id="{A218354A-B282-4F7A-B626-1055612E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03" y="5289737"/>
            <a:ext cx="8912160" cy="11448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2years exp. &gt;&gt;&gt; highest in staying and leaving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A45E3FBD-870B-4D44-9569-5CE0C51E2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" y="893134"/>
            <a:ext cx="7980169" cy="45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7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821490"/>
            <a:ext cx="8191420" cy="4717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2481" y="5632158"/>
            <a:ext cx="819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</a:rPr>
              <a:t>28 years is the highest and lowest in leaving and staying</a:t>
            </a:r>
          </a:p>
        </p:txBody>
      </p:sp>
    </p:spTree>
    <p:extLst>
      <p:ext uri="{BB962C8B-B14F-4D97-AF65-F5344CB8AC3E}">
        <p14:creationId xmlns:p14="http://schemas.microsoft.com/office/powerpoint/2010/main" val="36603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04557C2-ABE6-4F49-B572-93596206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6" y="1343193"/>
            <a:ext cx="8892732" cy="49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5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22C49-031B-48E8-86B9-F49F08EDBC80}"/>
              </a:ext>
            </a:extLst>
          </p:cNvPr>
          <p:cNvSpPr txBox="1"/>
          <p:nvPr/>
        </p:nvSpPr>
        <p:spPr>
          <a:xfrm>
            <a:off x="752634" y="2871961"/>
            <a:ext cx="83975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Project presented by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Marwan Mohamed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Marwan Makhlouf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Mohamed Sameh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/>
              </a:rPr>
              <a:t>F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acilitator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:-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Eng. shimaa Othman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Data Used : </a:t>
            </a:r>
            <a:r>
              <a:rPr lang="en-US" sz="2000" b="1" dirty="0">
                <a:latin typeface="Century Gothic" panose="020B0502020202020204" pitchFamily="34" charset="0"/>
                <a:hlinkClick r:id="rId3"/>
              </a:rPr>
              <a:t>Employee Future Prediction(</a:t>
            </a:r>
            <a:r>
              <a:rPr lang="en-US" sz="2000" b="1" dirty="0" err="1">
                <a:latin typeface="Century Gothic" panose="020B0502020202020204" pitchFamily="34" charset="0"/>
                <a:hlinkClick r:id="rId3"/>
              </a:rPr>
              <a:t>Kaggle</a:t>
            </a:r>
            <a:r>
              <a:rPr lang="en-US" sz="2000" b="1" dirty="0">
                <a:latin typeface="Century Gothic" panose="020B0502020202020204" pitchFamily="34" charset="0"/>
                <a:hlinkClick r:id="rId3"/>
              </a:rPr>
              <a:t>)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BD4134-7466-4034-903C-F240B43118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298" y="755249"/>
            <a:ext cx="891222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amsung Sharp Sans"/>
              </a:rPr>
              <a:t>Employee Future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354184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13119446-40B2-41CB-A594-40ED95E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9" y="969308"/>
            <a:ext cx="8537945" cy="49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>
            <a:extLst>
              <a:ext uri="{FF2B5EF4-FFF2-40B4-BE49-F238E27FC236}">
                <a16:creationId xmlns:a16="http://schemas.microsoft.com/office/drawing/2014/main" id="{FAA7F57E-142D-4856-BF53-339D0399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7" name="جدول 7">
            <a:extLst>
              <a:ext uri="{FF2B5EF4-FFF2-40B4-BE49-F238E27FC236}">
                <a16:creationId xmlns:a16="http://schemas.microsoft.com/office/drawing/2014/main" id="{1E230A15-E6D8-4211-8395-9DC6900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34988"/>
              </p:ext>
            </p:extLst>
          </p:nvPr>
        </p:nvGraphicFramePr>
        <p:xfrm>
          <a:off x="606056" y="2397953"/>
          <a:ext cx="83784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508">
                  <a:extLst>
                    <a:ext uri="{9D8B030D-6E8A-4147-A177-3AD203B41FA5}">
                      <a16:colId xmlns:a16="http://schemas.microsoft.com/office/drawing/2014/main" val="3522563201"/>
                    </a:ext>
                  </a:extLst>
                </a:gridCol>
                <a:gridCol w="3123394">
                  <a:extLst>
                    <a:ext uri="{9D8B030D-6E8A-4147-A177-3AD203B41FA5}">
                      <a16:colId xmlns:a16="http://schemas.microsoft.com/office/drawing/2014/main" val="1153883703"/>
                    </a:ext>
                  </a:extLst>
                </a:gridCol>
                <a:gridCol w="2826553">
                  <a:extLst>
                    <a:ext uri="{9D8B030D-6E8A-4147-A177-3AD203B41FA5}">
                      <a16:colId xmlns:a16="http://schemas.microsoft.com/office/drawing/2014/main" val="225705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Accuracy (</a:t>
                      </a:r>
                      <a:r>
                        <a:rPr lang="en-US" dirty="0" err="1"/>
                        <a:t>X&amp;Y_Train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Accuracy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X&amp;Y_Test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4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LGBM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KNN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Decision Tree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Random Forest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Gradient Boosting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SVM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88.5%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82.4%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84.69%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84.2%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85.5%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83.7%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88.4%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82.3%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84.60%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84.1%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85.4%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83.6%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8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79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صورة 10">
            <a:extLst>
              <a:ext uri="{FF2B5EF4-FFF2-40B4-BE49-F238E27FC236}">
                <a16:creationId xmlns:a16="http://schemas.microsoft.com/office/drawing/2014/main" id="{44E5447F-05A0-41B3-AA64-D2E07562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3763799"/>
            <a:ext cx="3894630" cy="3168503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4F7D32A0-A61B-4FD0-857B-322BBD4A1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49" y="3763799"/>
            <a:ext cx="4458402" cy="3168503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BA2FA696-BE70-4C00-9BC4-25A9EDA0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49" y="861237"/>
            <a:ext cx="4255415" cy="2801679"/>
          </a:xfrm>
          <a:prstGeom prst="rect">
            <a:avLst/>
          </a:prstGeom>
        </p:spPr>
      </p:pic>
      <p:pic>
        <p:nvPicPr>
          <p:cNvPr id="19" name="صورة 18">
            <a:extLst>
              <a:ext uri="{FF2B5EF4-FFF2-40B4-BE49-F238E27FC236}">
                <a16:creationId xmlns:a16="http://schemas.microsoft.com/office/drawing/2014/main" id="{17C2F199-08F6-4F65-89AB-2CBF0E3FF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" y="1900582"/>
            <a:ext cx="4229690" cy="1419423"/>
          </a:xfrm>
          <a:prstGeom prst="rect">
            <a:avLst/>
          </a:prstGeom>
        </p:spPr>
      </p:pic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AF75CA7-DCB0-477F-9209-A1CD5F1EA006}"/>
              </a:ext>
            </a:extLst>
          </p:cNvPr>
          <p:cNvSpPr txBox="1"/>
          <p:nvPr/>
        </p:nvSpPr>
        <p:spPr>
          <a:xfrm>
            <a:off x="191386" y="1032354"/>
            <a:ext cx="3383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LGBM Classifier</a:t>
            </a:r>
          </a:p>
          <a:p>
            <a:r>
              <a:rPr lang="en-US" dirty="0"/>
              <a:t>Acc: %88.5</a:t>
            </a:r>
          </a:p>
        </p:txBody>
      </p:sp>
    </p:spTree>
    <p:extLst>
      <p:ext uri="{BB962C8B-B14F-4D97-AF65-F5344CB8AC3E}">
        <p14:creationId xmlns:p14="http://schemas.microsoft.com/office/powerpoint/2010/main" val="4153784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2" y="899927"/>
            <a:ext cx="4915543" cy="294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0" y="3845921"/>
            <a:ext cx="4607934" cy="272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2" y="4089067"/>
            <a:ext cx="4915544" cy="2476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8" y="899927"/>
            <a:ext cx="283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LGBM Classifier</a:t>
            </a:r>
          </a:p>
          <a:p>
            <a:r>
              <a:rPr lang="en-US" sz="2400" dirty="0"/>
              <a:t>Acc: %87.32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5" y="1851081"/>
            <a:ext cx="4084674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43762" y="976197"/>
            <a:ext cx="4949825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Gradient Boosting</a:t>
            </a:r>
          </a:p>
          <a:p>
            <a:r>
              <a:rPr lang="en-US" sz="2400" b="1" dirty="0"/>
              <a:t>Accuracy: 85.5%</a:t>
            </a:r>
            <a:endParaRPr lang="en-US" sz="2400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DFCBA6F9-C4B5-4E60-A7F4-939D0DCB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1" y="1914313"/>
            <a:ext cx="4220164" cy="1514686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187324C5-CE45-4F34-BA05-8E743D95D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1" y="3720784"/>
            <a:ext cx="4505973" cy="2821405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A5D7FB8C-6646-489D-A337-7DFD8483B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252994"/>
            <a:ext cx="4755912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331" y="739471"/>
            <a:ext cx="4949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Extra Trees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b="1" dirty="0"/>
              <a:t>Accuracy: %</a:t>
            </a:r>
            <a:r>
              <a:rPr lang="en-US" dirty="0"/>
              <a:t>86. 7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BF05A860-D57C-4935-9508-4D742F022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14" y="2019079"/>
            <a:ext cx="4469685" cy="321214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09A7B837-41FD-4B16-BDDC-F182524C0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6" y="3428999"/>
            <a:ext cx="4845087" cy="3365079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0FB8D879-7AA2-4B6D-9810-0F10347BD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6" y="1741291"/>
            <a:ext cx="465738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54"/>
          <a:stretch/>
        </p:blipFill>
        <p:spPr>
          <a:xfrm>
            <a:off x="2467517" y="2847703"/>
            <a:ext cx="4967125" cy="204651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3695797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1017" y="2734491"/>
            <a:ext cx="58513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276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456364" y="2132553"/>
            <a:ext cx="8912160" cy="3977280"/>
          </a:xfrm>
        </p:spPr>
        <p:txBody>
          <a:bodyPr/>
          <a:lstStyle/>
          <a:p>
            <a:r>
              <a:rPr lang="en-US" sz="2800" b="1" dirty="0">
                <a:latin typeface="Century Gothic" panose="020B0502020202020204" pitchFamily="34" charset="0"/>
              </a:rPr>
              <a:t>1- About Data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2- Preprocessing 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3- EDA and Data Visualization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4- ML Model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5- Business Solution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BD4134-7466-4034-903C-F240B43118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amsung Sharp San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491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</p:spPr>
        <p:txBody>
          <a:bodyPr/>
          <a:lstStyle/>
          <a:p>
            <a:r>
              <a:rPr lang="en-US" dirty="0"/>
              <a:t>About data</a:t>
            </a:r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E2F1EEDC-3CF9-4331-A306-EB2E73AD07F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362165"/>
            <a:ext cx="8718369" cy="3977280"/>
          </a:xfrm>
        </p:spPr>
        <p:txBody>
          <a:bodyPr>
            <a:normAutofit/>
          </a:bodyPr>
          <a:lstStyle/>
          <a:p>
            <a:r>
              <a:rPr lang="en-US" sz="2600" b="1" i="0" dirty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A company's HR department wants to predict whether some employees would leave the company in next 2 years.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Our job:-</a:t>
            </a:r>
          </a:p>
          <a:p>
            <a:pPr marL="0" indent="0">
              <a:buNone/>
            </a:pPr>
            <a:endParaRPr lang="en-US" sz="3200" b="1" i="0" dirty="0"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Century" panose="020406040505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i="0" dirty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s to build a predictive model that predicts the prospects of future and present employees.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EC189D-83F8-42CF-B97E-DC474709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32" y="378102"/>
            <a:ext cx="8912160" cy="1144800"/>
          </a:xfrm>
        </p:spPr>
        <p:txBody>
          <a:bodyPr/>
          <a:lstStyle/>
          <a:p>
            <a:r>
              <a:rPr lang="en-US" dirty="0"/>
              <a:t>Data Features: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9" y="2980847"/>
            <a:ext cx="8980186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>
            <a:extLst>
              <a:ext uri="{FF2B5EF4-FFF2-40B4-BE49-F238E27FC236}">
                <a16:creationId xmlns:a16="http://schemas.microsoft.com/office/drawing/2014/main" id="{D9F56E7F-911A-4F50-A4A9-8DEA584C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7899" y="2091945"/>
            <a:ext cx="5114926" cy="3977280"/>
          </a:xfrm>
          <a:prstGeom prst="rect">
            <a:avLst/>
          </a:prstGeom>
        </p:spPr>
      </p:pic>
      <p:sp>
        <p:nvSpPr>
          <p:cNvPr id="11" name="عنصر نائب للنص 10">
            <a:extLst>
              <a:ext uri="{FF2B5EF4-FFF2-40B4-BE49-F238E27FC236}">
                <a16:creationId xmlns:a16="http://schemas.microsoft.com/office/drawing/2014/main" id="{510B6EBB-9086-434D-B04B-4158E723550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95000" y="2376045"/>
            <a:ext cx="8912160" cy="3977280"/>
          </a:xfrm>
        </p:spPr>
        <p:txBody>
          <a:bodyPr>
            <a:normAutofit/>
          </a:bodyPr>
          <a:lstStyle/>
          <a:p>
            <a:r>
              <a:rPr lang="en-US" dirty="0"/>
              <a:t> Duplicated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No missing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عنوان 13">
            <a:extLst>
              <a:ext uri="{FF2B5EF4-FFF2-40B4-BE49-F238E27FC236}">
                <a16:creationId xmlns:a16="http://schemas.microsoft.com/office/drawing/2014/main" id="{6A91823D-8C51-40A5-87CD-D4F0815E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31092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9F673F2-A71A-4368-8B29-0D665571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the imbalance in target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EE0F8B1-DD15-40AF-84DB-01286A9B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00" y="2480990"/>
            <a:ext cx="4346825" cy="1896020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525C4A9C-1830-42F6-8A4E-3FD4EE0E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5526"/>
            <a:ext cx="9902825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58E649D4-41BB-46F9-89B8-D93B1BF0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81" y="2045368"/>
            <a:ext cx="6232358" cy="4102769"/>
          </a:xfrm>
          <a:prstGeom prst="rect">
            <a:avLst/>
          </a:prstGeom>
        </p:spPr>
      </p:pic>
      <p:sp>
        <p:nvSpPr>
          <p:cNvPr id="8" name="عنوان 7">
            <a:extLst>
              <a:ext uri="{FF2B5EF4-FFF2-40B4-BE49-F238E27FC236}">
                <a16:creationId xmlns:a16="http://schemas.microsoft.com/office/drawing/2014/main" id="{552E693C-DD88-47F5-ACAB-481094D9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Visualization </a:t>
            </a:r>
          </a:p>
        </p:txBody>
      </p:sp>
      <p:sp>
        <p:nvSpPr>
          <p:cNvPr id="9" name="عنصر نائب للنص 8">
            <a:extLst>
              <a:ext uri="{FF2B5EF4-FFF2-40B4-BE49-F238E27FC236}">
                <a16:creationId xmlns:a16="http://schemas.microsoft.com/office/drawing/2014/main" id="{31BC5731-D0E7-4916-A3FC-0A5CF3F61A2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94210" y="2648605"/>
            <a:ext cx="3607771" cy="1896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Correlation  is very weak between features </a:t>
            </a:r>
          </a:p>
        </p:txBody>
      </p:sp>
    </p:spTree>
    <p:extLst>
      <p:ext uri="{BB962C8B-B14F-4D97-AF65-F5344CB8AC3E}">
        <p14:creationId xmlns:p14="http://schemas.microsoft.com/office/powerpoint/2010/main" val="161672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3" y="938464"/>
            <a:ext cx="6966283" cy="3741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166" y="4889099"/>
            <a:ext cx="8830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Male &gt;&gt;&gt; 44% staying, 15% leaving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Female &gt;&gt;&gt; 21% staying, 19% leaving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4708</TotalTime>
  <Words>334</Words>
  <Application>Microsoft Office PowerPoint</Application>
  <PresentationFormat>مخصص</PresentationFormat>
  <Paragraphs>92</Paragraphs>
  <Slides>27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27</vt:i4>
      </vt:variant>
    </vt:vector>
  </HeadingPairs>
  <TitlesOfParts>
    <vt:vector size="40" baseType="lpstr">
      <vt:lpstr>맑은 고딕</vt:lpstr>
      <vt:lpstr>Arial</vt:lpstr>
      <vt:lpstr>Calibri</vt:lpstr>
      <vt:lpstr>Century</vt:lpstr>
      <vt:lpstr>Century Gothic</vt:lpstr>
      <vt:lpstr>Samsung Sharp Sans</vt:lpstr>
      <vt:lpstr>Samsung Sharp Sans Bold</vt:lpstr>
      <vt:lpstr>SamsungOne 400</vt:lpstr>
      <vt:lpstr>Symbol</vt:lpstr>
      <vt:lpstr>Times New Roman</vt:lpstr>
      <vt:lpstr>Wingdings</vt:lpstr>
      <vt:lpstr>Office Theme</vt:lpstr>
      <vt:lpstr>Office Theme</vt:lpstr>
      <vt:lpstr>عرض تقديمي في PowerPoint</vt:lpstr>
      <vt:lpstr>Employee Future Prediction</vt:lpstr>
      <vt:lpstr>Agenda</vt:lpstr>
      <vt:lpstr>About data</vt:lpstr>
      <vt:lpstr>Data Features:</vt:lpstr>
      <vt:lpstr>Preprocessing</vt:lpstr>
      <vt:lpstr>Treating the imbalance in target</vt:lpstr>
      <vt:lpstr>EDA &amp; Visualization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2years exp. &gt;&gt;&gt; highest in staying and leaving </vt:lpstr>
      <vt:lpstr>عرض تقديمي في PowerPoint</vt:lpstr>
      <vt:lpstr>عرض تقديمي في PowerPoint</vt:lpstr>
      <vt:lpstr>عرض تقديمي في PowerPoint</vt:lpstr>
      <vt:lpstr>Modeling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Solution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Marawan Mohamed</cp:lastModifiedBy>
  <cp:revision>2469</cp:revision>
  <dcterms:created xsi:type="dcterms:W3CDTF">2019-07-06T14:12:49Z</dcterms:created>
  <dcterms:modified xsi:type="dcterms:W3CDTF">2021-12-16T11:37:23Z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SCPROP">
    <vt:lpwstr>NSCCustomProperty</vt:lpwstr>
  </property>
  <property fmtid="{D5CDD505-2E9C-101B-9397-08002B2CF9AE}" pid="8" name="Notes">
    <vt:i4>28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