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700" r:id="rId3"/>
  </p:sldMasterIdLst>
  <p:notesMasterIdLst>
    <p:notesMasterId r:id="rId30"/>
  </p:notesMasterIdLst>
  <p:sldIdLst>
    <p:sldId id="256" r:id="rId4"/>
    <p:sldId id="286" r:id="rId5"/>
    <p:sldId id="269" r:id="rId6"/>
    <p:sldId id="270" r:id="rId7"/>
    <p:sldId id="275" r:id="rId8"/>
    <p:sldId id="281" r:id="rId9"/>
    <p:sldId id="277" r:id="rId10"/>
    <p:sldId id="278" r:id="rId11"/>
    <p:sldId id="282" r:id="rId12"/>
    <p:sldId id="283" r:id="rId13"/>
    <p:sldId id="284" r:id="rId14"/>
    <p:sldId id="285" r:id="rId15"/>
    <p:sldId id="287" r:id="rId16"/>
    <p:sldId id="279" r:id="rId17"/>
    <p:sldId id="276" r:id="rId18"/>
    <p:sldId id="296" r:id="rId19"/>
    <p:sldId id="288" r:id="rId20"/>
    <p:sldId id="289" r:id="rId21"/>
    <p:sldId id="290" r:id="rId22"/>
    <p:sldId id="291" r:id="rId23"/>
    <p:sldId id="292" r:id="rId24"/>
    <p:sldId id="293" r:id="rId25"/>
    <p:sldId id="294" r:id="rId26"/>
    <p:sldId id="295" r:id="rId27"/>
    <p:sldId id="297" r:id="rId28"/>
    <p:sldId id="260" r:id="rId29"/>
  </p:sldIdLst>
  <p:sldSz cx="9902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1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35" autoAdjust="0"/>
    <p:restoredTop sz="94301" autoAdjust="0"/>
  </p:normalViewPr>
  <p:slideViewPr>
    <p:cSldViewPr snapToGrid="0">
      <p:cViewPr varScale="1">
        <p:scale>
          <a:sx n="88" d="100"/>
          <a:sy n="88" d="100"/>
        </p:scale>
        <p:origin x="1085" y="62"/>
      </p:cViewPr>
      <p:guideLst>
        <p:guide orient="horz" pos="2160"/>
        <p:guide pos="311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move the slide</a:t>
            </a: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20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208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209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210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EF52FAC1-0289-47D3-BB93-032425F5619A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13081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240" y="1143000"/>
            <a:ext cx="4457520" cy="3085920"/>
          </a:xfrm>
          <a:prstGeom prst="rect">
            <a:avLst/>
          </a:prstGeom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Note:</a:t>
            </a:r>
          </a:p>
        </p:txBody>
      </p:sp>
      <p:sp>
        <p:nvSpPr>
          <p:cNvPr id="21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1675EBFF-B459-47D5-91E5-1BE85662ECAC}" type="slidenum">
              <a:rPr lang="en-US" sz="12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1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</p:spPr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Note:</a:t>
            </a:r>
          </a:p>
        </p:txBody>
      </p:sp>
      <p:sp>
        <p:nvSpPr>
          <p:cNvPr id="222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F06C1B-AB0F-463B-896E-D259CF53E820}" type="slidenum">
              <a:rPr kumimoji="0" lang="en-US" sz="1200" b="0" i="0" u="none" strike="noStrike" kern="1200" cap="none" spc="-1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119767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</p:spPr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Note:</a:t>
            </a:r>
          </a:p>
        </p:txBody>
      </p:sp>
      <p:sp>
        <p:nvSpPr>
          <p:cNvPr id="222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27F06C1B-AB0F-463B-896E-D259CF53E820}" type="slidenum">
              <a:rPr lang="en-US" sz="1200" b="0" strike="noStrike" spc="-1">
                <a:latin typeface="Times New Roman"/>
              </a:rPr>
              <a:t>3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29055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21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21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48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5061600" y="1604520"/>
            <a:ext cx="4348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48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5061600" y="3682080"/>
            <a:ext cx="4348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69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508560" y="1604520"/>
            <a:ext cx="2869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521760" y="1604520"/>
            <a:ext cx="2869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69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508560" y="3682080"/>
            <a:ext cx="2869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521760" y="3682080"/>
            <a:ext cx="2869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216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216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48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061600" y="1604520"/>
            <a:ext cx="4348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495000" y="273600"/>
            <a:ext cx="891216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48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061600" y="1604520"/>
            <a:ext cx="4348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48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216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48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061600" y="1604520"/>
            <a:ext cx="4348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061600" y="3682080"/>
            <a:ext cx="4348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48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061600" y="1604520"/>
            <a:ext cx="4348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21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21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21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48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5061600" y="1604520"/>
            <a:ext cx="4348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48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061600" y="3682080"/>
            <a:ext cx="4348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69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3508560" y="1604520"/>
            <a:ext cx="2869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6521760" y="1604520"/>
            <a:ext cx="2869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69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3508560" y="3682080"/>
            <a:ext cx="2869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6521760" y="3682080"/>
            <a:ext cx="2869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216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216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48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5061600" y="1604520"/>
            <a:ext cx="4348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216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subTitle"/>
          </p:nvPr>
        </p:nvSpPr>
        <p:spPr>
          <a:xfrm>
            <a:off x="495000" y="273600"/>
            <a:ext cx="891216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48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5061600" y="1604520"/>
            <a:ext cx="4348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48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48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5061600" y="1604520"/>
            <a:ext cx="4348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 type="body"/>
          </p:nvPr>
        </p:nvSpPr>
        <p:spPr>
          <a:xfrm>
            <a:off x="5061600" y="3682080"/>
            <a:ext cx="4348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48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5061600" y="1604520"/>
            <a:ext cx="4348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21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21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21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48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5061600" y="1604520"/>
            <a:ext cx="4348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48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7" name="PlaceHolder 5"/>
          <p:cNvSpPr>
            <a:spLocks noGrp="1"/>
          </p:cNvSpPr>
          <p:nvPr>
            <p:ph type="body"/>
          </p:nvPr>
        </p:nvSpPr>
        <p:spPr>
          <a:xfrm>
            <a:off x="5061600" y="3682080"/>
            <a:ext cx="4348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69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 type="body"/>
          </p:nvPr>
        </p:nvSpPr>
        <p:spPr>
          <a:xfrm>
            <a:off x="3508560" y="1604520"/>
            <a:ext cx="2869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 type="body"/>
          </p:nvPr>
        </p:nvSpPr>
        <p:spPr>
          <a:xfrm>
            <a:off x="6521760" y="1604520"/>
            <a:ext cx="2869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2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69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3" name="PlaceHolder 6"/>
          <p:cNvSpPr>
            <a:spLocks noGrp="1"/>
          </p:cNvSpPr>
          <p:nvPr>
            <p:ph type="body"/>
          </p:nvPr>
        </p:nvSpPr>
        <p:spPr>
          <a:xfrm>
            <a:off x="3508560" y="3682080"/>
            <a:ext cx="2869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4" name="PlaceHolder 7"/>
          <p:cNvSpPr>
            <a:spLocks noGrp="1"/>
          </p:cNvSpPr>
          <p:nvPr>
            <p:ph type="body"/>
          </p:nvPr>
        </p:nvSpPr>
        <p:spPr>
          <a:xfrm>
            <a:off x="6521760" y="3682080"/>
            <a:ext cx="2869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48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5061600" y="1604520"/>
            <a:ext cx="4348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95000" y="273600"/>
            <a:ext cx="891216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48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061600" y="1604520"/>
            <a:ext cx="4348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48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48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5061600" y="1604520"/>
            <a:ext cx="4348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5061600" y="3682080"/>
            <a:ext cx="4348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48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5061600" y="1604520"/>
            <a:ext cx="4348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21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3E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14"/>
          <a:stretch/>
        </p:blipFill>
        <p:spPr>
          <a:xfrm>
            <a:off x="7929000" y="246960"/>
            <a:ext cx="1598760" cy="523800"/>
          </a:xfrm>
          <a:prstGeom prst="rect">
            <a:avLst/>
          </a:prstGeom>
          <a:ln>
            <a:noFill/>
          </a:ln>
        </p:spPr>
      </p:pic>
      <p:sp>
        <p:nvSpPr>
          <p:cNvPr id="5" name="CustomShape 1"/>
          <p:cNvSpPr/>
          <p:nvPr/>
        </p:nvSpPr>
        <p:spPr>
          <a:xfrm>
            <a:off x="496080" y="403920"/>
            <a:ext cx="1360440" cy="209880"/>
          </a:xfrm>
          <a:custGeom>
            <a:avLst/>
            <a:gdLst/>
            <a:ahLst/>
            <a:cxnLst/>
            <a:rect l="l" t="t" r="r" b="b"/>
            <a:pathLst>
              <a:path w="2179" h="334">
                <a:moveTo>
                  <a:pt x="83" y="91"/>
                </a:moveTo>
                <a:cubicBezTo>
                  <a:pt x="81" y="84"/>
                  <a:pt x="82" y="78"/>
                  <a:pt x="82" y="74"/>
                </a:cubicBezTo>
                <a:cubicBezTo>
                  <a:pt x="84" y="64"/>
                  <a:pt x="91" y="53"/>
                  <a:pt x="111" y="53"/>
                </a:cubicBezTo>
                <a:cubicBezTo>
                  <a:pt x="129" y="53"/>
                  <a:pt x="140" y="65"/>
                  <a:pt x="140" y="82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218" y="101"/>
                  <a:pt x="218" y="101"/>
                  <a:pt x="218" y="101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8" y="11"/>
                  <a:pt x="156" y="0"/>
                  <a:pt x="112" y="0"/>
                </a:cubicBezTo>
                <a:cubicBezTo>
                  <a:pt x="57" y="0"/>
                  <a:pt x="12" y="19"/>
                  <a:pt x="4" y="70"/>
                </a:cubicBezTo>
                <a:cubicBezTo>
                  <a:pt x="1" y="84"/>
                  <a:pt x="1" y="96"/>
                  <a:pt x="4" y="112"/>
                </a:cubicBezTo>
                <a:cubicBezTo>
                  <a:pt x="18" y="175"/>
                  <a:pt x="128" y="194"/>
                  <a:pt x="145" y="234"/>
                </a:cubicBezTo>
                <a:cubicBezTo>
                  <a:pt x="148" y="241"/>
                  <a:pt x="147" y="251"/>
                  <a:pt x="145" y="257"/>
                </a:cubicBezTo>
                <a:cubicBezTo>
                  <a:pt x="143" y="267"/>
                  <a:pt x="136" y="278"/>
                  <a:pt x="115" y="278"/>
                </a:cubicBezTo>
                <a:cubicBezTo>
                  <a:pt x="95" y="278"/>
                  <a:pt x="84" y="267"/>
                  <a:pt x="84" y="250"/>
                </a:cubicBezTo>
                <a:cubicBezTo>
                  <a:pt x="83" y="220"/>
                  <a:pt x="83" y="220"/>
                  <a:pt x="83" y="220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244"/>
                  <a:pt x="0" y="244"/>
                  <a:pt x="0" y="244"/>
                </a:cubicBezTo>
                <a:cubicBezTo>
                  <a:pt x="0" y="313"/>
                  <a:pt x="55" y="334"/>
                  <a:pt x="113" y="334"/>
                </a:cubicBezTo>
                <a:cubicBezTo>
                  <a:pt x="169" y="334"/>
                  <a:pt x="216" y="315"/>
                  <a:pt x="223" y="263"/>
                </a:cubicBezTo>
                <a:cubicBezTo>
                  <a:pt x="227" y="236"/>
                  <a:pt x="224" y="218"/>
                  <a:pt x="223" y="212"/>
                </a:cubicBezTo>
                <a:cubicBezTo>
                  <a:pt x="210" y="146"/>
                  <a:pt x="92" y="127"/>
                  <a:pt x="83" y="91"/>
                </a:cubicBezTo>
                <a:moveTo>
                  <a:pt x="1096" y="91"/>
                </a:moveTo>
                <a:cubicBezTo>
                  <a:pt x="1094" y="85"/>
                  <a:pt x="1095" y="79"/>
                  <a:pt x="1096" y="75"/>
                </a:cubicBezTo>
                <a:cubicBezTo>
                  <a:pt x="1098" y="65"/>
                  <a:pt x="1104" y="54"/>
                  <a:pt x="1124" y="54"/>
                </a:cubicBezTo>
                <a:cubicBezTo>
                  <a:pt x="1142" y="54"/>
                  <a:pt x="1152" y="66"/>
                  <a:pt x="1152" y="82"/>
                </a:cubicBezTo>
                <a:cubicBezTo>
                  <a:pt x="1152" y="102"/>
                  <a:pt x="1152" y="102"/>
                  <a:pt x="1152" y="102"/>
                </a:cubicBezTo>
                <a:cubicBezTo>
                  <a:pt x="1229" y="102"/>
                  <a:pt x="1229" y="102"/>
                  <a:pt x="1229" y="102"/>
                </a:cubicBezTo>
                <a:cubicBezTo>
                  <a:pt x="1229" y="80"/>
                  <a:pt x="1229" y="80"/>
                  <a:pt x="1229" y="80"/>
                </a:cubicBezTo>
                <a:cubicBezTo>
                  <a:pt x="1229" y="13"/>
                  <a:pt x="1169" y="2"/>
                  <a:pt x="1125" y="2"/>
                </a:cubicBezTo>
                <a:cubicBezTo>
                  <a:pt x="1070" y="2"/>
                  <a:pt x="1026" y="20"/>
                  <a:pt x="1017" y="71"/>
                </a:cubicBezTo>
                <a:cubicBezTo>
                  <a:pt x="1015" y="84"/>
                  <a:pt x="1015" y="97"/>
                  <a:pt x="1018" y="112"/>
                </a:cubicBezTo>
                <a:cubicBezTo>
                  <a:pt x="1032" y="175"/>
                  <a:pt x="1141" y="193"/>
                  <a:pt x="1157" y="233"/>
                </a:cubicBezTo>
                <a:cubicBezTo>
                  <a:pt x="1160" y="241"/>
                  <a:pt x="1159" y="250"/>
                  <a:pt x="1158" y="256"/>
                </a:cubicBezTo>
                <a:cubicBezTo>
                  <a:pt x="1155" y="267"/>
                  <a:pt x="1148" y="277"/>
                  <a:pt x="1128" y="277"/>
                </a:cubicBezTo>
                <a:cubicBezTo>
                  <a:pt x="1108" y="277"/>
                  <a:pt x="1097" y="266"/>
                  <a:pt x="1097" y="249"/>
                </a:cubicBezTo>
                <a:cubicBezTo>
                  <a:pt x="1097" y="219"/>
                  <a:pt x="1097" y="219"/>
                  <a:pt x="1097" y="219"/>
                </a:cubicBezTo>
                <a:cubicBezTo>
                  <a:pt x="1014" y="219"/>
                  <a:pt x="1014" y="219"/>
                  <a:pt x="1014" y="219"/>
                </a:cubicBezTo>
                <a:cubicBezTo>
                  <a:pt x="1014" y="243"/>
                  <a:pt x="1014" y="243"/>
                  <a:pt x="1014" y="243"/>
                </a:cubicBezTo>
                <a:cubicBezTo>
                  <a:pt x="1014" y="312"/>
                  <a:pt x="1068" y="332"/>
                  <a:pt x="1126" y="332"/>
                </a:cubicBezTo>
                <a:cubicBezTo>
                  <a:pt x="1182" y="332"/>
                  <a:pt x="1228" y="313"/>
                  <a:pt x="1235" y="262"/>
                </a:cubicBezTo>
                <a:cubicBezTo>
                  <a:pt x="1238" y="235"/>
                  <a:pt x="1236" y="218"/>
                  <a:pt x="1234" y="211"/>
                </a:cubicBezTo>
                <a:cubicBezTo>
                  <a:pt x="1221" y="147"/>
                  <a:pt x="1105" y="127"/>
                  <a:pt x="1096" y="91"/>
                </a:cubicBezTo>
                <a:moveTo>
                  <a:pt x="1803" y="261"/>
                </a:moveTo>
                <a:cubicBezTo>
                  <a:pt x="1730" y="10"/>
                  <a:pt x="1730" y="10"/>
                  <a:pt x="1730" y="10"/>
                </a:cubicBezTo>
                <a:cubicBezTo>
                  <a:pt x="1614" y="10"/>
                  <a:pt x="1614" y="10"/>
                  <a:pt x="1614" y="10"/>
                </a:cubicBezTo>
                <a:cubicBezTo>
                  <a:pt x="1614" y="319"/>
                  <a:pt x="1614" y="319"/>
                  <a:pt x="1614" y="319"/>
                </a:cubicBezTo>
                <a:cubicBezTo>
                  <a:pt x="1691" y="319"/>
                  <a:pt x="1691" y="319"/>
                  <a:pt x="1691" y="319"/>
                </a:cubicBezTo>
                <a:cubicBezTo>
                  <a:pt x="1686" y="60"/>
                  <a:pt x="1686" y="60"/>
                  <a:pt x="1686" y="60"/>
                </a:cubicBezTo>
                <a:cubicBezTo>
                  <a:pt x="1765" y="319"/>
                  <a:pt x="1765" y="319"/>
                  <a:pt x="1765" y="319"/>
                </a:cubicBezTo>
                <a:cubicBezTo>
                  <a:pt x="1876" y="319"/>
                  <a:pt x="1876" y="319"/>
                  <a:pt x="1876" y="319"/>
                </a:cubicBezTo>
                <a:cubicBezTo>
                  <a:pt x="1876" y="10"/>
                  <a:pt x="1876" y="10"/>
                  <a:pt x="1876" y="10"/>
                </a:cubicBezTo>
                <a:cubicBezTo>
                  <a:pt x="1799" y="10"/>
                  <a:pt x="1799" y="10"/>
                  <a:pt x="1799" y="10"/>
                </a:cubicBezTo>
                <a:lnTo>
                  <a:pt x="1803" y="261"/>
                </a:lnTo>
                <a:close/>
                <a:moveTo>
                  <a:pt x="333" y="10"/>
                </a:moveTo>
                <a:cubicBezTo>
                  <a:pt x="276" y="322"/>
                  <a:pt x="276" y="322"/>
                  <a:pt x="276" y="322"/>
                </a:cubicBezTo>
                <a:cubicBezTo>
                  <a:pt x="360" y="322"/>
                  <a:pt x="360" y="322"/>
                  <a:pt x="360" y="322"/>
                </a:cubicBezTo>
                <a:cubicBezTo>
                  <a:pt x="403" y="33"/>
                  <a:pt x="403" y="33"/>
                  <a:pt x="403" y="33"/>
                </a:cubicBezTo>
                <a:cubicBezTo>
                  <a:pt x="446" y="322"/>
                  <a:pt x="446" y="322"/>
                  <a:pt x="446" y="322"/>
                </a:cubicBezTo>
                <a:cubicBezTo>
                  <a:pt x="529" y="322"/>
                  <a:pt x="529" y="322"/>
                  <a:pt x="529" y="322"/>
                </a:cubicBezTo>
                <a:cubicBezTo>
                  <a:pt x="472" y="10"/>
                  <a:pt x="472" y="10"/>
                  <a:pt x="472" y="10"/>
                </a:cubicBezTo>
                <a:lnTo>
                  <a:pt x="333" y="10"/>
                </a:lnTo>
                <a:close/>
                <a:moveTo>
                  <a:pt x="804" y="10"/>
                </a:moveTo>
                <a:cubicBezTo>
                  <a:pt x="765" y="254"/>
                  <a:pt x="765" y="254"/>
                  <a:pt x="765" y="254"/>
                </a:cubicBezTo>
                <a:cubicBezTo>
                  <a:pt x="725" y="10"/>
                  <a:pt x="725" y="10"/>
                  <a:pt x="725" y="10"/>
                </a:cubicBezTo>
                <a:cubicBezTo>
                  <a:pt x="598" y="10"/>
                  <a:pt x="598" y="10"/>
                  <a:pt x="598" y="10"/>
                </a:cubicBezTo>
                <a:cubicBezTo>
                  <a:pt x="592" y="322"/>
                  <a:pt x="592" y="322"/>
                  <a:pt x="592" y="322"/>
                </a:cubicBezTo>
                <a:cubicBezTo>
                  <a:pt x="669" y="322"/>
                  <a:pt x="669" y="322"/>
                  <a:pt x="669" y="322"/>
                </a:cubicBezTo>
                <a:cubicBezTo>
                  <a:pt x="671" y="33"/>
                  <a:pt x="671" y="33"/>
                  <a:pt x="671" y="33"/>
                </a:cubicBezTo>
                <a:cubicBezTo>
                  <a:pt x="725" y="322"/>
                  <a:pt x="725" y="322"/>
                  <a:pt x="725" y="322"/>
                </a:cubicBezTo>
                <a:cubicBezTo>
                  <a:pt x="804" y="322"/>
                  <a:pt x="804" y="322"/>
                  <a:pt x="804" y="322"/>
                </a:cubicBezTo>
                <a:cubicBezTo>
                  <a:pt x="858" y="33"/>
                  <a:pt x="858" y="33"/>
                  <a:pt x="858" y="33"/>
                </a:cubicBezTo>
                <a:cubicBezTo>
                  <a:pt x="860" y="322"/>
                  <a:pt x="860" y="322"/>
                  <a:pt x="860" y="322"/>
                </a:cubicBezTo>
                <a:cubicBezTo>
                  <a:pt x="938" y="322"/>
                  <a:pt x="938" y="322"/>
                  <a:pt x="938" y="322"/>
                </a:cubicBezTo>
                <a:cubicBezTo>
                  <a:pt x="931" y="10"/>
                  <a:pt x="931" y="10"/>
                  <a:pt x="931" y="10"/>
                </a:cubicBezTo>
                <a:lnTo>
                  <a:pt x="804" y="10"/>
                </a:lnTo>
                <a:close/>
                <a:moveTo>
                  <a:pt x="1528" y="10"/>
                </a:moveTo>
                <a:cubicBezTo>
                  <a:pt x="1449" y="10"/>
                  <a:pt x="1449" y="10"/>
                  <a:pt x="1449" y="10"/>
                </a:cubicBezTo>
                <a:cubicBezTo>
                  <a:pt x="1449" y="241"/>
                  <a:pt x="1449" y="241"/>
                  <a:pt x="1449" y="241"/>
                </a:cubicBezTo>
                <a:cubicBezTo>
                  <a:pt x="1449" y="245"/>
                  <a:pt x="1449" y="249"/>
                  <a:pt x="1448" y="253"/>
                </a:cubicBezTo>
                <a:cubicBezTo>
                  <a:pt x="1447" y="260"/>
                  <a:pt x="1440" y="275"/>
                  <a:pt x="1418" y="275"/>
                </a:cubicBezTo>
                <a:cubicBezTo>
                  <a:pt x="1397" y="275"/>
                  <a:pt x="1390" y="260"/>
                  <a:pt x="1389" y="253"/>
                </a:cubicBezTo>
                <a:cubicBezTo>
                  <a:pt x="1388" y="249"/>
                  <a:pt x="1388" y="245"/>
                  <a:pt x="1388" y="241"/>
                </a:cubicBezTo>
                <a:cubicBezTo>
                  <a:pt x="1388" y="10"/>
                  <a:pt x="1388" y="10"/>
                  <a:pt x="1388" y="10"/>
                </a:cubicBezTo>
                <a:cubicBezTo>
                  <a:pt x="1309" y="10"/>
                  <a:pt x="1309" y="10"/>
                  <a:pt x="1309" y="10"/>
                </a:cubicBezTo>
                <a:cubicBezTo>
                  <a:pt x="1309" y="234"/>
                  <a:pt x="1309" y="234"/>
                  <a:pt x="1309" y="234"/>
                </a:cubicBezTo>
                <a:cubicBezTo>
                  <a:pt x="1309" y="239"/>
                  <a:pt x="1309" y="251"/>
                  <a:pt x="1310" y="254"/>
                </a:cubicBezTo>
                <a:cubicBezTo>
                  <a:pt x="1315" y="312"/>
                  <a:pt x="1361" y="331"/>
                  <a:pt x="1418" y="331"/>
                </a:cubicBezTo>
                <a:cubicBezTo>
                  <a:pt x="1476" y="331"/>
                  <a:pt x="1522" y="312"/>
                  <a:pt x="1527" y="254"/>
                </a:cubicBezTo>
                <a:cubicBezTo>
                  <a:pt x="1528" y="251"/>
                  <a:pt x="1528" y="239"/>
                  <a:pt x="1528" y="234"/>
                </a:cubicBezTo>
                <a:lnTo>
                  <a:pt x="1528" y="10"/>
                </a:lnTo>
                <a:close/>
                <a:moveTo>
                  <a:pt x="2069" y="147"/>
                </a:moveTo>
                <a:cubicBezTo>
                  <a:pt x="2069" y="192"/>
                  <a:pt x="2069" y="192"/>
                  <a:pt x="2069" y="192"/>
                </a:cubicBezTo>
                <a:cubicBezTo>
                  <a:pt x="2101" y="192"/>
                  <a:pt x="2101" y="192"/>
                  <a:pt x="2101" y="192"/>
                </a:cubicBezTo>
                <a:cubicBezTo>
                  <a:pt x="2101" y="237"/>
                  <a:pt x="2101" y="237"/>
                  <a:pt x="2101" y="237"/>
                </a:cubicBezTo>
                <a:cubicBezTo>
                  <a:pt x="2101" y="241"/>
                  <a:pt x="2101" y="246"/>
                  <a:pt x="2100" y="249"/>
                </a:cubicBezTo>
                <a:cubicBezTo>
                  <a:pt x="2099" y="258"/>
                  <a:pt x="2091" y="272"/>
                  <a:pt x="2068" y="272"/>
                </a:cubicBezTo>
                <a:cubicBezTo>
                  <a:pt x="2045" y="272"/>
                  <a:pt x="2038" y="258"/>
                  <a:pt x="2036" y="249"/>
                </a:cubicBezTo>
                <a:cubicBezTo>
                  <a:pt x="2036" y="246"/>
                  <a:pt x="2035" y="241"/>
                  <a:pt x="2035" y="237"/>
                </a:cubicBezTo>
                <a:cubicBezTo>
                  <a:pt x="2035" y="95"/>
                  <a:pt x="2035" y="95"/>
                  <a:pt x="2035" y="95"/>
                </a:cubicBezTo>
                <a:cubicBezTo>
                  <a:pt x="2035" y="90"/>
                  <a:pt x="2036" y="85"/>
                  <a:pt x="2037" y="80"/>
                </a:cubicBezTo>
                <a:cubicBezTo>
                  <a:pt x="2038" y="73"/>
                  <a:pt x="2045" y="58"/>
                  <a:pt x="2068" y="58"/>
                </a:cubicBezTo>
                <a:cubicBezTo>
                  <a:pt x="2092" y="58"/>
                  <a:pt x="2098" y="74"/>
                  <a:pt x="2099" y="80"/>
                </a:cubicBezTo>
                <a:cubicBezTo>
                  <a:pt x="2100" y="85"/>
                  <a:pt x="2100" y="92"/>
                  <a:pt x="2100" y="92"/>
                </a:cubicBezTo>
                <a:cubicBezTo>
                  <a:pt x="2100" y="110"/>
                  <a:pt x="2100" y="110"/>
                  <a:pt x="2100" y="110"/>
                </a:cubicBezTo>
                <a:cubicBezTo>
                  <a:pt x="2178" y="110"/>
                  <a:pt x="2178" y="110"/>
                  <a:pt x="2178" y="110"/>
                </a:cubicBezTo>
                <a:cubicBezTo>
                  <a:pt x="2178" y="99"/>
                  <a:pt x="2178" y="99"/>
                  <a:pt x="2178" y="99"/>
                </a:cubicBezTo>
                <a:cubicBezTo>
                  <a:pt x="2178" y="99"/>
                  <a:pt x="2179" y="89"/>
                  <a:pt x="2178" y="79"/>
                </a:cubicBezTo>
                <a:cubicBezTo>
                  <a:pt x="2172" y="20"/>
                  <a:pt x="2124" y="2"/>
                  <a:pt x="2068" y="2"/>
                </a:cubicBezTo>
                <a:cubicBezTo>
                  <a:pt x="2013" y="2"/>
                  <a:pt x="1966" y="21"/>
                  <a:pt x="1959" y="79"/>
                </a:cubicBezTo>
                <a:cubicBezTo>
                  <a:pt x="1958" y="84"/>
                  <a:pt x="1958" y="94"/>
                  <a:pt x="1958" y="99"/>
                </a:cubicBezTo>
                <a:cubicBezTo>
                  <a:pt x="1958" y="230"/>
                  <a:pt x="1958" y="230"/>
                  <a:pt x="1958" y="230"/>
                </a:cubicBezTo>
                <a:cubicBezTo>
                  <a:pt x="1958" y="236"/>
                  <a:pt x="1958" y="241"/>
                  <a:pt x="1959" y="251"/>
                </a:cubicBezTo>
                <a:cubicBezTo>
                  <a:pt x="1964" y="308"/>
                  <a:pt x="2013" y="328"/>
                  <a:pt x="2068" y="328"/>
                </a:cubicBezTo>
                <a:cubicBezTo>
                  <a:pt x="2124" y="328"/>
                  <a:pt x="2173" y="308"/>
                  <a:pt x="2178" y="251"/>
                </a:cubicBezTo>
                <a:cubicBezTo>
                  <a:pt x="2179" y="241"/>
                  <a:pt x="2179" y="236"/>
                  <a:pt x="2179" y="230"/>
                </a:cubicBezTo>
                <a:cubicBezTo>
                  <a:pt x="2179" y="147"/>
                  <a:pt x="2179" y="147"/>
                  <a:pt x="2179" y="147"/>
                </a:cubicBezTo>
                <a:lnTo>
                  <a:pt x="2069" y="1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PlaceHolder 2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216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0" y="0"/>
            <a:ext cx="9902520" cy="2070000"/>
          </a:xfrm>
          <a:prstGeom prst="rect">
            <a:avLst/>
          </a:prstGeom>
          <a:solidFill>
            <a:srgbClr val="193E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" name="Line 2"/>
          <p:cNvSpPr/>
          <p:nvPr/>
        </p:nvSpPr>
        <p:spPr>
          <a:xfrm>
            <a:off x="569520" y="6209280"/>
            <a:ext cx="87742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CustomShape 3"/>
          <p:cNvSpPr/>
          <p:nvPr/>
        </p:nvSpPr>
        <p:spPr>
          <a:xfrm>
            <a:off x="572760" y="6355440"/>
            <a:ext cx="2888280" cy="19836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300" b="0" strike="noStrike" spc="-1">
                <a:solidFill>
                  <a:srgbClr val="808080"/>
                </a:solidFill>
                <a:latin typeface="Samsung Sharp Sans Bold"/>
                <a:ea typeface="Samsung Sharp Sans Bold"/>
              </a:rPr>
              <a:t>Samsung Innovation Campus</a:t>
            </a:r>
            <a:endParaRPr lang="en-US" sz="1300" b="0" strike="noStrike" spc="-1">
              <a:latin typeface="Arial"/>
            </a:endParaRPr>
          </a:p>
        </p:txBody>
      </p:sp>
      <p:sp>
        <p:nvSpPr>
          <p:cNvPr id="43" name="CustomShape 4"/>
          <p:cNvSpPr/>
          <p:nvPr/>
        </p:nvSpPr>
        <p:spPr>
          <a:xfrm>
            <a:off x="6353640" y="6348240"/>
            <a:ext cx="2581560" cy="16812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tIns="0" rIns="0" bIns="0" anchor="ctr">
            <a:sp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r>
              <a:rPr lang="en-US" sz="1100" b="0" strike="noStrike" spc="-1">
                <a:solidFill>
                  <a:srgbClr val="808080"/>
                </a:solidFill>
                <a:latin typeface="SamsungOne 400"/>
                <a:ea typeface="SamsungOne 400"/>
              </a:rPr>
              <a:t>Chapter 6. Machine Learning – Part II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44" name="CustomShape 5"/>
          <p:cNvSpPr/>
          <p:nvPr/>
        </p:nvSpPr>
        <p:spPr>
          <a:xfrm>
            <a:off x="8805960" y="6265440"/>
            <a:ext cx="537840" cy="33408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sp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F8774110-93BE-4CA0-9D0E-CC6F0E2158D9}" type="slidenum">
              <a:rPr lang="en-US" sz="1100" b="0" strike="noStrike" spc="-1">
                <a:solidFill>
                  <a:srgbClr val="FFFFFF"/>
                </a:solidFill>
                <a:latin typeface="Calibri"/>
                <a:ea typeface="SamsungOne 300"/>
              </a:rPr>
              <a:t>‹#›</a:t>
            </a:fld>
            <a:r>
              <a:rPr lang="en-US" sz="1100" b="0" strike="noStrike" spc="-1">
                <a:solidFill>
                  <a:srgbClr val="808080"/>
                </a:solidFill>
                <a:latin typeface="SamsungOne 400"/>
                <a:ea typeface="SamsungOne 400"/>
              </a:rPr>
              <a:t>/98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46" name="PlaceHolder 7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216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3E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592920" y="5631120"/>
            <a:ext cx="9309600" cy="87552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000" b="0" strike="noStrike" spc="-1">
                <a:solidFill>
                  <a:srgbClr val="FFFFFF"/>
                </a:solidFill>
                <a:latin typeface="SamsungOne 400C"/>
                <a:ea typeface="SamsungOne 400"/>
              </a:rPr>
              <a:t>ⓒ</a:t>
            </a:r>
            <a:r>
              <a:rPr lang="en-US" sz="1000" b="0" strike="noStrike" spc="-1">
                <a:solidFill>
                  <a:srgbClr val="FFFFFF"/>
                </a:solidFill>
                <a:latin typeface="SamsungOne 400C"/>
                <a:ea typeface="SamsungOne 400C"/>
              </a:rPr>
              <a:t>2020 SAMSUNG. All rights reserved.</a:t>
            </a:r>
            <a:endParaRPr lang="en-US" sz="1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en-US" sz="1000" b="0" strike="noStrike" spc="-1">
                <a:solidFill>
                  <a:srgbClr val="FFFFFF"/>
                </a:solidFill>
                <a:latin typeface="SamsungOne 400C"/>
                <a:ea typeface="SamsungOne 400C"/>
              </a:rPr>
              <a:t>Samsung Electronics Corporate Citizenship Office holds the copyright of book.</a:t>
            </a:r>
            <a:endParaRPr lang="en-US" sz="1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pos="0" algn="l"/>
              </a:tabLst>
            </a:pPr>
            <a:r>
              <a:rPr lang="en-US" sz="1000" b="0" strike="noStrike" spc="-1">
                <a:solidFill>
                  <a:srgbClr val="FFFFFF"/>
                </a:solidFill>
                <a:latin typeface="SamsungOne 400C"/>
                <a:ea typeface="SamsungOne 400C"/>
              </a:rPr>
              <a:t>This book is a literary property protected by copyright law so reprint and reproduction without permission are prohibited. </a:t>
            </a:r>
            <a:endParaRPr lang="en-US" sz="10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000" b="0" strike="noStrike" spc="-1">
                <a:solidFill>
                  <a:srgbClr val="FFFFFF"/>
                </a:solidFill>
                <a:latin typeface="SamsungOne 400C"/>
                <a:ea typeface="SamsungOne 400C"/>
              </a:rPr>
              <a:t>To use this book other than the curriculum of Samsung innovation Campus or to use the entire or part of this book, you must receive written consent from copyright holder.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8066520" y="403920"/>
            <a:ext cx="1360440" cy="209880"/>
          </a:xfrm>
          <a:custGeom>
            <a:avLst/>
            <a:gdLst/>
            <a:ahLst/>
            <a:cxnLst/>
            <a:rect l="l" t="t" r="r" b="b"/>
            <a:pathLst>
              <a:path w="2179" h="334">
                <a:moveTo>
                  <a:pt x="83" y="91"/>
                </a:moveTo>
                <a:cubicBezTo>
                  <a:pt x="81" y="84"/>
                  <a:pt x="82" y="78"/>
                  <a:pt x="82" y="74"/>
                </a:cubicBezTo>
                <a:cubicBezTo>
                  <a:pt x="84" y="64"/>
                  <a:pt x="91" y="53"/>
                  <a:pt x="111" y="53"/>
                </a:cubicBezTo>
                <a:cubicBezTo>
                  <a:pt x="129" y="53"/>
                  <a:pt x="140" y="65"/>
                  <a:pt x="140" y="82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218" y="101"/>
                  <a:pt x="218" y="101"/>
                  <a:pt x="218" y="101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8" y="11"/>
                  <a:pt x="156" y="0"/>
                  <a:pt x="112" y="0"/>
                </a:cubicBezTo>
                <a:cubicBezTo>
                  <a:pt x="57" y="0"/>
                  <a:pt x="12" y="19"/>
                  <a:pt x="4" y="70"/>
                </a:cubicBezTo>
                <a:cubicBezTo>
                  <a:pt x="1" y="84"/>
                  <a:pt x="1" y="96"/>
                  <a:pt x="4" y="112"/>
                </a:cubicBezTo>
                <a:cubicBezTo>
                  <a:pt x="18" y="175"/>
                  <a:pt x="128" y="194"/>
                  <a:pt x="145" y="234"/>
                </a:cubicBezTo>
                <a:cubicBezTo>
                  <a:pt x="148" y="241"/>
                  <a:pt x="147" y="251"/>
                  <a:pt x="145" y="257"/>
                </a:cubicBezTo>
                <a:cubicBezTo>
                  <a:pt x="143" y="267"/>
                  <a:pt x="136" y="278"/>
                  <a:pt x="115" y="278"/>
                </a:cubicBezTo>
                <a:cubicBezTo>
                  <a:pt x="95" y="278"/>
                  <a:pt x="84" y="267"/>
                  <a:pt x="84" y="250"/>
                </a:cubicBezTo>
                <a:cubicBezTo>
                  <a:pt x="83" y="220"/>
                  <a:pt x="83" y="220"/>
                  <a:pt x="83" y="220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244"/>
                  <a:pt x="0" y="244"/>
                  <a:pt x="0" y="244"/>
                </a:cubicBezTo>
                <a:cubicBezTo>
                  <a:pt x="0" y="313"/>
                  <a:pt x="55" y="334"/>
                  <a:pt x="113" y="334"/>
                </a:cubicBezTo>
                <a:cubicBezTo>
                  <a:pt x="169" y="334"/>
                  <a:pt x="216" y="315"/>
                  <a:pt x="223" y="263"/>
                </a:cubicBezTo>
                <a:cubicBezTo>
                  <a:pt x="227" y="236"/>
                  <a:pt x="224" y="218"/>
                  <a:pt x="223" y="212"/>
                </a:cubicBezTo>
                <a:cubicBezTo>
                  <a:pt x="210" y="146"/>
                  <a:pt x="92" y="127"/>
                  <a:pt x="83" y="91"/>
                </a:cubicBezTo>
                <a:moveTo>
                  <a:pt x="1096" y="91"/>
                </a:moveTo>
                <a:cubicBezTo>
                  <a:pt x="1094" y="85"/>
                  <a:pt x="1095" y="79"/>
                  <a:pt x="1096" y="75"/>
                </a:cubicBezTo>
                <a:cubicBezTo>
                  <a:pt x="1098" y="65"/>
                  <a:pt x="1104" y="54"/>
                  <a:pt x="1124" y="54"/>
                </a:cubicBezTo>
                <a:cubicBezTo>
                  <a:pt x="1142" y="54"/>
                  <a:pt x="1152" y="66"/>
                  <a:pt x="1152" y="82"/>
                </a:cubicBezTo>
                <a:cubicBezTo>
                  <a:pt x="1152" y="102"/>
                  <a:pt x="1152" y="102"/>
                  <a:pt x="1152" y="102"/>
                </a:cubicBezTo>
                <a:cubicBezTo>
                  <a:pt x="1229" y="102"/>
                  <a:pt x="1229" y="102"/>
                  <a:pt x="1229" y="102"/>
                </a:cubicBezTo>
                <a:cubicBezTo>
                  <a:pt x="1229" y="80"/>
                  <a:pt x="1229" y="80"/>
                  <a:pt x="1229" y="80"/>
                </a:cubicBezTo>
                <a:cubicBezTo>
                  <a:pt x="1229" y="13"/>
                  <a:pt x="1169" y="2"/>
                  <a:pt x="1125" y="2"/>
                </a:cubicBezTo>
                <a:cubicBezTo>
                  <a:pt x="1070" y="2"/>
                  <a:pt x="1026" y="20"/>
                  <a:pt x="1017" y="71"/>
                </a:cubicBezTo>
                <a:cubicBezTo>
                  <a:pt x="1015" y="84"/>
                  <a:pt x="1015" y="97"/>
                  <a:pt x="1018" y="112"/>
                </a:cubicBezTo>
                <a:cubicBezTo>
                  <a:pt x="1032" y="175"/>
                  <a:pt x="1141" y="193"/>
                  <a:pt x="1157" y="233"/>
                </a:cubicBezTo>
                <a:cubicBezTo>
                  <a:pt x="1160" y="241"/>
                  <a:pt x="1159" y="250"/>
                  <a:pt x="1158" y="256"/>
                </a:cubicBezTo>
                <a:cubicBezTo>
                  <a:pt x="1155" y="267"/>
                  <a:pt x="1148" y="277"/>
                  <a:pt x="1128" y="277"/>
                </a:cubicBezTo>
                <a:cubicBezTo>
                  <a:pt x="1108" y="277"/>
                  <a:pt x="1097" y="266"/>
                  <a:pt x="1097" y="249"/>
                </a:cubicBezTo>
                <a:cubicBezTo>
                  <a:pt x="1097" y="219"/>
                  <a:pt x="1097" y="219"/>
                  <a:pt x="1097" y="219"/>
                </a:cubicBezTo>
                <a:cubicBezTo>
                  <a:pt x="1014" y="219"/>
                  <a:pt x="1014" y="219"/>
                  <a:pt x="1014" y="219"/>
                </a:cubicBezTo>
                <a:cubicBezTo>
                  <a:pt x="1014" y="243"/>
                  <a:pt x="1014" y="243"/>
                  <a:pt x="1014" y="243"/>
                </a:cubicBezTo>
                <a:cubicBezTo>
                  <a:pt x="1014" y="312"/>
                  <a:pt x="1068" y="332"/>
                  <a:pt x="1126" y="332"/>
                </a:cubicBezTo>
                <a:cubicBezTo>
                  <a:pt x="1182" y="332"/>
                  <a:pt x="1228" y="313"/>
                  <a:pt x="1235" y="262"/>
                </a:cubicBezTo>
                <a:cubicBezTo>
                  <a:pt x="1238" y="235"/>
                  <a:pt x="1236" y="218"/>
                  <a:pt x="1234" y="211"/>
                </a:cubicBezTo>
                <a:cubicBezTo>
                  <a:pt x="1221" y="147"/>
                  <a:pt x="1105" y="127"/>
                  <a:pt x="1096" y="91"/>
                </a:cubicBezTo>
                <a:moveTo>
                  <a:pt x="1803" y="261"/>
                </a:moveTo>
                <a:cubicBezTo>
                  <a:pt x="1730" y="10"/>
                  <a:pt x="1730" y="10"/>
                  <a:pt x="1730" y="10"/>
                </a:cubicBezTo>
                <a:cubicBezTo>
                  <a:pt x="1614" y="10"/>
                  <a:pt x="1614" y="10"/>
                  <a:pt x="1614" y="10"/>
                </a:cubicBezTo>
                <a:cubicBezTo>
                  <a:pt x="1614" y="319"/>
                  <a:pt x="1614" y="319"/>
                  <a:pt x="1614" y="319"/>
                </a:cubicBezTo>
                <a:cubicBezTo>
                  <a:pt x="1691" y="319"/>
                  <a:pt x="1691" y="319"/>
                  <a:pt x="1691" y="319"/>
                </a:cubicBezTo>
                <a:cubicBezTo>
                  <a:pt x="1686" y="60"/>
                  <a:pt x="1686" y="60"/>
                  <a:pt x="1686" y="60"/>
                </a:cubicBezTo>
                <a:cubicBezTo>
                  <a:pt x="1765" y="319"/>
                  <a:pt x="1765" y="319"/>
                  <a:pt x="1765" y="319"/>
                </a:cubicBezTo>
                <a:cubicBezTo>
                  <a:pt x="1876" y="319"/>
                  <a:pt x="1876" y="319"/>
                  <a:pt x="1876" y="319"/>
                </a:cubicBezTo>
                <a:cubicBezTo>
                  <a:pt x="1876" y="10"/>
                  <a:pt x="1876" y="10"/>
                  <a:pt x="1876" y="10"/>
                </a:cubicBezTo>
                <a:cubicBezTo>
                  <a:pt x="1799" y="10"/>
                  <a:pt x="1799" y="10"/>
                  <a:pt x="1799" y="10"/>
                </a:cubicBezTo>
                <a:lnTo>
                  <a:pt x="1803" y="261"/>
                </a:lnTo>
                <a:close/>
                <a:moveTo>
                  <a:pt x="333" y="10"/>
                </a:moveTo>
                <a:cubicBezTo>
                  <a:pt x="276" y="322"/>
                  <a:pt x="276" y="322"/>
                  <a:pt x="276" y="322"/>
                </a:cubicBezTo>
                <a:cubicBezTo>
                  <a:pt x="360" y="322"/>
                  <a:pt x="360" y="322"/>
                  <a:pt x="360" y="322"/>
                </a:cubicBezTo>
                <a:cubicBezTo>
                  <a:pt x="403" y="33"/>
                  <a:pt x="403" y="33"/>
                  <a:pt x="403" y="33"/>
                </a:cubicBezTo>
                <a:cubicBezTo>
                  <a:pt x="446" y="322"/>
                  <a:pt x="446" y="322"/>
                  <a:pt x="446" y="322"/>
                </a:cubicBezTo>
                <a:cubicBezTo>
                  <a:pt x="529" y="322"/>
                  <a:pt x="529" y="322"/>
                  <a:pt x="529" y="322"/>
                </a:cubicBezTo>
                <a:cubicBezTo>
                  <a:pt x="472" y="10"/>
                  <a:pt x="472" y="10"/>
                  <a:pt x="472" y="10"/>
                </a:cubicBezTo>
                <a:lnTo>
                  <a:pt x="333" y="10"/>
                </a:lnTo>
                <a:close/>
                <a:moveTo>
                  <a:pt x="804" y="10"/>
                </a:moveTo>
                <a:cubicBezTo>
                  <a:pt x="765" y="254"/>
                  <a:pt x="765" y="254"/>
                  <a:pt x="765" y="254"/>
                </a:cubicBezTo>
                <a:cubicBezTo>
                  <a:pt x="725" y="10"/>
                  <a:pt x="725" y="10"/>
                  <a:pt x="725" y="10"/>
                </a:cubicBezTo>
                <a:cubicBezTo>
                  <a:pt x="598" y="10"/>
                  <a:pt x="598" y="10"/>
                  <a:pt x="598" y="10"/>
                </a:cubicBezTo>
                <a:cubicBezTo>
                  <a:pt x="592" y="322"/>
                  <a:pt x="592" y="322"/>
                  <a:pt x="592" y="322"/>
                </a:cubicBezTo>
                <a:cubicBezTo>
                  <a:pt x="669" y="322"/>
                  <a:pt x="669" y="322"/>
                  <a:pt x="669" y="322"/>
                </a:cubicBezTo>
                <a:cubicBezTo>
                  <a:pt x="671" y="33"/>
                  <a:pt x="671" y="33"/>
                  <a:pt x="671" y="33"/>
                </a:cubicBezTo>
                <a:cubicBezTo>
                  <a:pt x="725" y="322"/>
                  <a:pt x="725" y="322"/>
                  <a:pt x="725" y="322"/>
                </a:cubicBezTo>
                <a:cubicBezTo>
                  <a:pt x="804" y="322"/>
                  <a:pt x="804" y="322"/>
                  <a:pt x="804" y="322"/>
                </a:cubicBezTo>
                <a:cubicBezTo>
                  <a:pt x="858" y="33"/>
                  <a:pt x="858" y="33"/>
                  <a:pt x="858" y="33"/>
                </a:cubicBezTo>
                <a:cubicBezTo>
                  <a:pt x="860" y="322"/>
                  <a:pt x="860" y="322"/>
                  <a:pt x="860" y="322"/>
                </a:cubicBezTo>
                <a:cubicBezTo>
                  <a:pt x="938" y="322"/>
                  <a:pt x="938" y="322"/>
                  <a:pt x="938" y="322"/>
                </a:cubicBezTo>
                <a:cubicBezTo>
                  <a:pt x="931" y="10"/>
                  <a:pt x="931" y="10"/>
                  <a:pt x="931" y="10"/>
                </a:cubicBezTo>
                <a:lnTo>
                  <a:pt x="804" y="10"/>
                </a:lnTo>
                <a:close/>
                <a:moveTo>
                  <a:pt x="1528" y="10"/>
                </a:moveTo>
                <a:cubicBezTo>
                  <a:pt x="1449" y="10"/>
                  <a:pt x="1449" y="10"/>
                  <a:pt x="1449" y="10"/>
                </a:cubicBezTo>
                <a:cubicBezTo>
                  <a:pt x="1449" y="241"/>
                  <a:pt x="1449" y="241"/>
                  <a:pt x="1449" y="241"/>
                </a:cubicBezTo>
                <a:cubicBezTo>
                  <a:pt x="1449" y="245"/>
                  <a:pt x="1449" y="249"/>
                  <a:pt x="1448" y="253"/>
                </a:cubicBezTo>
                <a:cubicBezTo>
                  <a:pt x="1447" y="260"/>
                  <a:pt x="1440" y="275"/>
                  <a:pt x="1418" y="275"/>
                </a:cubicBezTo>
                <a:cubicBezTo>
                  <a:pt x="1397" y="275"/>
                  <a:pt x="1390" y="260"/>
                  <a:pt x="1389" y="253"/>
                </a:cubicBezTo>
                <a:cubicBezTo>
                  <a:pt x="1388" y="249"/>
                  <a:pt x="1388" y="245"/>
                  <a:pt x="1388" y="241"/>
                </a:cubicBezTo>
                <a:cubicBezTo>
                  <a:pt x="1388" y="10"/>
                  <a:pt x="1388" y="10"/>
                  <a:pt x="1388" y="10"/>
                </a:cubicBezTo>
                <a:cubicBezTo>
                  <a:pt x="1309" y="10"/>
                  <a:pt x="1309" y="10"/>
                  <a:pt x="1309" y="10"/>
                </a:cubicBezTo>
                <a:cubicBezTo>
                  <a:pt x="1309" y="234"/>
                  <a:pt x="1309" y="234"/>
                  <a:pt x="1309" y="234"/>
                </a:cubicBezTo>
                <a:cubicBezTo>
                  <a:pt x="1309" y="239"/>
                  <a:pt x="1309" y="251"/>
                  <a:pt x="1310" y="254"/>
                </a:cubicBezTo>
                <a:cubicBezTo>
                  <a:pt x="1315" y="312"/>
                  <a:pt x="1361" y="331"/>
                  <a:pt x="1418" y="331"/>
                </a:cubicBezTo>
                <a:cubicBezTo>
                  <a:pt x="1476" y="331"/>
                  <a:pt x="1522" y="312"/>
                  <a:pt x="1527" y="254"/>
                </a:cubicBezTo>
                <a:cubicBezTo>
                  <a:pt x="1528" y="251"/>
                  <a:pt x="1528" y="239"/>
                  <a:pt x="1528" y="234"/>
                </a:cubicBezTo>
                <a:lnTo>
                  <a:pt x="1528" y="10"/>
                </a:lnTo>
                <a:close/>
                <a:moveTo>
                  <a:pt x="2069" y="147"/>
                </a:moveTo>
                <a:cubicBezTo>
                  <a:pt x="2069" y="192"/>
                  <a:pt x="2069" y="192"/>
                  <a:pt x="2069" y="192"/>
                </a:cubicBezTo>
                <a:cubicBezTo>
                  <a:pt x="2101" y="192"/>
                  <a:pt x="2101" y="192"/>
                  <a:pt x="2101" y="192"/>
                </a:cubicBezTo>
                <a:cubicBezTo>
                  <a:pt x="2101" y="237"/>
                  <a:pt x="2101" y="237"/>
                  <a:pt x="2101" y="237"/>
                </a:cubicBezTo>
                <a:cubicBezTo>
                  <a:pt x="2101" y="241"/>
                  <a:pt x="2101" y="246"/>
                  <a:pt x="2100" y="249"/>
                </a:cubicBezTo>
                <a:cubicBezTo>
                  <a:pt x="2099" y="258"/>
                  <a:pt x="2091" y="272"/>
                  <a:pt x="2068" y="272"/>
                </a:cubicBezTo>
                <a:cubicBezTo>
                  <a:pt x="2045" y="272"/>
                  <a:pt x="2038" y="258"/>
                  <a:pt x="2036" y="249"/>
                </a:cubicBezTo>
                <a:cubicBezTo>
                  <a:pt x="2036" y="246"/>
                  <a:pt x="2035" y="241"/>
                  <a:pt x="2035" y="237"/>
                </a:cubicBezTo>
                <a:cubicBezTo>
                  <a:pt x="2035" y="95"/>
                  <a:pt x="2035" y="95"/>
                  <a:pt x="2035" y="95"/>
                </a:cubicBezTo>
                <a:cubicBezTo>
                  <a:pt x="2035" y="90"/>
                  <a:pt x="2036" y="85"/>
                  <a:pt x="2037" y="80"/>
                </a:cubicBezTo>
                <a:cubicBezTo>
                  <a:pt x="2038" y="73"/>
                  <a:pt x="2045" y="58"/>
                  <a:pt x="2068" y="58"/>
                </a:cubicBezTo>
                <a:cubicBezTo>
                  <a:pt x="2092" y="58"/>
                  <a:pt x="2098" y="74"/>
                  <a:pt x="2099" y="80"/>
                </a:cubicBezTo>
                <a:cubicBezTo>
                  <a:pt x="2100" y="85"/>
                  <a:pt x="2100" y="92"/>
                  <a:pt x="2100" y="92"/>
                </a:cubicBezTo>
                <a:cubicBezTo>
                  <a:pt x="2100" y="110"/>
                  <a:pt x="2100" y="110"/>
                  <a:pt x="2100" y="110"/>
                </a:cubicBezTo>
                <a:cubicBezTo>
                  <a:pt x="2178" y="110"/>
                  <a:pt x="2178" y="110"/>
                  <a:pt x="2178" y="110"/>
                </a:cubicBezTo>
                <a:cubicBezTo>
                  <a:pt x="2178" y="99"/>
                  <a:pt x="2178" y="99"/>
                  <a:pt x="2178" y="99"/>
                </a:cubicBezTo>
                <a:cubicBezTo>
                  <a:pt x="2178" y="99"/>
                  <a:pt x="2179" y="89"/>
                  <a:pt x="2178" y="79"/>
                </a:cubicBezTo>
                <a:cubicBezTo>
                  <a:pt x="2172" y="20"/>
                  <a:pt x="2124" y="2"/>
                  <a:pt x="2068" y="2"/>
                </a:cubicBezTo>
                <a:cubicBezTo>
                  <a:pt x="2013" y="2"/>
                  <a:pt x="1966" y="21"/>
                  <a:pt x="1959" y="79"/>
                </a:cubicBezTo>
                <a:cubicBezTo>
                  <a:pt x="1958" y="84"/>
                  <a:pt x="1958" y="94"/>
                  <a:pt x="1958" y="99"/>
                </a:cubicBezTo>
                <a:cubicBezTo>
                  <a:pt x="1958" y="230"/>
                  <a:pt x="1958" y="230"/>
                  <a:pt x="1958" y="230"/>
                </a:cubicBezTo>
                <a:cubicBezTo>
                  <a:pt x="1958" y="236"/>
                  <a:pt x="1958" y="241"/>
                  <a:pt x="1959" y="251"/>
                </a:cubicBezTo>
                <a:cubicBezTo>
                  <a:pt x="1964" y="308"/>
                  <a:pt x="2013" y="328"/>
                  <a:pt x="2068" y="328"/>
                </a:cubicBezTo>
                <a:cubicBezTo>
                  <a:pt x="2124" y="328"/>
                  <a:pt x="2173" y="308"/>
                  <a:pt x="2178" y="251"/>
                </a:cubicBezTo>
                <a:cubicBezTo>
                  <a:pt x="2179" y="241"/>
                  <a:pt x="2179" y="236"/>
                  <a:pt x="2179" y="230"/>
                </a:cubicBezTo>
                <a:cubicBezTo>
                  <a:pt x="2179" y="147"/>
                  <a:pt x="2179" y="147"/>
                  <a:pt x="2179" y="147"/>
                </a:cubicBezTo>
                <a:lnTo>
                  <a:pt x="2069" y="1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66" name="그림 3"/>
          <p:cNvPicPr/>
          <p:nvPr/>
        </p:nvPicPr>
        <p:blipFill>
          <a:blip r:embed="rId14"/>
          <a:stretch/>
        </p:blipFill>
        <p:spPr>
          <a:xfrm>
            <a:off x="3271320" y="2628720"/>
            <a:ext cx="3359880" cy="1101600"/>
          </a:xfrm>
          <a:prstGeom prst="rect">
            <a:avLst/>
          </a:prstGeom>
          <a:ln>
            <a:noFill/>
          </a:ln>
        </p:spPr>
      </p:pic>
      <p:sp>
        <p:nvSpPr>
          <p:cNvPr id="167" name="PlaceHolder 3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168" name="PlaceHolder 4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216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tejashvi14/employee-future-predictio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865800" y="2741400"/>
            <a:ext cx="8671680" cy="67068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4400" b="0" strike="noStrike" spc="-1" dirty="0">
                <a:solidFill>
                  <a:srgbClr val="FFFFFF"/>
                </a:solidFill>
                <a:latin typeface="Samsung Sharp Sans"/>
                <a:ea typeface="Samsung Sharp Sans"/>
              </a:rPr>
              <a:t>Samsung Innovation Campus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212" name="CustomShape 2"/>
          <p:cNvSpPr/>
          <p:nvPr/>
        </p:nvSpPr>
        <p:spPr>
          <a:xfrm>
            <a:off x="865800" y="3579120"/>
            <a:ext cx="6044760" cy="36648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00B3E3"/>
                </a:solidFill>
                <a:latin typeface="Samsung Sharp Sans"/>
                <a:ea typeface="Samsung Sharp Sans"/>
              </a:rPr>
              <a:t>Artificial Intelligence Course</a:t>
            </a:r>
            <a:endParaRPr lang="en-US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صورة 4">
            <a:extLst>
              <a:ext uri="{FF2B5EF4-FFF2-40B4-BE49-F238E27FC236}">
                <a16:creationId xmlns:a16="http://schemas.microsoft.com/office/drawing/2014/main" id="{0A357269-D046-402C-B1B7-FFA415201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76995"/>
            <a:ext cx="5264331" cy="3722914"/>
          </a:xfrm>
          <a:prstGeom prst="rect">
            <a:avLst/>
          </a:prstGeom>
        </p:spPr>
      </p:pic>
      <p:pic>
        <p:nvPicPr>
          <p:cNvPr id="7" name="صورة 6">
            <a:extLst>
              <a:ext uri="{FF2B5EF4-FFF2-40B4-BE49-F238E27FC236}">
                <a16:creationId xmlns:a16="http://schemas.microsoft.com/office/drawing/2014/main" id="{E12A5817-BC91-4B17-845D-CE2F48ACC5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330" y="2076995"/>
            <a:ext cx="4519749" cy="3553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73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صورة 4">
            <a:extLst>
              <a:ext uri="{FF2B5EF4-FFF2-40B4-BE49-F238E27FC236}">
                <a16:creationId xmlns:a16="http://schemas.microsoft.com/office/drawing/2014/main" id="{2559196E-6A1B-4F92-A246-2D093EB3D3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31" y="2116183"/>
            <a:ext cx="4716281" cy="4088674"/>
          </a:xfrm>
          <a:prstGeom prst="rect">
            <a:avLst/>
          </a:prstGeom>
        </p:spPr>
      </p:pic>
      <p:pic>
        <p:nvPicPr>
          <p:cNvPr id="7" name="صورة 6">
            <a:extLst>
              <a:ext uri="{FF2B5EF4-FFF2-40B4-BE49-F238E27FC236}">
                <a16:creationId xmlns:a16="http://schemas.microsoft.com/office/drawing/2014/main" id="{F9DA7635-FDF4-4FA7-8DD9-AD0B471A68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413" y="2116182"/>
            <a:ext cx="4833258" cy="4193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295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صورة 4">
            <a:extLst>
              <a:ext uri="{FF2B5EF4-FFF2-40B4-BE49-F238E27FC236}">
                <a16:creationId xmlns:a16="http://schemas.microsoft.com/office/drawing/2014/main" id="{6E7AA0D3-F28E-48B3-8151-16F8CADF22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91" y="2124890"/>
            <a:ext cx="4807721" cy="3936275"/>
          </a:xfrm>
          <a:prstGeom prst="rect">
            <a:avLst/>
          </a:prstGeom>
        </p:spPr>
      </p:pic>
      <p:pic>
        <p:nvPicPr>
          <p:cNvPr id="7" name="صورة 6">
            <a:extLst>
              <a:ext uri="{FF2B5EF4-FFF2-40B4-BE49-F238E27FC236}">
                <a16:creationId xmlns:a16="http://schemas.microsoft.com/office/drawing/2014/main" id="{08C0FA6F-1A09-4BC7-B906-BDA326CEE0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412" y="2124890"/>
            <a:ext cx="4524894" cy="393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61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Data Visualization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494" y="2220866"/>
            <a:ext cx="7537011" cy="3797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987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صورة 4">
            <a:extLst>
              <a:ext uri="{FF2B5EF4-FFF2-40B4-BE49-F238E27FC236}">
                <a16:creationId xmlns:a16="http://schemas.microsoft.com/office/drawing/2014/main" id="{ACB32BB6-A2C6-4EDA-A554-D12E0E4A4E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749" y="903607"/>
            <a:ext cx="6783977" cy="5810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065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051" y="700105"/>
            <a:ext cx="5853339" cy="342306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35726" y="4576278"/>
            <a:ext cx="883049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the male employees have the highest rate who won't leave the company (male) with 44% and also have the lowest rate who will leave the company( male) with 15% and the female employees who will leave with 19% and who won't leave with 21%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4111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571" y="816944"/>
            <a:ext cx="8029303" cy="39250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88571" y="4742019"/>
            <a:ext cx="802930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type of  payment tier </a:t>
            </a:r>
          </a:p>
          <a:p>
            <a:r>
              <a:rPr lang="en-US" dirty="0">
                <a:solidFill>
                  <a:schemeClr val="bg1"/>
                </a:solidFill>
              </a:rPr>
              <a:t>-1: HIGHEST </a:t>
            </a:r>
          </a:p>
          <a:p>
            <a:r>
              <a:rPr lang="en-US" dirty="0">
                <a:solidFill>
                  <a:schemeClr val="bg1"/>
                </a:solidFill>
              </a:rPr>
              <a:t>-2: MID LEVEL </a:t>
            </a:r>
          </a:p>
          <a:p>
            <a:r>
              <a:rPr lang="en-US" dirty="0">
                <a:solidFill>
                  <a:schemeClr val="bg1"/>
                </a:solidFill>
              </a:rPr>
              <a:t>-3:LOWEST</a:t>
            </a:r>
          </a:p>
          <a:p>
            <a:r>
              <a:rPr lang="en-US" dirty="0">
                <a:solidFill>
                  <a:schemeClr val="bg1"/>
                </a:solidFill>
              </a:rPr>
              <a:t>the employees who said that they won't leave </a:t>
            </a:r>
            <a:r>
              <a:rPr lang="en-US" dirty="0" smtClean="0">
                <a:solidFill>
                  <a:schemeClr val="bg1"/>
                </a:solidFill>
              </a:rPr>
              <a:t>their </a:t>
            </a:r>
            <a:r>
              <a:rPr lang="en-US" dirty="0">
                <a:solidFill>
                  <a:schemeClr val="bg1"/>
                </a:solidFill>
              </a:rPr>
              <a:t>tier payment is the lowest than others with 54% and also the employees who said they will leave their tier payment is the lowest than others 20%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7998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526" y="918004"/>
            <a:ext cx="8368398" cy="399363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40526" y="5129350"/>
            <a:ext cx="836839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Bangalore is the city with the highest rate where employees said they won't leave the company with 35%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and New Delhi is the city where employees said the will leave but with the lowest rate than other cities</a:t>
            </a:r>
          </a:p>
          <a:p>
            <a:r>
              <a:rPr lang="en-US" sz="2000" b="1" dirty="0" err="1">
                <a:solidFill>
                  <a:schemeClr val="bg1"/>
                </a:solidFill>
              </a:rPr>
              <a:t>pune</a:t>
            </a:r>
            <a:r>
              <a:rPr lang="en-US" sz="2000" b="1" dirty="0">
                <a:solidFill>
                  <a:schemeClr val="bg1"/>
                </a:solidFill>
              </a:rPr>
              <a:t> city have </a:t>
            </a:r>
            <a:r>
              <a:rPr lang="en-US" sz="2000" b="1" dirty="0" err="1">
                <a:solidFill>
                  <a:schemeClr val="bg1"/>
                </a:solidFill>
              </a:rPr>
              <a:t>approx</a:t>
            </a:r>
            <a:r>
              <a:rPr lang="en-US" sz="2000" b="1" dirty="0">
                <a:solidFill>
                  <a:schemeClr val="bg1"/>
                </a:solidFill>
              </a:rPr>
              <a:t> the same rate in leaving and staying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727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43" y="788137"/>
            <a:ext cx="8424529" cy="387094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78674" y="4659084"/>
            <a:ext cx="944009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>
                <a:solidFill>
                  <a:schemeClr val="bg1"/>
                </a:solidFill>
                <a:latin typeface="Century Gothic" panose="020B0502020202020204" pitchFamily="34" charset="0"/>
              </a:rPr>
              <a:t>we can notice that 2017 is year when the employee with more than 17% said that they won't leave </a:t>
            </a:r>
          </a:p>
          <a:p>
            <a:r>
              <a:rPr lang="en-US" sz="1500" b="1" dirty="0">
                <a:solidFill>
                  <a:schemeClr val="bg1"/>
                </a:solidFill>
                <a:latin typeface="Century Gothic" panose="020B0502020202020204" pitchFamily="34" charset="0"/>
              </a:rPr>
              <a:t>and 2018 is the year where employees said that they won't leave but with the lowest rate than others with 0.1%which means that the employees who said in 2017 that they won't leave left!!</a:t>
            </a:r>
          </a:p>
          <a:p>
            <a:r>
              <a:rPr lang="en-US" sz="1500" b="1" dirty="0">
                <a:solidFill>
                  <a:schemeClr val="bg1"/>
                </a:solidFill>
                <a:latin typeface="Century Gothic" panose="020B0502020202020204" pitchFamily="34" charset="0"/>
              </a:rPr>
              <a:t>and 2012 is the year when employees said they will leave but with the lowest rate than others with  8%</a:t>
            </a:r>
          </a:p>
          <a:p>
            <a:r>
              <a:rPr lang="en-US" sz="1500" b="1" dirty="0">
                <a:solidFill>
                  <a:schemeClr val="bg1"/>
                </a:solidFill>
                <a:latin typeface="Century Gothic" panose="020B0502020202020204" pitchFamily="34" charset="0"/>
              </a:rPr>
              <a:t>2018 is the year when employees said they will leave but with the highest rate than others with  7.8% </a:t>
            </a:r>
          </a:p>
          <a:p>
            <a:r>
              <a:rPr lang="en-US" sz="1500" b="1" dirty="0">
                <a:solidFill>
                  <a:schemeClr val="bg1"/>
                </a:solidFill>
                <a:latin typeface="Century Gothic" panose="020B0502020202020204" pitchFamily="34" charset="0"/>
              </a:rPr>
              <a:t>also we can see that the number of employees who said they won't leave in 2018 highly decreased than 2017 </a:t>
            </a:r>
            <a:endParaRPr lang="en-US" sz="15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6763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452" y="814113"/>
            <a:ext cx="7559040" cy="359315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71453" y="4615769"/>
            <a:ext cx="755904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the most employees have bachelors with  and more than 53% won't leave and 24% will leave </a:t>
            </a:r>
          </a:p>
          <a:p>
            <a:r>
              <a:rPr lang="en-US" b="1" dirty="0">
                <a:solidFill>
                  <a:schemeClr val="bg1"/>
                </a:solidFill>
              </a:rPr>
              <a:t>then more than 9 % have masters won't leave and 9 will leave </a:t>
            </a:r>
          </a:p>
          <a:p>
            <a:r>
              <a:rPr lang="en-US" b="1" dirty="0">
                <a:solidFill>
                  <a:schemeClr val="bg1"/>
                </a:solidFill>
              </a:rPr>
              <a:t>then with the lowest rate </a:t>
            </a:r>
            <a:r>
              <a:rPr lang="en-US" b="1" dirty="0" err="1">
                <a:solidFill>
                  <a:schemeClr val="bg1"/>
                </a:solidFill>
              </a:rPr>
              <a:t>approx</a:t>
            </a:r>
            <a:r>
              <a:rPr lang="en-US" b="1" dirty="0">
                <a:solidFill>
                  <a:schemeClr val="bg1"/>
                </a:solidFill>
              </a:rPr>
              <a:t> 3% of employees have PHD and won't leave and  1% will leave </a:t>
            </a:r>
          </a:p>
        </p:txBody>
      </p:sp>
    </p:spTree>
    <p:extLst>
      <p:ext uri="{BB962C8B-B14F-4D97-AF65-F5344CB8AC3E}">
        <p14:creationId xmlns:p14="http://schemas.microsoft.com/office/powerpoint/2010/main" val="268582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EF22C49-031B-48E8-86B9-F49F08EDBC80}"/>
              </a:ext>
            </a:extLst>
          </p:cNvPr>
          <p:cNvSpPr txBox="1"/>
          <p:nvPr/>
        </p:nvSpPr>
        <p:spPr>
          <a:xfrm>
            <a:off x="752634" y="2584579"/>
            <a:ext cx="8397551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Arial"/>
              </a:rPr>
              <a:t>Project presented by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Arial"/>
              </a:rPr>
              <a:t>: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Century Gothic" panose="020B0502020202020204" pitchFamily="34" charset="0"/>
              </a:rPr>
              <a:t>Marwan Mohamed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Marwan </a:t>
            </a:r>
            <a:r>
              <a:rPr 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Makhlouf</a:t>
            </a:r>
            <a:endParaRPr lang="en-US" sz="2000" b="1" dirty="0" smtClean="0">
              <a:solidFill>
                <a:schemeClr val="tx1">
                  <a:lumMod val="95000"/>
                  <a:lumOff val="5000"/>
                </a:schemeClr>
              </a:solidFill>
              <a:latin typeface="Century Gothic" panose="020B0502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Century Gothic" panose="020B0502020202020204" pitchFamily="34" charset="0"/>
              </a:rPr>
              <a:t>Mohamed Sameh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Century Gothic" panose="020B0502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Arial"/>
              </a:rPr>
              <a:t>Team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Arial"/>
              </a:rPr>
              <a:t>: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Potates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Team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lvl="0"/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Arial"/>
              </a:rPr>
              <a:t>Data Used : </a:t>
            </a:r>
            <a:r>
              <a:rPr lang="en-US" sz="2000" b="1" dirty="0">
                <a:latin typeface="Century Gothic" panose="020B0502020202020204" pitchFamily="34" charset="0"/>
                <a:hlinkClick r:id="rId3"/>
              </a:rPr>
              <a:t>Employee Future Prediction(</a:t>
            </a:r>
            <a:r>
              <a:rPr lang="en-US" sz="2000" b="1" dirty="0" err="1">
                <a:latin typeface="Century Gothic" panose="020B0502020202020204" pitchFamily="34" charset="0"/>
                <a:hlinkClick r:id="rId3"/>
              </a:rPr>
              <a:t>Kaggle</a:t>
            </a:r>
            <a:r>
              <a:rPr lang="en-US" sz="2000" b="1" dirty="0">
                <a:latin typeface="Century Gothic" panose="020B0502020202020204" pitchFamily="34" charset="0"/>
                <a:hlinkClick r:id="rId3"/>
              </a:rPr>
              <a:t>)</a:t>
            </a:r>
            <a:endParaRPr lang="en-US" sz="2000" b="1" dirty="0">
              <a:latin typeface="Century Gothic" panose="020B0502020202020204" pitchFamily="34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9BD4134-7466-4034-903C-F240B43118B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95298" y="755249"/>
            <a:ext cx="8912225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Samsung Sharp Sans"/>
              </a:rPr>
              <a:t>Employee Future Prediction</a:t>
            </a:r>
            <a:endParaRPr lang="en-US" dirty="0">
              <a:solidFill>
                <a:schemeClr val="bg1"/>
              </a:solidFill>
              <a:latin typeface="Samsung Sharp Sans"/>
            </a:endParaRPr>
          </a:p>
        </p:txBody>
      </p:sp>
    </p:spTree>
    <p:extLst>
      <p:ext uri="{BB962C8B-B14F-4D97-AF65-F5344CB8AC3E}">
        <p14:creationId xmlns:p14="http://schemas.microsoft.com/office/powerpoint/2010/main" val="354184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497" y="818466"/>
            <a:ext cx="7506789" cy="377296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419496" y="4843979"/>
            <a:ext cx="750678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it means ever kept out of the projects for 1 month or more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the people who haven't kept out of the projects for month or more have the highest rate in leaving with 29% and staying with 60%</a:t>
            </a:r>
            <a:endParaRPr lang="en-US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8983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" y="821490"/>
            <a:ext cx="8191420" cy="471716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92481" y="5632158"/>
            <a:ext cx="81914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employees with the age 28 said they will leave and won't leave with the highest level than the other ages </a:t>
            </a:r>
            <a:endParaRPr lang="en-US" b="0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60322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8092" y="899927"/>
            <a:ext cx="4915543" cy="29459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20" y="3845921"/>
            <a:ext cx="4607934" cy="27201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8092" y="4089067"/>
            <a:ext cx="4915544" cy="247697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90059" y="899927"/>
            <a:ext cx="28055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LGBM Classifier</a:t>
            </a:r>
          </a:p>
          <a:p>
            <a:r>
              <a:rPr lang="en-US" sz="2400" b="1" dirty="0" smtClean="0">
                <a:solidFill>
                  <a:schemeClr val="bg1"/>
                </a:solidFill>
              </a:rPr>
              <a:t>Accuracy: %</a:t>
            </a:r>
            <a:r>
              <a:rPr lang="en-US" sz="2400" dirty="0" smtClean="0">
                <a:solidFill>
                  <a:schemeClr val="bg1"/>
                </a:solidFill>
              </a:rPr>
              <a:t>87.32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35" y="1851081"/>
            <a:ext cx="4084674" cy="1874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45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316" y="1704623"/>
            <a:ext cx="4046571" cy="182895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81316" y="976197"/>
            <a:ext cx="4949825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Random Forest </a:t>
            </a:r>
            <a:r>
              <a:rPr lang="en-US" b="1" dirty="0">
                <a:solidFill>
                  <a:schemeClr val="bg1"/>
                </a:solidFill>
              </a:rPr>
              <a:t>Classifier</a:t>
            </a:r>
          </a:p>
          <a:p>
            <a:r>
              <a:rPr lang="en-US" b="1" dirty="0">
                <a:solidFill>
                  <a:schemeClr val="bg1"/>
                </a:solidFill>
              </a:rPr>
              <a:t>Accuracy: %</a:t>
            </a:r>
            <a:r>
              <a:rPr lang="en-US" dirty="0" smtClean="0">
                <a:solidFill>
                  <a:schemeClr val="bg1"/>
                </a:solidFill>
              </a:rPr>
              <a:t>86.68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8983" y="1622528"/>
            <a:ext cx="4314652" cy="310254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79" y="4035203"/>
            <a:ext cx="4756483" cy="2531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38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9289" y="1303161"/>
            <a:ext cx="4949825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SVM </a:t>
            </a:r>
            <a:r>
              <a:rPr lang="en-US" b="1" dirty="0">
                <a:solidFill>
                  <a:schemeClr val="bg1"/>
                </a:solidFill>
              </a:rPr>
              <a:t>Classifier</a:t>
            </a:r>
          </a:p>
          <a:p>
            <a:r>
              <a:rPr lang="en-US" b="1" dirty="0">
                <a:solidFill>
                  <a:schemeClr val="bg1"/>
                </a:solidFill>
              </a:rPr>
              <a:t>Accuracy: %</a:t>
            </a:r>
            <a:r>
              <a:rPr lang="en-US" dirty="0" smtClean="0">
                <a:solidFill>
                  <a:schemeClr val="bg1"/>
                </a:solidFill>
              </a:rPr>
              <a:t>86.35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329" y="2783945"/>
            <a:ext cx="4031329" cy="17603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6667" y="2139511"/>
            <a:ext cx="4464809" cy="321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759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154"/>
          <a:stretch/>
        </p:blipFill>
        <p:spPr>
          <a:xfrm>
            <a:off x="2467517" y="2847703"/>
            <a:ext cx="4967125" cy="2046515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Solution </a:t>
            </a:r>
          </a:p>
        </p:txBody>
      </p:sp>
    </p:spTree>
    <p:extLst>
      <p:ext uri="{BB962C8B-B14F-4D97-AF65-F5344CB8AC3E}">
        <p14:creationId xmlns:p14="http://schemas.microsoft.com/office/powerpoint/2010/main" val="3695797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/>
          </p:nvPr>
        </p:nvSpPr>
        <p:spPr>
          <a:xfrm>
            <a:off x="456364" y="2132553"/>
            <a:ext cx="8912160" cy="3977280"/>
          </a:xfrm>
        </p:spPr>
        <p:txBody>
          <a:bodyPr/>
          <a:lstStyle/>
          <a:p>
            <a:r>
              <a:rPr lang="en-US" sz="2800" b="1" dirty="0" smtClean="0">
                <a:latin typeface="Century Gothic" panose="020B0502020202020204" pitchFamily="34" charset="0"/>
              </a:rPr>
              <a:t>1- About </a:t>
            </a:r>
            <a:r>
              <a:rPr lang="en-US" sz="2800" b="1" dirty="0" smtClean="0">
                <a:latin typeface="Century Gothic" panose="020B0502020202020204" pitchFamily="34" charset="0"/>
              </a:rPr>
              <a:t>Data</a:t>
            </a:r>
          </a:p>
          <a:p>
            <a:endParaRPr lang="en-US" sz="2800" b="1" dirty="0" smtClean="0">
              <a:latin typeface="Century Gothic" panose="020B0502020202020204" pitchFamily="34" charset="0"/>
            </a:endParaRPr>
          </a:p>
          <a:p>
            <a:r>
              <a:rPr lang="en-US" sz="2800" b="1" dirty="0" smtClean="0">
                <a:latin typeface="Century Gothic" panose="020B0502020202020204" pitchFamily="34" charset="0"/>
              </a:rPr>
              <a:t>2- Preprocessing </a:t>
            </a:r>
            <a:endParaRPr lang="en-US" sz="2800" b="1" dirty="0" smtClean="0">
              <a:latin typeface="Century Gothic" panose="020B0502020202020204" pitchFamily="34" charset="0"/>
            </a:endParaRPr>
          </a:p>
          <a:p>
            <a:endParaRPr lang="en-US" sz="2800" b="1" dirty="0" smtClean="0">
              <a:latin typeface="Century Gothic" panose="020B0502020202020204" pitchFamily="34" charset="0"/>
            </a:endParaRPr>
          </a:p>
          <a:p>
            <a:r>
              <a:rPr lang="en-US" sz="2800" b="1" dirty="0" smtClean="0">
                <a:latin typeface="Century Gothic" panose="020B0502020202020204" pitchFamily="34" charset="0"/>
              </a:rPr>
              <a:t>3- EDA and Data </a:t>
            </a:r>
            <a:r>
              <a:rPr lang="en-US" sz="2800" b="1" dirty="0" smtClean="0">
                <a:latin typeface="Century Gothic" panose="020B0502020202020204" pitchFamily="34" charset="0"/>
              </a:rPr>
              <a:t>Visualization</a:t>
            </a:r>
          </a:p>
          <a:p>
            <a:endParaRPr lang="en-US" sz="2800" b="1" dirty="0" smtClean="0">
              <a:latin typeface="Century Gothic" panose="020B0502020202020204" pitchFamily="34" charset="0"/>
            </a:endParaRPr>
          </a:p>
          <a:p>
            <a:r>
              <a:rPr lang="en-US" sz="2800" b="1" dirty="0" smtClean="0">
                <a:latin typeface="Century Gothic" panose="020B0502020202020204" pitchFamily="34" charset="0"/>
              </a:rPr>
              <a:t>4- ML </a:t>
            </a:r>
            <a:r>
              <a:rPr lang="en-US" sz="2800" b="1" dirty="0" smtClean="0">
                <a:latin typeface="Century Gothic" panose="020B0502020202020204" pitchFamily="34" charset="0"/>
              </a:rPr>
              <a:t>Model</a:t>
            </a:r>
          </a:p>
          <a:p>
            <a:endParaRPr lang="en-US" sz="2800" b="1" dirty="0" smtClean="0">
              <a:latin typeface="Century Gothic" panose="020B0502020202020204" pitchFamily="34" charset="0"/>
            </a:endParaRPr>
          </a:p>
          <a:p>
            <a:r>
              <a:rPr lang="en-US" sz="2800" b="1" dirty="0" smtClean="0">
                <a:latin typeface="Century Gothic" panose="020B0502020202020204" pitchFamily="34" charset="0"/>
              </a:rPr>
              <a:t>5- Business Solution</a:t>
            </a:r>
            <a:endParaRPr lang="en-US" sz="2800" b="1" dirty="0">
              <a:latin typeface="Century Gothic" panose="020B0502020202020204" pitchFamily="34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9BD4134-7466-4034-903C-F240B43118B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Samsung Sharp Sans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349105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About data</a:t>
            </a:r>
          </a:p>
        </p:txBody>
      </p:sp>
      <p:sp>
        <p:nvSpPr>
          <p:cNvPr id="5" name="عنوان فرعي 4">
            <a:extLst>
              <a:ext uri="{FF2B5EF4-FFF2-40B4-BE49-F238E27FC236}">
                <a16:creationId xmlns:a16="http://schemas.microsoft.com/office/drawing/2014/main" id="{E2F1EEDC-3CF9-4331-A306-EB2E73AD07FF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495300" y="2362165"/>
            <a:ext cx="8718369" cy="3977280"/>
          </a:xfrm>
        </p:spPr>
        <p:txBody>
          <a:bodyPr>
            <a:normAutofit/>
          </a:bodyPr>
          <a:lstStyle/>
          <a:p>
            <a:r>
              <a:rPr lang="en-US" sz="2600" b="1" i="0" dirty="0" smtClean="0">
                <a:effectLst/>
                <a:latin typeface="Century" panose="02040604050505020304" pitchFamily="18" charset="0"/>
                <a:cs typeface="Times New Roman" panose="02020603050405020304" pitchFamily="18" charset="0"/>
              </a:rPr>
              <a:t>A </a:t>
            </a:r>
            <a:r>
              <a:rPr lang="en-US" sz="2600" b="1" i="0" dirty="0">
                <a:effectLst/>
                <a:latin typeface="Century" panose="02040604050505020304" pitchFamily="18" charset="0"/>
                <a:cs typeface="Times New Roman" panose="02020603050405020304" pitchFamily="18" charset="0"/>
              </a:rPr>
              <a:t>company's HR department wants to predict whether some employees would leave the company in next 2 years</a:t>
            </a:r>
            <a:r>
              <a:rPr lang="en-US" sz="2600" b="1" i="0" dirty="0" smtClean="0">
                <a:effectLst/>
                <a:latin typeface="Century" panose="020406040505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b="1" i="0" dirty="0" smtClean="0"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Our </a:t>
            </a:r>
            <a:r>
              <a:rPr lang="en-US" sz="3200" b="1" i="0" dirty="0"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job</a:t>
            </a:r>
            <a:r>
              <a:rPr lang="en-US" sz="3200" b="1" i="0" dirty="0" smtClean="0"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:-</a:t>
            </a:r>
          </a:p>
          <a:p>
            <a:pPr marL="0" indent="0">
              <a:buNone/>
            </a:pPr>
            <a:endParaRPr lang="en-US" sz="3200" b="1" i="0" dirty="0">
              <a:effectLst/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r>
              <a:rPr lang="en-US" sz="2600" b="1" dirty="0">
                <a:latin typeface="Century" panose="02040604050505020304" pitchFamily="18" charset="0"/>
                <a:cs typeface="Times New Roman" panose="02020603050405020304" pitchFamily="18" charset="0"/>
              </a:rPr>
              <a:t>Our </a:t>
            </a:r>
            <a:r>
              <a:rPr lang="en-US" sz="2600" b="1" i="0" dirty="0">
                <a:effectLst/>
                <a:latin typeface="Century" panose="02040604050505020304" pitchFamily="18" charset="0"/>
                <a:cs typeface="Times New Roman" panose="02020603050405020304" pitchFamily="18" charset="0"/>
              </a:rPr>
              <a:t>job is to build a predictive model that predicts the prospects of future and present employees.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954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9EEC189D-83F8-42CF-B97E-DC4747094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32" y="378102"/>
            <a:ext cx="8912160" cy="11448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Data Features: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319" y="2980847"/>
            <a:ext cx="8980186" cy="223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93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810B612C-847D-4DE7-9192-0E08D07D1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Data info:</a:t>
            </a:r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0AAF79C9-50C7-4F6A-8600-FF9B3F3B7B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42" y="2257261"/>
            <a:ext cx="8464731" cy="3594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59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F2573651-C878-4236-AEAB-96F7BD81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Data description :</a:t>
            </a:r>
          </a:p>
        </p:txBody>
      </p:sp>
      <p:pic>
        <p:nvPicPr>
          <p:cNvPr id="4" name="صورة 3">
            <a:extLst>
              <a:ext uri="{FF2B5EF4-FFF2-40B4-BE49-F238E27FC236}">
                <a16:creationId xmlns:a16="http://schemas.microsoft.com/office/drawing/2014/main" id="{A519662B-AD09-4AA5-9651-BAEBE42330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44" y="2233445"/>
            <a:ext cx="9345319" cy="3618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08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صورة 6">
            <a:extLst>
              <a:ext uri="{FF2B5EF4-FFF2-40B4-BE49-F238E27FC236}">
                <a16:creationId xmlns:a16="http://schemas.microsoft.com/office/drawing/2014/main" id="{BDA42D7F-9582-429A-9F5C-8183E2044D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875" y="853174"/>
            <a:ext cx="6914605" cy="5420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02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3E6D7465-87AF-486B-9145-887699087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EDA</a:t>
            </a:r>
            <a:r>
              <a:rPr lang="en-US" dirty="0"/>
              <a:t> </a:t>
            </a:r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F82BB26C-CEEB-4BD5-A07F-809C6D8177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7318"/>
            <a:ext cx="5081450" cy="3078088"/>
          </a:xfrm>
          <a:prstGeom prst="rect">
            <a:avLst/>
          </a:prstGeom>
        </p:spPr>
      </p:pic>
      <p:pic>
        <p:nvPicPr>
          <p:cNvPr id="7" name="صورة 6">
            <a:extLst>
              <a:ext uri="{FF2B5EF4-FFF2-40B4-BE49-F238E27FC236}">
                <a16:creationId xmlns:a16="http://schemas.microsoft.com/office/drawing/2014/main" id="{F64F7B3A-36AB-4119-826E-A8D061B6F6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449" y="2617318"/>
            <a:ext cx="4821375" cy="292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92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3625</TotalTime>
  <Words>519</Words>
  <Application>Microsoft Office PowerPoint</Application>
  <PresentationFormat>Custom</PresentationFormat>
  <Paragraphs>64</Paragraphs>
  <Slides>26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26</vt:i4>
      </vt:variant>
    </vt:vector>
  </HeadingPairs>
  <TitlesOfParts>
    <vt:vector size="43" baseType="lpstr">
      <vt:lpstr>맑은 고딕</vt:lpstr>
      <vt:lpstr>Arial</vt:lpstr>
      <vt:lpstr>Calibri</vt:lpstr>
      <vt:lpstr>Century</vt:lpstr>
      <vt:lpstr>Century Gothic</vt:lpstr>
      <vt:lpstr>DejaVu Sans</vt:lpstr>
      <vt:lpstr>Samsung Sharp Sans</vt:lpstr>
      <vt:lpstr>Samsung Sharp Sans Bold</vt:lpstr>
      <vt:lpstr>SamsungOne 300</vt:lpstr>
      <vt:lpstr>SamsungOne 400</vt:lpstr>
      <vt:lpstr>SamsungOne 400C</vt:lpstr>
      <vt:lpstr>Symbol</vt:lpstr>
      <vt:lpstr>Times New Roman</vt:lpstr>
      <vt:lpstr>Wingdings</vt:lpstr>
      <vt:lpstr>Office Theme</vt:lpstr>
      <vt:lpstr>Office Theme</vt:lpstr>
      <vt:lpstr>Office Theme</vt:lpstr>
      <vt:lpstr>PowerPoint Presentation</vt:lpstr>
      <vt:lpstr>Employee Future Prediction</vt:lpstr>
      <vt:lpstr>Agenda</vt:lpstr>
      <vt:lpstr>About data</vt:lpstr>
      <vt:lpstr>Data Features:</vt:lpstr>
      <vt:lpstr>Data info:</vt:lpstr>
      <vt:lpstr>Data description :</vt:lpstr>
      <vt:lpstr>PowerPoint Presentation</vt:lpstr>
      <vt:lpstr>EDA </vt:lpstr>
      <vt:lpstr>PowerPoint Presentation</vt:lpstr>
      <vt:lpstr>PowerPoint Presentation</vt:lpstr>
      <vt:lpstr>PowerPoint Presentation</vt:lpstr>
      <vt:lpstr>Data Visualization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Solution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in Python</dc:title>
  <dc:creator>Soon Yong Chang</dc:creator>
  <cp:lastModifiedBy>sameh</cp:lastModifiedBy>
  <cp:revision>2457</cp:revision>
  <dcterms:created xsi:type="dcterms:W3CDTF">2019-07-06T14:12:49Z</dcterms:created>
  <dcterms:modified xsi:type="dcterms:W3CDTF">2021-12-15T15:52:44Z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SCPROP">
    <vt:lpwstr>NSCCustomProperty</vt:lpwstr>
  </property>
  <property fmtid="{D5CDD505-2E9C-101B-9397-08002B2CF9AE}" pid="8" name="Notes">
    <vt:i4>28</vt:i4>
  </property>
  <property fmtid="{D5CDD505-2E9C-101B-9397-08002B2CF9AE}" pid="9" name="PresentationFormat">
    <vt:lpwstr>Custom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37</vt:i4>
  </property>
</Properties>
</file>