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</p:sldMasterIdLst>
  <p:notesMasterIdLst>
    <p:notesMasterId r:id="rId32"/>
  </p:notesMasterIdLst>
  <p:sldIdLst>
    <p:sldId id="256" r:id="rId4"/>
    <p:sldId id="286" r:id="rId5"/>
    <p:sldId id="269" r:id="rId6"/>
    <p:sldId id="270" r:id="rId7"/>
    <p:sldId id="275" r:id="rId8"/>
    <p:sldId id="281" r:id="rId9"/>
    <p:sldId id="277" r:id="rId10"/>
    <p:sldId id="278" r:id="rId11"/>
    <p:sldId id="282" r:id="rId12"/>
    <p:sldId id="283" r:id="rId13"/>
    <p:sldId id="284" r:id="rId14"/>
    <p:sldId id="285" r:id="rId15"/>
    <p:sldId id="287" r:id="rId16"/>
    <p:sldId id="279" r:id="rId17"/>
    <p:sldId id="276" r:id="rId18"/>
    <p:sldId id="296" r:id="rId19"/>
    <p:sldId id="288" r:id="rId20"/>
    <p:sldId id="289" r:id="rId21"/>
    <p:sldId id="290" r:id="rId22"/>
    <p:sldId id="291" r:id="rId23"/>
    <p:sldId id="292" r:id="rId24"/>
    <p:sldId id="298" r:id="rId25"/>
    <p:sldId id="293" r:id="rId26"/>
    <p:sldId id="294" r:id="rId27"/>
    <p:sldId id="295" r:id="rId28"/>
    <p:sldId id="297" r:id="rId29"/>
    <p:sldId id="299" r:id="rId30"/>
    <p:sldId id="260" r:id="rId31"/>
  </p:sldIdLst>
  <p:sldSz cx="9902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301" autoAdjust="0"/>
  </p:normalViewPr>
  <p:slideViewPr>
    <p:cSldViewPr snapToGrid="0">
      <p:cViewPr varScale="1">
        <p:scale>
          <a:sx n="88" d="100"/>
          <a:sy n="88" d="100"/>
        </p:scale>
        <p:origin x="1085" y="62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F52FAC1-0289-47D3-BB93-032425F5619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08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675EBFF-B459-47D5-91E5-1BE85662ECAC}" type="slidenum"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06C1B-AB0F-463B-896E-D259CF53E820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197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7F06C1B-AB0F-463B-896E-D259CF53E820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05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7929000" y="246960"/>
            <a:ext cx="1598760" cy="52380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496080" y="403920"/>
            <a:ext cx="1360440" cy="209880"/>
          </a:xfrm>
          <a:custGeom>
            <a:avLst/>
            <a:gdLst/>
            <a:ahLst/>
            <a:cxn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902520" cy="207000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569520" y="6209280"/>
            <a:ext cx="87742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572760" y="6355440"/>
            <a:ext cx="2888280" cy="1983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808080"/>
                </a:solidFill>
                <a:latin typeface="Samsung Sharp Sans Bold"/>
                <a:ea typeface="Samsung Sharp Sans Bold"/>
              </a:rPr>
              <a:t>Samsung Innovation Campus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6353640" y="6348240"/>
            <a:ext cx="2581560" cy="1681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Chapter 6. Machine Learning – Part II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8805960" y="6265440"/>
            <a:ext cx="537840" cy="3340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8774110-93BE-4CA0-9D0E-CC6F0E2158D9}" type="slidenum">
              <a:rPr lang="en-US" sz="1100" b="0" strike="noStrike" spc="-1">
                <a:solidFill>
                  <a:srgbClr val="FFFFFF"/>
                </a:solidFill>
                <a:latin typeface="Calibri"/>
                <a:ea typeface="SamsungOne 300"/>
              </a:rPr>
              <a:t>‹#›</a:t>
            </a:fld>
            <a:r>
              <a:rPr lang="en-US" sz="11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/98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92920" y="5631120"/>
            <a:ext cx="9309600" cy="8755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"/>
              </a:rPr>
              <a:t>ⓒ</a:t>
            </a: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2020 SAMSUNG. All rights reserved.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Samsung Electronics Corporate Citizenship Office holds the copyright of book.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This book is a literary property protected by copyright law so reprint and reproduction without permission are prohibited.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To use this book other than the curriculum of Samsung innovation Campus or to use the entire or part of this book, you must receive written consent from copyright holder.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066520" y="403920"/>
            <a:ext cx="1360440" cy="209880"/>
          </a:xfrm>
          <a:custGeom>
            <a:avLst/>
            <a:gdLst/>
            <a:ahLst/>
            <a:cxn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그림 3"/>
          <p:cNvPicPr/>
          <p:nvPr/>
        </p:nvPicPr>
        <p:blipFill>
          <a:blip r:embed="rId14"/>
          <a:stretch/>
        </p:blipFill>
        <p:spPr>
          <a:xfrm>
            <a:off x="3271320" y="2628720"/>
            <a:ext cx="3359880" cy="1101600"/>
          </a:xfrm>
          <a:prstGeom prst="rect">
            <a:avLst/>
          </a:prstGeom>
          <a:ln>
            <a:noFill/>
          </a:ln>
        </p:spPr>
      </p:pic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ejashvi14/employee-future-predi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65800" y="2741400"/>
            <a:ext cx="8671680" cy="6706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Samsung Sharp Sans"/>
                <a:ea typeface="Samsung Sharp Sans"/>
              </a:rPr>
              <a:t>Samsung Innovation Campus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5800" y="3579120"/>
            <a:ext cx="6044760" cy="3664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B3E3"/>
                </a:solidFill>
                <a:latin typeface="Samsung Sharp Sans"/>
                <a:ea typeface="Samsung Sharp Sans"/>
              </a:rPr>
              <a:t>Artificial Intelligence Course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0A357269-D046-402C-B1B7-FFA41520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6995"/>
            <a:ext cx="5264331" cy="372291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E12A5817-BC91-4B17-845D-CE2F48ACC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30" y="2076995"/>
            <a:ext cx="4519749" cy="35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559196E-6A1B-4F92-A246-2D093EB3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2116183"/>
            <a:ext cx="4716281" cy="408867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F9DA7635-FDF4-4FA7-8DD9-AD0B471A6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3" y="2116182"/>
            <a:ext cx="4833258" cy="41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E7AA0D3-F28E-48B3-8151-16F8CADF2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2124890"/>
            <a:ext cx="4807721" cy="393627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08C0FA6F-1A09-4BC7-B906-BDA326CEE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124890"/>
            <a:ext cx="4524894" cy="39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Visualization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4" y="2220866"/>
            <a:ext cx="7537011" cy="37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CB32BB6-A2C6-4EDA-A554-D12E0E4A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9" y="903607"/>
            <a:ext cx="6783977" cy="58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700105"/>
            <a:ext cx="5853339" cy="34230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726" y="4576278"/>
            <a:ext cx="88304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male employees have the highest rate who won't leave the company (male) with 44% and also have the lowest rate who will leave the company( male) with 15% and the female employees who will leave with 19% and who won't leave with 21%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816944"/>
            <a:ext cx="8029303" cy="3925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8571" y="4742019"/>
            <a:ext cx="80293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type of  payment tier </a:t>
            </a:r>
          </a:p>
          <a:p>
            <a:r>
              <a:rPr lang="en-US" dirty="0">
                <a:solidFill>
                  <a:schemeClr val="bg1"/>
                </a:solidFill>
              </a:rPr>
              <a:t>-1: HIGHEST </a:t>
            </a:r>
          </a:p>
          <a:p>
            <a:r>
              <a:rPr lang="en-US" dirty="0">
                <a:solidFill>
                  <a:schemeClr val="bg1"/>
                </a:solidFill>
              </a:rPr>
              <a:t>-2: MID LEVEL </a:t>
            </a:r>
          </a:p>
          <a:p>
            <a:r>
              <a:rPr lang="en-US" dirty="0">
                <a:solidFill>
                  <a:schemeClr val="bg1"/>
                </a:solidFill>
              </a:rPr>
              <a:t>-3:LOWEST</a:t>
            </a:r>
          </a:p>
          <a:p>
            <a:r>
              <a:rPr lang="en-US" dirty="0">
                <a:solidFill>
                  <a:schemeClr val="bg1"/>
                </a:solidFill>
              </a:rPr>
              <a:t>the employees who said that they won't leave </a:t>
            </a:r>
            <a:r>
              <a:rPr lang="en-US" dirty="0" smtClean="0">
                <a:solidFill>
                  <a:schemeClr val="bg1"/>
                </a:solidFill>
              </a:rPr>
              <a:t>their </a:t>
            </a:r>
            <a:r>
              <a:rPr lang="en-US" dirty="0">
                <a:solidFill>
                  <a:schemeClr val="bg1"/>
                </a:solidFill>
              </a:rPr>
              <a:t>tier payment is the lowest than others with 54% and also the employees who said they will leave their tier payment is the lowest than others 20%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9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918004"/>
            <a:ext cx="8368398" cy="3993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0526" y="5129350"/>
            <a:ext cx="83683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Bangalore is the city with the highest rate where employees said they won't leave the company with 35%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and New Delhi is the city where employees said the will leave but with the lowest rate than other cities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pune</a:t>
            </a:r>
            <a:r>
              <a:rPr lang="en-US" sz="2000" b="1" dirty="0">
                <a:solidFill>
                  <a:schemeClr val="bg1"/>
                </a:solidFill>
              </a:rPr>
              <a:t> city have </a:t>
            </a:r>
            <a:r>
              <a:rPr lang="en-US" sz="2000" b="1" dirty="0" err="1">
                <a:solidFill>
                  <a:schemeClr val="bg1"/>
                </a:solidFill>
              </a:rPr>
              <a:t>approx</a:t>
            </a:r>
            <a:r>
              <a:rPr lang="en-US" sz="2000" b="1" dirty="0">
                <a:solidFill>
                  <a:schemeClr val="bg1"/>
                </a:solidFill>
              </a:rPr>
              <a:t> the same rate in leaving and staying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2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" y="788137"/>
            <a:ext cx="8424529" cy="38709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674" y="4659084"/>
            <a:ext cx="94400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can notice that 2017 is year when the employee with more than 17% said that they won't leave </a:t>
            </a:r>
          </a:p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and 2018 is the year where employees said that they won't leave but with the lowest rate than others with 0.1%which means that the employees who said in 2017 that they won't leave left!!</a:t>
            </a:r>
          </a:p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and 2012 is the year when employees said they will leave but with the lowest rate than others with  8%</a:t>
            </a:r>
          </a:p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2018 is the year when employees said they will leave but with the highest rate than others with  7.8% </a:t>
            </a:r>
          </a:p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also we can see that the number of employees who said they won't leave in 2018 highly decreased than 2017 </a:t>
            </a:r>
            <a:endParaRPr lang="en-US" sz="1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6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2" y="814113"/>
            <a:ext cx="7559040" cy="35931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453" y="4615769"/>
            <a:ext cx="7559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most employees have bachelors with  and more than 53% won't leave and 24% will leave </a:t>
            </a:r>
          </a:p>
          <a:p>
            <a:r>
              <a:rPr lang="en-US" b="1" dirty="0">
                <a:solidFill>
                  <a:schemeClr val="bg1"/>
                </a:solidFill>
              </a:rPr>
              <a:t>then more than 9 % have masters won't leave and 9 will leave </a:t>
            </a:r>
          </a:p>
          <a:p>
            <a:r>
              <a:rPr lang="en-US" b="1" dirty="0">
                <a:solidFill>
                  <a:schemeClr val="bg1"/>
                </a:solidFill>
              </a:rPr>
              <a:t>then with the lowest rate </a:t>
            </a:r>
            <a:r>
              <a:rPr lang="en-US" b="1" dirty="0" err="1">
                <a:solidFill>
                  <a:schemeClr val="bg1"/>
                </a:solidFill>
              </a:rPr>
              <a:t>approx</a:t>
            </a:r>
            <a:r>
              <a:rPr lang="en-US" b="1" dirty="0">
                <a:solidFill>
                  <a:schemeClr val="bg1"/>
                </a:solidFill>
              </a:rPr>
              <a:t> 3% of employees have PHD and won't leave and  1% will leave </a:t>
            </a:r>
          </a:p>
        </p:txBody>
      </p:sp>
    </p:spTree>
    <p:extLst>
      <p:ext uri="{BB962C8B-B14F-4D97-AF65-F5344CB8AC3E}">
        <p14:creationId xmlns:p14="http://schemas.microsoft.com/office/powerpoint/2010/main" val="26858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22C49-031B-48E8-86B9-F49F08EDBC80}"/>
              </a:ext>
            </a:extLst>
          </p:cNvPr>
          <p:cNvSpPr txBox="1"/>
          <p:nvPr/>
        </p:nvSpPr>
        <p:spPr>
          <a:xfrm>
            <a:off x="752634" y="2584579"/>
            <a:ext cx="839755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Project presented by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Marwan Mohamed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Marwan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Makhlouf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Mohamed Sameh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Data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Used : </a:t>
            </a:r>
            <a:r>
              <a:rPr lang="en-US" sz="2000" b="1" dirty="0">
                <a:latin typeface="Century Gothic" panose="020B0502020202020204" pitchFamily="34" charset="0"/>
                <a:hlinkClick r:id="rId3"/>
              </a:rPr>
              <a:t>Employee Future Prediction(</a:t>
            </a:r>
            <a:r>
              <a:rPr lang="en-US" sz="2000" b="1" dirty="0" err="1">
                <a:latin typeface="Century Gothic" panose="020B0502020202020204" pitchFamily="34" charset="0"/>
                <a:hlinkClick r:id="rId3"/>
              </a:rPr>
              <a:t>Kaggle</a:t>
            </a:r>
            <a:r>
              <a:rPr lang="en-US" sz="2000" b="1" dirty="0">
                <a:latin typeface="Century Gothic" panose="020B0502020202020204" pitchFamily="34" charset="0"/>
                <a:hlinkClick r:id="rId3"/>
              </a:rPr>
              <a:t>)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BD4134-7466-4034-903C-F240B43118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298" y="755249"/>
            <a:ext cx="891222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amsung Sharp Sans"/>
              </a:rPr>
              <a:t>Employee Future Prediction</a:t>
            </a:r>
            <a:endParaRPr lang="en-US" dirty="0">
              <a:solidFill>
                <a:schemeClr val="bg1"/>
              </a:solidFill>
              <a:latin typeface="Samsung Sharp Sans"/>
            </a:endParaRPr>
          </a:p>
        </p:txBody>
      </p:sp>
    </p:spTree>
    <p:extLst>
      <p:ext uri="{BB962C8B-B14F-4D97-AF65-F5344CB8AC3E}">
        <p14:creationId xmlns:p14="http://schemas.microsoft.com/office/powerpoint/2010/main" val="35418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818466"/>
            <a:ext cx="7506789" cy="3772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9496" y="4843979"/>
            <a:ext cx="7506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means ever kept out of the projects for 1 month or more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people who haven't kept out of the projects for month or more have the highest rate in leaving with 29% and staying with 60%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983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821490"/>
            <a:ext cx="8191420" cy="4717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2481" y="5632158"/>
            <a:ext cx="8191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employees with the age 28 said they will leave and won't leave with the highest level than the other ages </a:t>
            </a:r>
            <a:endParaRPr lang="en-US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03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ML Models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/>
          </p:nvPr>
        </p:nvSpPr>
        <p:spPr>
          <a:xfrm>
            <a:off x="495000" y="2129178"/>
            <a:ext cx="4348800" cy="39772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LGBM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KNN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Decision Tree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Gradient Boosting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SVM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Extra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Ada 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Gaussian NB</a:t>
            </a:r>
            <a:endParaRPr lang="en-US" sz="2200" b="1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/>
          </p:nvPr>
        </p:nvSpPr>
        <p:spPr>
          <a:xfrm>
            <a:off x="5058360" y="2129178"/>
            <a:ext cx="4348800" cy="39772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87.32%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82.70%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85.21%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86.68%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86.46%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86.35%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85.71%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71.42%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80.02%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68.52%</a:t>
            </a:r>
          </a:p>
        </p:txBody>
      </p:sp>
    </p:spTree>
    <p:extLst>
      <p:ext uri="{BB962C8B-B14F-4D97-AF65-F5344CB8AC3E}">
        <p14:creationId xmlns:p14="http://schemas.microsoft.com/office/powerpoint/2010/main" val="2615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2" y="899927"/>
            <a:ext cx="4915543" cy="294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0" y="3845921"/>
            <a:ext cx="4607934" cy="272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2" y="4089067"/>
            <a:ext cx="4915544" cy="2476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9" y="899927"/>
            <a:ext cx="2805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LGBM Classifier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Accuracy: %</a:t>
            </a:r>
            <a:r>
              <a:rPr lang="en-US" sz="2400" dirty="0" smtClean="0">
                <a:solidFill>
                  <a:schemeClr val="bg1"/>
                </a:solidFill>
              </a:rPr>
              <a:t>87.32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5" y="1851081"/>
            <a:ext cx="4084674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6" y="1704623"/>
            <a:ext cx="4046571" cy="1828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1316" y="976197"/>
            <a:ext cx="4949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Random Forest </a:t>
            </a:r>
            <a:r>
              <a:rPr lang="en-US" b="1" dirty="0">
                <a:solidFill>
                  <a:schemeClr val="bg1"/>
                </a:solidFill>
              </a:rPr>
              <a:t>Classifier</a:t>
            </a:r>
          </a:p>
          <a:p>
            <a:r>
              <a:rPr lang="en-US" b="1" dirty="0">
                <a:solidFill>
                  <a:schemeClr val="bg1"/>
                </a:solidFill>
              </a:rPr>
              <a:t>Accuracy: %</a:t>
            </a:r>
            <a:r>
              <a:rPr lang="en-US" dirty="0" smtClean="0">
                <a:solidFill>
                  <a:schemeClr val="bg1"/>
                </a:solidFill>
              </a:rPr>
              <a:t>86.68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83" y="1622528"/>
            <a:ext cx="4314652" cy="3102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9" y="4035203"/>
            <a:ext cx="4756483" cy="25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289" y="1303161"/>
            <a:ext cx="4949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SVM </a:t>
            </a:r>
            <a:r>
              <a:rPr lang="en-US" b="1" dirty="0">
                <a:solidFill>
                  <a:schemeClr val="bg1"/>
                </a:solidFill>
              </a:rPr>
              <a:t>Classifier</a:t>
            </a:r>
          </a:p>
          <a:p>
            <a:r>
              <a:rPr lang="en-US" b="1" dirty="0">
                <a:solidFill>
                  <a:schemeClr val="bg1"/>
                </a:solidFill>
              </a:rPr>
              <a:t>Accuracy: %</a:t>
            </a:r>
            <a:r>
              <a:rPr lang="en-US" dirty="0" smtClean="0">
                <a:solidFill>
                  <a:schemeClr val="bg1"/>
                </a:solidFill>
              </a:rPr>
              <a:t>86.35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9" y="2783945"/>
            <a:ext cx="4031329" cy="1760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67" y="2139511"/>
            <a:ext cx="4464809" cy="32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54"/>
          <a:stretch/>
        </p:blipFill>
        <p:spPr>
          <a:xfrm>
            <a:off x="2467517" y="2847703"/>
            <a:ext cx="4967125" cy="204651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36957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1017" y="2734491"/>
            <a:ext cx="58513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Thank You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456364" y="2132553"/>
            <a:ext cx="8912160" cy="3977280"/>
          </a:xfrm>
        </p:spPr>
        <p:txBody>
          <a:bodyPr/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1- About </a:t>
            </a:r>
            <a:r>
              <a:rPr lang="en-US" sz="2800" b="1" dirty="0" smtClean="0">
                <a:latin typeface="Century Gothic" panose="020B0502020202020204" pitchFamily="34" charset="0"/>
              </a:rPr>
              <a:t>Data</a:t>
            </a:r>
          </a:p>
          <a:p>
            <a:endParaRPr lang="en-US" sz="2800" b="1" dirty="0" smtClean="0">
              <a:latin typeface="Century Gothic" panose="020B0502020202020204" pitchFamily="34" charset="0"/>
            </a:endParaRPr>
          </a:p>
          <a:p>
            <a:r>
              <a:rPr lang="en-US" sz="2800" b="1" dirty="0" smtClean="0">
                <a:latin typeface="Century Gothic" panose="020B0502020202020204" pitchFamily="34" charset="0"/>
              </a:rPr>
              <a:t>2- Preprocessing </a:t>
            </a:r>
            <a:endParaRPr lang="en-US" sz="2800" b="1" dirty="0" smtClean="0">
              <a:latin typeface="Century Gothic" panose="020B0502020202020204" pitchFamily="34" charset="0"/>
            </a:endParaRPr>
          </a:p>
          <a:p>
            <a:endParaRPr lang="en-US" sz="2800" b="1" dirty="0" smtClean="0">
              <a:latin typeface="Century Gothic" panose="020B0502020202020204" pitchFamily="34" charset="0"/>
            </a:endParaRPr>
          </a:p>
          <a:p>
            <a:r>
              <a:rPr lang="en-US" sz="2800" b="1" dirty="0" smtClean="0">
                <a:latin typeface="Century Gothic" panose="020B0502020202020204" pitchFamily="34" charset="0"/>
              </a:rPr>
              <a:t>3- EDA and Data </a:t>
            </a:r>
            <a:r>
              <a:rPr lang="en-US" sz="2800" b="1" dirty="0" smtClean="0">
                <a:latin typeface="Century Gothic" panose="020B0502020202020204" pitchFamily="34" charset="0"/>
              </a:rPr>
              <a:t>Visualization</a:t>
            </a:r>
          </a:p>
          <a:p>
            <a:endParaRPr lang="en-US" sz="2800" b="1" dirty="0" smtClean="0">
              <a:latin typeface="Century Gothic" panose="020B0502020202020204" pitchFamily="34" charset="0"/>
            </a:endParaRPr>
          </a:p>
          <a:p>
            <a:r>
              <a:rPr lang="en-US" sz="2800" b="1" dirty="0" smtClean="0">
                <a:latin typeface="Century Gothic" panose="020B0502020202020204" pitchFamily="34" charset="0"/>
              </a:rPr>
              <a:t>4- ML </a:t>
            </a:r>
            <a:r>
              <a:rPr lang="en-US" sz="2800" b="1" dirty="0" smtClean="0">
                <a:latin typeface="Century Gothic" panose="020B0502020202020204" pitchFamily="34" charset="0"/>
              </a:rPr>
              <a:t>Model</a:t>
            </a:r>
          </a:p>
          <a:p>
            <a:endParaRPr lang="en-US" sz="2800" b="1" dirty="0" smtClean="0">
              <a:latin typeface="Century Gothic" panose="020B0502020202020204" pitchFamily="34" charset="0"/>
            </a:endParaRPr>
          </a:p>
          <a:p>
            <a:r>
              <a:rPr lang="en-US" sz="2800" b="1" dirty="0" smtClean="0">
                <a:latin typeface="Century Gothic" panose="020B0502020202020204" pitchFamily="34" charset="0"/>
              </a:rPr>
              <a:t>5- Business Solution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BD4134-7466-4034-903C-F240B43118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amsung Sharp San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491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data</a:t>
            </a:r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E2F1EEDC-3CF9-4331-A306-EB2E73AD07F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362165"/>
            <a:ext cx="8718369" cy="3977280"/>
          </a:xfrm>
        </p:spPr>
        <p:txBody>
          <a:bodyPr>
            <a:normAutofit/>
          </a:bodyPr>
          <a:lstStyle/>
          <a:p>
            <a:r>
              <a:rPr lang="en-US" sz="2600" b="1" i="0" dirty="0" smtClean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i="0" dirty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company's HR department wants to predict whether some employees would leave the company in next 2 years</a:t>
            </a:r>
            <a:r>
              <a:rPr lang="en-US" sz="2600" b="1" i="0" dirty="0" smtClean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i="0" dirty="0" smtClean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Our </a:t>
            </a:r>
            <a:r>
              <a:rPr lang="en-US" sz="3200" b="1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job</a:t>
            </a:r>
            <a:r>
              <a:rPr lang="en-US" sz="3200" b="1" i="0" dirty="0" smtClean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endParaRPr lang="en-US" sz="3200" b="1" i="0" dirty="0"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Century" panose="020406040505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600" b="1" i="0" dirty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job is to build a predictive model that predicts the prospects of future and present employees.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EC189D-83F8-42CF-B97E-DC474709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32" y="378102"/>
            <a:ext cx="8912160" cy="1144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Features: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9" y="2980847"/>
            <a:ext cx="8980186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10B612C-847D-4DE7-9192-0E08D07D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info: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AAF79C9-50C7-4F6A-8600-FF9B3F3B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2257261"/>
            <a:ext cx="8464731" cy="35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2573651-C878-4236-AEAB-96F7BD8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description 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519662B-AD09-4AA5-9651-BAEBE423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4" y="2233445"/>
            <a:ext cx="9345319" cy="36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BDA42D7F-9582-429A-9F5C-8183E2044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75" y="853174"/>
            <a:ext cx="6914605" cy="54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E6D7465-87AF-486B-9145-88769908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EDA</a:t>
            </a:r>
            <a:r>
              <a:rPr lang="en-US" dirty="0"/>
              <a:t>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82BB26C-CEEB-4BD5-A07F-809C6D81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318"/>
            <a:ext cx="5081450" cy="3078088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F64F7B3A-36AB-4119-826E-A8D061B6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49" y="2617318"/>
            <a:ext cx="4821375" cy="29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</TotalTime>
  <Words>559</Words>
  <Application>Microsoft Office PowerPoint</Application>
  <PresentationFormat>Custom</PresentationFormat>
  <Paragraphs>87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맑은 고딕</vt:lpstr>
      <vt:lpstr>Arial</vt:lpstr>
      <vt:lpstr>Calibri</vt:lpstr>
      <vt:lpstr>Century</vt:lpstr>
      <vt:lpstr>Century Gothic</vt:lpstr>
      <vt:lpstr>DejaVu Sans</vt:lpstr>
      <vt:lpstr>Samsung Sharp Sans</vt:lpstr>
      <vt:lpstr>Samsung Sharp Sans Bold</vt:lpstr>
      <vt:lpstr>SamsungOne 300</vt:lpstr>
      <vt:lpstr>SamsungOne 400</vt:lpstr>
      <vt:lpstr>SamsungOne 400C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Employee Future Prediction</vt:lpstr>
      <vt:lpstr>Agenda</vt:lpstr>
      <vt:lpstr>About data</vt:lpstr>
      <vt:lpstr>Data Features:</vt:lpstr>
      <vt:lpstr>Data info:</vt:lpstr>
      <vt:lpstr>Data description :</vt:lpstr>
      <vt:lpstr>PowerPoint Presentation</vt:lpstr>
      <vt:lpstr>EDA 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Models Used</vt:lpstr>
      <vt:lpstr>PowerPoint Presentation</vt:lpstr>
      <vt:lpstr>PowerPoint Presentation</vt:lpstr>
      <vt:lpstr>PowerPoint Presentation</vt:lpstr>
      <vt:lpstr>Solution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sameh</cp:lastModifiedBy>
  <cp:revision>2461</cp:revision>
  <dcterms:created xsi:type="dcterms:W3CDTF">2019-07-06T14:12:49Z</dcterms:created>
  <dcterms:modified xsi:type="dcterms:W3CDTF">2021-12-15T16:27:40Z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SCPROP">
    <vt:lpwstr>NSCCustomProperty</vt:lpwstr>
  </property>
  <property fmtid="{D5CDD505-2E9C-101B-9397-08002B2CF9AE}" pid="8" name="Notes">
    <vt:i4>28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