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86" r:id="rId4"/>
    <p:sldId id="269" r:id="rId5"/>
    <p:sldId id="270" r:id="rId6"/>
    <p:sldId id="317" r:id="rId7"/>
    <p:sldId id="318" r:id="rId8"/>
    <p:sldId id="319" r:id="rId9"/>
    <p:sldId id="322" r:id="rId10"/>
    <p:sldId id="327" r:id="rId11"/>
    <p:sldId id="320" r:id="rId12"/>
    <p:sldId id="321" r:id="rId13"/>
    <p:sldId id="328" r:id="rId14"/>
    <p:sldId id="330" r:id="rId15"/>
    <p:sldId id="329" r:id="rId16"/>
    <p:sldId id="326" r:id="rId17"/>
    <p:sldId id="331" r:id="rId18"/>
    <p:sldId id="332" r:id="rId19"/>
    <p:sldId id="333" r:id="rId20"/>
    <p:sldId id="299" r:id="rId21"/>
  </p:sldIdLst>
  <p:sldSz cx="9902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مقطع افتراضي" id="{BEB2803E-2D8D-4A17-8C4E-E46032F558BB}">
          <p14:sldIdLst>
            <p14:sldId id="256"/>
            <p14:sldId id="286"/>
            <p14:sldId id="269"/>
            <p14:sldId id="270"/>
            <p14:sldId id="317"/>
            <p14:sldId id="318"/>
            <p14:sldId id="319"/>
            <p14:sldId id="322"/>
            <p14:sldId id="327"/>
            <p14:sldId id="320"/>
            <p14:sldId id="321"/>
            <p14:sldId id="328"/>
            <p14:sldId id="330"/>
            <p14:sldId id="329"/>
            <p14:sldId id="326"/>
            <p14:sldId id="331"/>
            <p14:sldId id="332"/>
            <p14:sldId id="333"/>
          </p14:sldIdLst>
        </p14:section>
        <p14:section name="مقطع بدون عنوان" id="{D5EF83D7-18E8-4515-9C73-4F89276A15F4}">
          <p14:sldIdLst>
            <p14:sldId id="299"/>
          </p14:sldIdLst>
        </p14:section>
      </p14:sectionLst>
    </p:ext>
    <p:ext uri="{EFAFB233-063F-42B5-8137-9DF3F51BA10A}">
      <p15:sldGuideLst xmlns:p15="http://schemas.microsoft.com/office/powerpoint/2012/main" xmlns="">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340" autoAdjust="0"/>
  </p:normalViewPr>
  <p:slideViewPr>
    <p:cSldViewPr snapToGrid="0">
      <p:cViewPr varScale="1">
        <p:scale>
          <a:sx n="69" d="100"/>
          <a:sy n="69" d="100"/>
        </p:scale>
        <p:origin x="-1236" y="-96"/>
      </p:cViewPr>
      <p:guideLst>
        <p:guide orient="horz" pos="2160"/>
        <p:guide pos="3119"/>
      </p:guideLst>
    </p:cSldViewPr>
  </p:slideViewPr>
  <p:outlineViewPr>
    <p:cViewPr>
      <p:scale>
        <a:sx n="33" d="100"/>
        <a:sy n="33" d="100"/>
      </p:scale>
      <p:origin x="0" y="-106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206"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207"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208"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209"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210"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EF52FAC1-0289-47D3-BB93-032425F5619A}" type="slidenum">
              <a:rPr lang="en-US" sz="1400" b="0" strike="noStrike" spc="-1">
                <a:latin typeface="Times New Roman"/>
              </a:rPr>
              <a:pPr algn="r"/>
              <a:t>‹#›</a:t>
            </a:fld>
            <a:endParaRPr lang="en-US" sz="1400" b="0" strike="noStrike" spc="-1">
              <a:latin typeface="Times New Roman"/>
            </a:endParaRPr>
          </a:p>
        </p:txBody>
      </p:sp>
    </p:spTree>
    <p:extLst>
      <p:ext uri="{BB962C8B-B14F-4D97-AF65-F5344CB8AC3E}">
        <p14:creationId xmlns:p14="http://schemas.microsoft.com/office/powerpoint/2010/main" xmlns="" val="231308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1200150" y="1143000"/>
            <a:ext cx="4457700" cy="3086100"/>
          </a:xfrm>
          <a:prstGeom prst="rect">
            <a:avLst/>
          </a:prstGeom>
        </p:spPr>
      </p:sp>
      <p:sp>
        <p:nvSpPr>
          <p:cNvPr id="21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Note:</a:t>
            </a:r>
          </a:p>
        </p:txBody>
      </p:sp>
      <p:sp>
        <p:nvSpPr>
          <p:cNvPr id="21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1675EBFF-B459-47D5-91E5-1BE85662ECAC}" type="slidenum">
              <a:rPr lang="en-US" sz="1200" b="0" strike="noStrike" spc="-1">
                <a:solidFill>
                  <a:srgbClr val="000000"/>
                </a:solidFill>
                <a:latin typeface="맑은 고딕"/>
                <a:ea typeface="맑은 고딕"/>
              </a:rPr>
              <a:pPr algn="r">
                <a:lnSpc>
                  <a:spcPct val="100000"/>
                </a:lnSpc>
                <a:tabLst>
                  <a:tab pos="0" algn="l"/>
                </a:tabLst>
              </a:p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1200150" y="1143000"/>
            <a:ext cx="4457700" cy="3086100"/>
          </a:xfrm>
          <a:prstGeom prst="rect">
            <a:avLst/>
          </a:prstGeom>
        </p:spPr>
      </p:sp>
      <p:sp>
        <p:nvSpPr>
          <p:cNvPr id="22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Note:</a:t>
            </a:r>
          </a:p>
        </p:txBody>
      </p:sp>
      <p:sp>
        <p:nvSpPr>
          <p:cNvPr id="222" name="TextShape 3"/>
          <p:cNvSpPr txBox="1"/>
          <p:nvPr/>
        </p:nvSpPr>
        <p:spPr>
          <a:xfrm>
            <a:off x="3884760" y="8685360"/>
            <a:ext cx="2971440" cy="458280"/>
          </a:xfrm>
          <a:prstGeom prst="rect">
            <a:avLst/>
          </a:prstGeom>
          <a:noFill/>
          <a:ln>
            <a:noFill/>
          </a:ln>
        </p:spPr>
        <p:txBody>
          <a:bodyPr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F06C1B-AB0F-463B-896E-D259CF53E820}" type="slidenum">
              <a:rPr kumimoji="0" lang="en-US" sz="1200" b="0" i="0" u="none" strike="noStrike" kern="1200" cap="none" spc="-1" normalizeH="0" baseline="0" noProof="0">
                <a:ln>
                  <a:noFill/>
                </a:ln>
                <a:solidFill>
                  <a:prstClr val="black"/>
                </a:solidFill>
                <a:effectLst/>
                <a:uLnTx/>
                <a:uFillTx/>
                <a:latin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1" normalizeH="0" baseline="0" noProof="0">
              <a:ln>
                <a:noFill/>
              </a:ln>
              <a:solidFill>
                <a:prstClr val="black"/>
              </a:solidFill>
              <a:effectLst/>
              <a:uLnTx/>
              <a:uFillTx/>
              <a:latin typeface="Times New Roman"/>
            </a:endParaRPr>
          </a:p>
        </p:txBody>
      </p:sp>
    </p:spTree>
    <p:extLst>
      <p:ext uri="{BB962C8B-B14F-4D97-AF65-F5344CB8AC3E}">
        <p14:creationId xmlns:p14="http://schemas.microsoft.com/office/powerpoint/2010/main" xmlns="" val="351197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1200150" y="1143000"/>
            <a:ext cx="4457700" cy="3086100"/>
          </a:xfrm>
          <a:prstGeom prst="rect">
            <a:avLst/>
          </a:prstGeom>
        </p:spPr>
      </p:sp>
      <p:sp>
        <p:nvSpPr>
          <p:cNvPr id="22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Note:</a:t>
            </a:r>
          </a:p>
        </p:txBody>
      </p:sp>
      <p:sp>
        <p:nvSpPr>
          <p:cNvPr id="22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7F06C1B-AB0F-463B-896E-D259CF53E820}" type="slidenum">
              <a:rPr lang="en-US" sz="1200" b="0" strike="noStrike" spc="-1">
                <a:latin typeface="Times New Roman"/>
              </a:rPr>
              <a:pPr algn="r">
                <a:lnSpc>
                  <a:spcPct val="100000"/>
                </a:lnSpc>
              </a:pPr>
              <a:t>3</a:t>
            </a:fld>
            <a:endParaRPr lang="en-US" sz="1200" b="0" strike="noStrike" spc="-1">
              <a:latin typeface="Times New Roman"/>
            </a:endParaRPr>
          </a:p>
        </p:txBody>
      </p:sp>
    </p:spTree>
    <p:extLst>
      <p:ext uri="{BB962C8B-B14F-4D97-AF65-F5344CB8AC3E}">
        <p14:creationId xmlns:p14="http://schemas.microsoft.com/office/powerpoint/2010/main" xmlns="" val="312905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1162050" y="763588"/>
            <a:ext cx="5446713" cy="3771900"/>
          </a:xfrm>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p:nvPr>
        </p:nvSpPr>
        <p:spPr/>
        <p:txBody>
          <a:bodyPr/>
          <a:lstStyle/>
          <a:p>
            <a:pPr algn="r"/>
            <a:fld id="{EF52FAC1-0289-47D3-BB93-032425F5619A}" type="slidenum">
              <a:rPr lang="en-US" sz="1400" b="0" strike="noStrike" spc="-1" smtClean="0">
                <a:latin typeface="Times New Roman"/>
              </a:rPr>
              <a:pPr algn="r"/>
              <a:t>14</a:t>
            </a:fld>
            <a:endParaRPr lang="en-US" sz="1400" b="0" strike="noStrike" spc="-1">
              <a:latin typeface="Times New Roman"/>
            </a:endParaRPr>
          </a:p>
        </p:txBody>
      </p:sp>
    </p:spTree>
    <p:extLst>
      <p:ext uri="{BB962C8B-B14F-4D97-AF65-F5344CB8AC3E}">
        <p14:creationId xmlns:p14="http://schemas.microsoft.com/office/powerpoint/2010/main" xmlns="" val="86314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1162050" y="763588"/>
            <a:ext cx="5446713" cy="3771900"/>
          </a:xfrm>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p:nvPr>
        </p:nvSpPr>
        <p:spPr/>
        <p:txBody>
          <a:bodyPr/>
          <a:lstStyle/>
          <a:p>
            <a:pPr algn="r"/>
            <a:fld id="{EF52FAC1-0289-47D3-BB93-032425F5619A}" type="slidenum">
              <a:rPr lang="en-US" sz="1400" b="0" strike="noStrike" spc="-1" smtClean="0">
                <a:latin typeface="Times New Roman"/>
              </a:rPr>
              <a:pPr algn="r"/>
              <a:t>18</a:t>
            </a:fld>
            <a:endParaRPr lang="en-US" sz="1400" b="0" strike="noStrike" spc="-1">
              <a:latin typeface="Times New Roman"/>
            </a:endParaRPr>
          </a:p>
        </p:txBody>
      </p:sp>
    </p:spTree>
    <p:extLst>
      <p:ext uri="{BB962C8B-B14F-4D97-AF65-F5344CB8AC3E}">
        <p14:creationId xmlns:p14="http://schemas.microsoft.com/office/powerpoint/2010/main" xmlns="" val="310600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495000" y="160452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 name="PlaceHolder 3"/>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5"/>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49500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3"/>
          <p:cNvSpPr>
            <a:spLocks noGrp="1"/>
          </p:cNvSpPr>
          <p:nvPr>
            <p:ph type="body"/>
          </p:nvPr>
        </p:nvSpPr>
        <p:spPr>
          <a:xfrm>
            <a:off x="35085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4"/>
          <p:cNvSpPr>
            <a:spLocks noGrp="1"/>
          </p:cNvSpPr>
          <p:nvPr>
            <p:ph type="body"/>
          </p:nvPr>
        </p:nvSpPr>
        <p:spPr>
          <a:xfrm>
            <a:off x="65217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5"/>
          <p:cNvSpPr>
            <a:spLocks noGrp="1"/>
          </p:cNvSpPr>
          <p:nvPr>
            <p:ph type="body"/>
          </p:nvPr>
        </p:nvSpPr>
        <p:spPr>
          <a:xfrm>
            <a:off x="49500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6"/>
          <p:cNvSpPr>
            <a:spLocks noGrp="1"/>
          </p:cNvSpPr>
          <p:nvPr>
            <p:ph type="body"/>
          </p:nvPr>
        </p:nvSpPr>
        <p:spPr>
          <a:xfrm>
            <a:off x="35085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7"/>
          <p:cNvSpPr>
            <a:spLocks noGrp="1"/>
          </p:cNvSpPr>
          <p:nvPr>
            <p:ph type="body"/>
          </p:nvPr>
        </p:nvSpPr>
        <p:spPr>
          <a:xfrm>
            <a:off x="65217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8" name="PlaceHolder 2"/>
          <p:cNvSpPr>
            <a:spLocks noGrp="1"/>
          </p:cNvSpPr>
          <p:nvPr>
            <p:ph type="subTitle"/>
          </p:nvPr>
        </p:nvSpPr>
        <p:spPr>
          <a:xfrm>
            <a:off x="495000" y="1604520"/>
            <a:ext cx="891216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495000" y="1604520"/>
            <a:ext cx="891216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3"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95000" y="273600"/>
            <a:ext cx="891216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495000" y="1604520"/>
            <a:ext cx="891216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4"/>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495000" y="160452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0" name="PlaceHolder 3"/>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5"/>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49500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3"/>
          <p:cNvSpPr>
            <a:spLocks noGrp="1"/>
          </p:cNvSpPr>
          <p:nvPr>
            <p:ph type="body"/>
          </p:nvPr>
        </p:nvSpPr>
        <p:spPr>
          <a:xfrm>
            <a:off x="35085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4"/>
          <p:cNvSpPr>
            <a:spLocks noGrp="1"/>
          </p:cNvSpPr>
          <p:nvPr>
            <p:ph type="body"/>
          </p:nvPr>
        </p:nvSpPr>
        <p:spPr>
          <a:xfrm>
            <a:off x="6521760" y="160452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5"/>
          <p:cNvSpPr>
            <a:spLocks noGrp="1"/>
          </p:cNvSpPr>
          <p:nvPr>
            <p:ph type="body"/>
          </p:nvPr>
        </p:nvSpPr>
        <p:spPr>
          <a:xfrm>
            <a:off x="49500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6"/>
          <p:cNvSpPr>
            <a:spLocks noGrp="1"/>
          </p:cNvSpPr>
          <p:nvPr>
            <p:ph type="body"/>
          </p:nvPr>
        </p:nvSpPr>
        <p:spPr>
          <a:xfrm>
            <a:off x="35085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7"/>
          <p:cNvSpPr>
            <a:spLocks noGrp="1"/>
          </p:cNvSpPr>
          <p:nvPr>
            <p:ph type="body"/>
          </p:nvPr>
        </p:nvSpPr>
        <p:spPr>
          <a:xfrm>
            <a:off x="6521760" y="3682080"/>
            <a:ext cx="28695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495000" y="1604520"/>
            <a:ext cx="891216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95000" y="273600"/>
            <a:ext cx="891216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 name="PlaceHolder 3"/>
          <p:cNvSpPr>
            <a:spLocks noGrp="1"/>
          </p:cNvSpPr>
          <p:nvPr>
            <p:ph type="body"/>
          </p:nvPr>
        </p:nvSpPr>
        <p:spPr>
          <a:xfrm>
            <a:off x="50616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4"/>
          <p:cNvSpPr>
            <a:spLocks noGrp="1"/>
          </p:cNvSpPr>
          <p:nvPr>
            <p:ph type="body"/>
          </p:nvPr>
        </p:nvSpPr>
        <p:spPr>
          <a:xfrm>
            <a:off x="4950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 name="PlaceHolder 2"/>
          <p:cNvSpPr>
            <a:spLocks noGrp="1"/>
          </p:cNvSpPr>
          <p:nvPr>
            <p:ph type="body"/>
          </p:nvPr>
        </p:nvSpPr>
        <p:spPr>
          <a:xfrm>
            <a:off x="495000" y="1604520"/>
            <a:ext cx="434880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4"/>
          <p:cNvSpPr>
            <a:spLocks noGrp="1"/>
          </p:cNvSpPr>
          <p:nvPr>
            <p:ph type="body"/>
          </p:nvPr>
        </p:nvSpPr>
        <p:spPr>
          <a:xfrm>
            <a:off x="5061600" y="368208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95000" y="273600"/>
            <a:ext cx="891216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4950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 name="PlaceHolder 3"/>
          <p:cNvSpPr>
            <a:spLocks noGrp="1"/>
          </p:cNvSpPr>
          <p:nvPr>
            <p:ph type="body"/>
          </p:nvPr>
        </p:nvSpPr>
        <p:spPr>
          <a:xfrm>
            <a:off x="5061600" y="1604520"/>
            <a:ext cx="434880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4"/>
          <p:cNvSpPr>
            <a:spLocks noGrp="1"/>
          </p:cNvSpPr>
          <p:nvPr>
            <p:ph type="body"/>
          </p:nvPr>
        </p:nvSpPr>
        <p:spPr>
          <a:xfrm>
            <a:off x="495000" y="3682080"/>
            <a:ext cx="891216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pic>
        <p:nvPicPr>
          <p:cNvPr id="4" name="Picture 3"/>
          <p:cNvPicPr/>
          <p:nvPr/>
        </p:nvPicPr>
        <p:blipFill>
          <a:blip r:embed="rId14" cstate="print"/>
          <a:stretch/>
        </p:blipFill>
        <p:spPr>
          <a:xfrm>
            <a:off x="7929000" y="246960"/>
            <a:ext cx="1598760" cy="523800"/>
          </a:xfrm>
          <a:prstGeom prst="rect">
            <a:avLst/>
          </a:prstGeom>
          <a:ln>
            <a:noFill/>
          </a:ln>
        </p:spPr>
      </p:pic>
      <p:sp>
        <p:nvSpPr>
          <p:cNvPr id="5" name="CustomShape 1"/>
          <p:cNvSpPr/>
          <p:nvPr/>
        </p:nvSpPr>
        <p:spPr>
          <a:xfrm>
            <a:off x="496080" y="403920"/>
            <a:ext cx="1360440" cy="209880"/>
          </a:xfrm>
          <a:custGeom>
            <a:avLst/>
            <a:gdLst/>
            <a:ahLst/>
            <a:cxnLst/>
            <a:rect l="l" t="t"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a:scene3d>
            <a:camera prst="orthographicFront"/>
            <a:lightRig rig="threePt" dir="t"/>
          </a:scene3d>
        </p:spPr>
        <p:style>
          <a:lnRef idx="0">
            <a:scrgbClr r="0" g="0" b="0"/>
          </a:lnRef>
          <a:fillRef idx="0">
            <a:scrgbClr r="0" g="0" b="0"/>
          </a:fillRef>
          <a:effectRef idx="0">
            <a:scrgbClr r="0" g="0" b="0"/>
          </a:effectRef>
          <a:fontRef idx="minor"/>
        </p:style>
      </p:sp>
      <p:sp>
        <p:nvSpPr>
          <p:cNvPr id="2" name="PlaceHolder 2"/>
          <p:cNvSpPr>
            <a:spLocks noGrp="1"/>
          </p:cNvSpPr>
          <p:nvPr>
            <p:ph type="title"/>
          </p:nvPr>
        </p:nvSpPr>
        <p:spPr>
          <a:xfrm>
            <a:off x="495000" y="273600"/>
            <a:ext cx="891216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3"/>
          <p:cNvSpPr>
            <a:spLocks noGrp="1"/>
          </p:cNvSpPr>
          <p:nvPr>
            <p:ph type="body"/>
          </p:nvPr>
        </p:nvSpPr>
        <p:spPr>
          <a:xfrm>
            <a:off x="495000" y="1604520"/>
            <a:ext cx="89121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0"/>
            <a:ext cx="9902520" cy="2070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p:style>
      </p:sp>
      <p:sp>
        <p:nvSpPr>
          <p:cNvPr id="41" name="Line 2"/>
          <p:cNvSpPr/>
          <p:nvPr/>
        </p:nvSpPr>
        <p:spPr>
          <a:xfrm>
            <a:off x="569520" y="6209280"/>
            <a:ext cx="87742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p:style>
      </p:sp>
      <p:sp>
        <p:nvSpPr>
          <p:cNvPr id="42" name="CustomShape 3"/>
          <p:cNvSpPr/>
          <p:nvPr/>
        </p:nvSpPr>
        <p:spPr>
          <a:xfrm>
            <a:off x="572760" y="6355440"/>
            <a:ext cx="2888280" cy="19836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ct val="100000"/>
              </a:lnSpc>
            </a:pPr>
            <a:r>
              <a:rPr lang="en-US" sz="1300" b="0" strike="noStrike" spc="-1">
                <a:solidFill>
                  <a:srgbClr val="808080"/>
                </a:solidFill>
                <a:latin typeface="Samsung Sharp Sans Bold"/>
                <a:ea typeface="Samsung Sharp Sans Bold"/>
              </a:rPr>
              <a:t>Samsung Innovation Campus</a:t>
            </a:r>
            <a:endParaRPr lang="en-US" sz="1300" b="0" strike="noStrike" spc="-1">
              <a:latin typeface="Arial"/>
            </a:endParaRPr>
          </a:p>
        </p:txBody>
      </p:sp>
      <p:sp>
        <p:nvSpPr>
          <p:cNvPr id="43" name="CustomShape 4"/>
          <p:cNvSpPr/>
          <p:nvPr/>
        </p:nvSpPr>
        <p:spPr>
          <a:xfrm>
            <a:off x="6353640" y="6348240"/>
            <a:ext cx="2581560" cy="16812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gn="r">
              <a:lnSpc>
                <a:spcPct val="100000"/>
              </a:lnSpc>
              <a:tabLst>
                <a:tab pos="0" algn="l"/>
              </a:tabLst>
            </a:pPr>
            <a:r>
              <a:rPr lang="en-US" sz="1100" b="0" strike="noStrike" spc="-1">
                <a:solidFill>
                  <a:srgbClr val="808080"/>
                </a:solidFill>
                <a:latin typeface="SamsungOne 400"/>
                <a:ea typeface="SamsungOne 400"/>
              </a:rPr>
              <a:t>Chapter 6. Machine Learning – Part II</a:t>
            </a:r>
            <a:endParaRPr lang="en-US" sz="1100" b="0" strike="noStrike" spc="-1">
              <a:latin typeface="Arial"/>
            </a:endParaRPr>
          </a:p>
        </p:txBody>
      </p:sp>
      <p:sp>
        <p:nvSpPr>
          <p:cNvPr id="44" name="CustomShape 5"/>
          <p:cNvSpPr/>
          <p:nvPr/>
        </p:nvSpPr>
        <p:spPr>
          <a:xfrm>
            <a:off x="8805960" y="6265440"/>
            <a:ext cx="537840" cy="33408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0" tIns="0" rIns="0" bIns="0" anchor="ctr">
            <a:spAutoFit/>
          </a:bodyPr>
          <a:lstStyle/>
          <a:p>
            <a:pPr algn="r">
              <a:lnSpc>
                <a:spcPct val="100000"/>
              </a:lnSpc>
              <a:tabLst>
                <a:tab pos="0" algn="l"/>
              </a:tabLst>
            </a:pPr>
            <a:fld id="{F8774110-93BE-4CA0-9D0E-CC6F0E2158D9}" type="slidenum">
              <a:rPr lang="en-US" sz="1100" b="0" strike="noStrike" spc="-1">
                <a:solidFill>
                  <a:srgbClr val="FFFFFF"/>
                </a:solidFill>
                <a:latin typeface="Calibri"/>
                <a:ea typeface="SamsungOne 300"/>
              </a:rPr>
              <a:pPr algn="r">
                <a:lnSpc>
                  <a:spcPct val="100000"/>
                </a:lnSpc>
                <a:tabLst>
                  <a:tab pos="0" algn="l"/>
                </a:tabLst>
              </a:pPr>
              <a:t>‹#›</a:t>
            </a:fld>
            <a:r>
              <a:rPr lang="en-US" sz="1100" b="0" strike="noStrike" spc="-1">
                <a:solidFill>
                  <a:srgbClr val="808080"/>
                </a:solidFill>
                <a:latin typeface="SamsungOne 400"/>
                <a:ea typeface="SamsungOne 400"/>
              </a:rPr>
              <a:t>/98</a:t>
            </a:r>
            <a:endParaRPr lang="en-US" sz="1100" b="0" strike="noStrike" spc="-1">
              <a:latin typeface="Arial"/>
            </a:endParaRPr>
          </a:p>
        </p:txBody>
      </p:sp>
      <p:sp>
        <p:nvSpPr>
          <p:cNvPr id="45" name="PlaceHolder 6"/>
          <p:cNvSpPr>
            <a:spLocks noGrp="1"/>
          </p:cNvSpPr>
          <p:nvPr>
            <p:ph type="title"/>
          </p:nvPr>
        </p:nvSpPr>
        <p:spPr>
          <a:xfrm>
            <a:off x="495000" y="273600"/>
            <a:ext cx="891216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6" name="PlaceHolder 7"/>
          <p:cNvSpPr>
            <a:spLocks noGrp="1"/>
          </p:cNvSpPr>
          <p:nvPr>
            <p:ph type="body"/>
          </p:nvPr>
        </p:nvSpPr>
        <p:spPr>
          <a:xfrm>
            <a:off x="495000" y="1604520"/>
            <a:ext cx="89121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Desktop/AI/heroku/api.py"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hyperlink" Target="https://github.com/mohamedsameh108/Spam-Text-Message-Classifier" TargetMode="External"/><Relationship Id="rId4" Type="http://schemas.openxmlformats.org/officeDocument/2006/relationships/hyperlink" Target="../Desktop/AI/project/Source%20Code/Code%20Notebook.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865800" y="2741400"/>
            <a:ext cx="8671680" cy="67068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ct val="100000"/>
              </a:lnSpc>
              <a:tabLst>
                <a:tab pos="0" algn="l"/>
              </a:tabLst>
            </a:pPr>
            <a:r>
              <a:rPr lang="en-US" sz="4400" b="0" strike="noStrike" spc="-1" dirty="0">
                <a:solidFill>
                  <a:srgbClr val="FFFFFF"/>
                </a:solidFill>
                <a:latin typeface="Samsung Sharp Sans"/>
                <a:ea typeface="Samsung Sharp Sans"/>
              </a:rPr>
              <a:t>Samsung Innovation Campus</a:t>
            </a:r>
            <a:endParaRPr lang="en-US" sz="4400" b="0" strike="noStrike" spc="-1" dirty="0">
              <a:latin typeface="Arial"/>
            </a:endParaRPr>
          </a:p>
        </p:txBody>
      </p:sp>
      <p:sp>
        <p:nvSpPr>
          <p:cNvPr id="212" name="CustomShape 2"/>
          <p:cNvSpPr/>
          <p:nvPr/>
        </p:nvSpPr>
        <p:spPr>
          <a:xfrm>
            <a:off x="865800" y="3579120"/>
            <a:ext cx="6044760" cy="366480"/>
          </a:xfrm>
          <a:prstGeom prst="rect">
            <a:avLst/>
          </a:prstGeom>
          <a:noFill/>
          <a:ln>
            <a:noFill/>
          </a:ln>
          <a:scene3d>
            <a:camera prst="orthographicFront"/>
            <a:lightRig rig="threePt" dir="t"/>
          </a:scene3d>
        </p:spPr>
        <p:style>
          <a:lnRef idx="2">
            <a:schemeClr val="accent1">
              <a:shade val="50000"/>
            </a:schemeClr>
          </a:lnRef>
          <a:fillRef idx="1">
            <a:schemeClr val="accent1"/>
          </a:fillRef>
          <a:effectRef idx="0">
            <a:schemeClr val="accent1"/>
          </a:effectRef>
          <a:fontRef idx="minor"/>
        </p:style>
        <p:txBody>
          <a:bodyPr lIns="0" tIns="0" rIns="0" bIns="0" anchor="ctr">
            <a:spAutoFit/>
          </a:bodyPr>
          <a:lstStyle/>
          <a:p>
            <a:pPr>
              <a:lnSpc>
                <a:spcPct val="100000"/>
              </a:lnSpc>
              <a:tabLst>
                <a:tab pos="0" algn="l"/>
              </a:tabLst>
            </a:pPr>
            <a:r>
              <a:rPr lang="en-US" sz="2400" b="0" strike="noStrike" spc="-1" dirty="0">
                <a:solidFill>
                  <a:srgbClr val="00B3E3"/>
                </a:solidFill>
                <a:latin typeface="Samsung Sharp Sans"/>
                <a:ea typeface="Samsung Sharp Sans"/>
              </a:rPr>
              <a:t>Artificial Intelligence Course</a:t>
            </a:r>
            <a:endParaRPr lang="en-US" sz="2400" b="0" strike="noStrike" spc="-1" dirty="0">
              <a:latin typeface="Arial"/>
            </a:endParaRPr>
          </a:p>
        </p:txBody>
      </p:sp>
      <p:sp>
        <p:nvSpPr>
          <p:cNvPr id="2" name="AutoShape 2">
            <a:extLst>
              <a:ext uri="{FF2B5EF4-FFF2-40B4-BE49-F238E27FC236}">
                <a16:creationId xmlns:a16="http://schemas.microsoft.com/office/drawing/2014/main" xmlns="" id="{0D0F678C-096F-47FB-8BB4-97865D1FD928}"/>
              </a:ext>
            </a:extLst>
          </p:cNvPr>
          <p:cNvSpPr>
            <a:spLocks noChangeAspect="1" noChangeArrowheads="1"/>
          </p:cNvSpPr>
          <p:nvPr/>
        </p:nvSpPr>
        <p:spPr bwMode="auto">
          <a:xfrm>
            <a:off x="4799013"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عنوان 7">
            <a:extLst>
              <a:ext uri="{FF2B5EF4-FFF2-40B4-BE49-F238E27FC236}">
                <a16:creationId xmlns:a16="http://schemas.microsoft.com/office/drawing/2014/main" xmlns="" id="{9CC266E4-E0AA-42DB-9540-8F5498D41684}"/>
              </a:ext>
            </a:extLst>
          </p:cNvPr>
          <p:cNvSpPr>
            <a:spLocks noGrp="1"/>
          </p:cNvSpPr>
          <p:nvPr>
            <p:ph type="title"/>
          </p:nvPr>
        </p:nvSpPr>
        <p:spPr/>
        <p:txBody>
          <a:bodyPr/>
          <a:lstStyle/>
          <a:p>
            <a:r>
              <a:rPr lang="en-US" dirty="0"/>
              <a:t>Ham (non spam)</a:t>
            </a:r>
          </a:p>
        </p:txBody>
      </p:sp>
      <p:sp>
        <p:nvSpPr>
          <p:cNvPr id="12" name="عنوان 9">
            <a:extLst>
              <a:ext uri="{FF2B5EF4-FFF2-40B4-BE49-F238E27FC236}">
                <a16:creationId xmlns:a16="http://schemas.microsoft.com/office/drawing/2014/main" xmlns="" id="{3C578CF0-7133-49B0-8EB4-CB73C0FCF4ED}"/>
              </a:ext>
            </a:extLst>
          </p:cNvPr>
          <p:cNvSpPr txBox="1">
            <a:spLocks/>
          </p:cNvSpPr>
          <p:nvPr/>
        </p:nvSpPr>
        <p:spPr>
          <a:xfrm>
            <a:off x="385153" y="2467248"/>
            <a:ext cx="4158712" cy="2442377"/>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 top and most common words in non spam emails </a:t>
            </a: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77775" y="2113833"/>
            <a:ext cx="4863492" cy="4111476"/>
          </a:xfrm>
          <a:prstGeom prst="rect">
            <a:avLst/>
          </a:prstGeom>
        </p:spPr>
      </p:pic>
    </p:spTree>
    <p:extLst>
      <p:ext uri="{BB962C8B-B14F-4D97-AF65-F5344CB8AC3E}">
        <p14:creationId xmlns:p14="http://schemas.microsoft.com/office/powerpoint/2010/main" xmlns="" val="365736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xmlns="" id="{28DCD227-7787-4F01-943E-A35A4720CCC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2096085"/>
            <a:ext cx="4951412" cy="4149969"/>
          </a:xfrm>
          <a:prstGeom prst="rect">
            <a:avLst/>
          </a:prstGeom>
        </p:spPr>
      </p:pic>
      <p:sp>
        <p:nvSpPr>
          <p:cNvPr id="8" name="عنوان 7">
            <a:extLst>
              <a:ext uri="{FF2B5EF4-FFF2-40B4-BE49-F238E27FC236}">
                <a16:creationId xmlns:a16="http://schemas.microsoft.com/office/drawing/2014/main" xmlns="" id="{C2144FC9-F579-4AD5-AF53-4E7FA5354D91}"/>
              </a:ext>
            </a:extLst>
          </p:cNvPr>
          <p:cNvSpPr>
            <a:spLocks noGrp="1"/>
          </p:cNvSpPr>
          <p:nvPr>
            <p:ph type="title"/>
          </p:nvPr>
        </p:nvSpPr>
        <p:spPr>
          <a:xfrm>
            <a:off x="495332" y="358006"/>
            <a:ext cx="8912160" cy="1144800"/>
          </a:xfrm>
        </p:spPr>
        <p:txBody>
          <a:bodyPr/>
          <a:lstStyle/>
          <a:p>
            <a:r>
              <a:rPr lang="en-US" dirty="0"/>
              <a:t>Ham                                Spam </a:t>
            </a:r>
            <a:br>
              <a:rPr lang="en-US" dirty="0"/>
            </a:br>
            <a:r>
              <a:rPr lang="en-US" sz="2000" b="0" i="0" dirty="0">
                <a:solidFill>
                  <a:srgbClr val="292929"/>
                </a:solidFill>
                <a:effectLst/>
                <a:latin typeface="charter"/>
              </a:rPr>
              <a:t>Word Cloud of Spam text can clearly show some unique words that appear in Text body, this mainly includes </a:t>
            </a:r>
            <a:r>
              <a:rPr lang="en-US" sz="2000" b="1" i="0" dirty="0">
                <a:solidFill>
                  <a:srgbClr val="292929"/>
                </a:solidFill>
                <a:effectLst/>
                <a:latin typeface="charter"/>
              </a:rPr>
              <a:t>free, text, call, txt, mobile, reply</a:t>
            </a:r>
            <a:r>
              <a:rPr lang="en-US" sz="2000" b="0" i="0" dirty="0">
                <a:solidFill>
                  <a:srgbClr val="292929"/>
                </a:solidFill>
                <a:effectLst/>
                <a:latin typeface="charter"/>
              </a:rPr>
              <a:t> etc.</a:t>
            </a:r>
            <a:endParaRPr lang="en-US" dirty="0"/>
          </a:p>
        </p:txBody>
      </p:sp>
      <p:pic>
        <p:nvPicPr>
          <p:cNvPr id="11" name="صورة 10">
            <a:extLst>
              <a:ext uri="{FF2B5EF4-FFF2-40B4-BE49-F238E27FC236}">
                <a16:creationId xmlns:a16="http://schemas.microsoft.com/office/drawing/2014/main" xmlns="" id="{6126D5D1-4C0E-4F78-87B9-192D4FC5F8D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51412" y="2096085"/>
            <a:ext cx="4951412" cy="4178022"/>
          </a:xfrm>
          <a:prstGeom prst="rect">
            <a:avLst/>
          </a:prstGeom>
        </p:spPr>
      </p:pic>
    </p:spTree>
    <p:extLst>
      <p:ext uri="{BB962C8B-B14F-4D97-AF65-F5344CB8AC3E}">
        <p14:creationId xmlns:p14="http://schemas.microsoft.com/office/powerpoint/2010/main" xmlns="" val="144446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xmlns="" id="{532D4E16-030D-48AA-8281-A74E7A4CF00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6" y="1783567"/>
            <a:ext cx="4951826" cy="3571707"/>
          </a:xfrm>
          <a:prstGeom prst="rect">
            <a:avLst/>
          </a:prstGeom>
        </p:spPr>
      </p:pic>
      <p:pic>
        <p:nvPicPr>
          <p:cNvPr id="8" name="صورة 7">
            <a:extLst>
              <a:ext uri="{FF2B5EF4-FFF2-40B4-BE49-F238E27FC236}">
                <a16:creationId xmlns:a16="http://schemas.microsoft.com/office/drawing/2014/main" xmlns="" id="{519E9D1D-49D8-4752-94C6-7232EC8125D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61437" y="1783567"/>
            <a:ext cx="4787474" cy="3367936"/>
          </a:xfrm>
          <a:prstGeom prst="rect">
            <a:avLst/>
          </a:prstGeom>
        </p:spPr>
      </p:pic>
      <p:sp>
        <p:nvSpPr>
          <p:cNvPr id="10" name="مربع نص 9">
            <a:extLst>
              <a:ext uri="{FF2B5EF4-FFF2-40B4-BE49-F238E27FC236}">
                <a16:creationId xmlns:a16="http://schemas.microsoft.com/office/drawing/2014/main" xmlns="" id="{21C3608E-4FCA-440D-B609-33B07615EC2C}"/>
              </a:ext>
            </a:extLst>
          </p:cNvPr>
          <p:cNvSpPr txBox="1"/>
          <p:nvPr/>
        </p:nvSpPr>
        <p:spPr>
          <a:xfrm>
            <a:off x="168812" y="5053029"/>
            <a:ext cx="9734013" cy="1200329"/>
          </a:xfrm>
          <a:prstGeom prst="rect">
            <a:avLst/>
          </a:prstGeom>
          <a:noFill/>
        </p:spPr>
        <p:txBody>
          <a:bodyPr wrap="square">
            <a:spAutoFit/>
          </a:bodyPr>
          <a:lstStyle/>
          <a:p>
            <a:pPr marL="0" indent="0">
              <a:buNone/>
            </a:pPr>
            <a:r>
              <a:rPr lang="en-US" sz="2400" i="0" dirty="0">
                <a:solidFill>
                  <a:srgbClr val="292929"/>
                </a:solidFill>
                <a:effectLst/>
                <a:latin typeface="charter"/>
              </a:rPr>
              <a:t>We can clearly see that the spam emails contains less numbers of words bu</a:t>
            </a:r>
            <a:r>
              <a:rPr lang="en-US" sz="2400" dirty="0">
                <a:solidFill>
                  <a:srgbClr val="292929"/>
                </a:solidFill>
                <a:latin typeface="charter"/>
              </a:rPr>
              <a:t>t these words contains the top and most common words so </a:t>
            </a:r>
            <a:r>
              <a:rPr lang="en-US" sz="2400" i="0" dirty="0">
                <a:effectLst/>
                <a:latin typeface="Inter"/>
              </a:rPr>
              <a:t>the word count plays a significant role in spam detecting</a:t>
            </a:r>
            <a:endParaRPr lang="en-US" sz="2400" i="0" dirty="0">
              <a:solidFill>
                <a:srgbClr val="292929"/>
              </a:solidFill>
              <a:effectLst/>
              <a:latin typeface="charter"/>
            </a:endParaRPr>
          </a:p>
        </p:txBody>
      </p:sp>
    </p:spTree>
    <p:extLst>
      <p:ext uri="{BB962C8B-B14F-4D97-AF65-F5344CB8AC3E}">
        <p14:creationId xmlns:p14="http://schemas.microsoft.com/office/powerpoint/2010/main" xmlns="" val="414056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xmlns="" id="{B161C49D-1FB4-4674-97F8-0981417C3DE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92172" y="1631852"/>
            <a:ext cx="5416062" cy="4860388"/>
          </a:xfrm>
          <a:prstGeom prst="rect">
            <a:avLst/>
          </a:prstGeom>
        </p:spPr>
      </p:pic>
      <p:sp>
        <p:nvSpPr>
          <p:cNvPr id="6" name="عنوان 5">
            <a:extLst>
              <a:ext uri="{FF2B5EF4-FFF2-40B4-BE49-F238E27FC236}">
                <a16:creationId xmlns:a16="http://schemas.microsoft.com/office/drawing/2014/main" xmlns="" id="{7E64D587-AE12-42E1-8F6A-0A0B74BE5F3B}"/>
              </a:ext>
            </a:extLst>
          </p:cNvPr>
          <p:cNvSpPr>
            <a:spLocks noGrp="1"/>
          </p:cNvSpPr>
          <p:nvPr>
            <p:ph type="title"/>
          </p:nvPr>
        </p:nvSpPr>
        <p:spPr>
          <a:xfrm>
            <a:off x="97643" y="3429000"/>
            <a:ext cx="3598699" cy="1913204"/>
          </a:xfrm>
        </p:spPr>
        <p:txBody>
          <a:bodyPr/>
          <a:lstStyle/>
          <a:p>
            <a:r>
              <a:rPr lang="en-US" sz="2400" i="0" dirty="0">
                <a:effectLst/>
                <a:latin typeface="Open Sans" panose="020B0606030504020204" pitchFamily="34" charset="0"/>
              </a:rPr>
              <a:t>12% of all the messages are spam </a:t>
            </a:r>
            <a:br>
              <a:rPr lang="en-US" sz="2400" i="0" dirty="0">
                <a:effectLst/>
                <a:latin typeface="Open Sans" panose="020B0606030504020204" pitchFamily="34" charset="0"/>
              </a:rPr>
            </a:br>
            <a:r>
              <a:rPr lang="en-US" sz="2400" i="0" dirty="0">
                <a:effectLst/>
                <a:latin typeface="Open Sans" panose="020B0606030504020204" pitchFamily="34" charset="0"/>
              </a:rPr>
              <a:t>88% of the messages are ham.</a:t>
            </a:r>
            <a:endParaRPr lang="en-US" sz="2400" dirty="0"/>
          </a:p>
        </p:txBody>
      </p:sp>
    </p:spTree>
    <p:extLst>
      <p:ext uri="{BB962C8B-B14F-4D97-AF65-F5344CB8AC3E}">
        <p14:creationId xmlns:p14="http://schemas.microsoft.com/office/powerpoint/2010/main" xmlns="" val="344911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xmlns="" id="{96F23AAC-9FC8-489C-B1A7-4FA52338421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08399" y="2082017"/>
            <a:ext cx="9086025" cy="4642339"/>
          </a:xfrm>
          <a:prstGeom prst="rect">
            <a:avLst/>
          </a:prstGeom>
        </p:spPr>
      </p:pic>
      <p:sp>
        <p:nvSpPr>
          <p:cNvPr id="6" name="عنوان 5">
            <a:extLst>
              <a:ext uri="{FF2B5EF4-FFF2-40B4-BE49-F238E27FC236}">
                <a16:creationId xmlns:a16="http://schemas.microsoft.com/office/drawing/2014/main" xmlns="" id="{E0627B99-FD2B-41CF-8E23-D94E7EC77CD4}"/>
              </a:ext>
            </a:extLst>
          </p:cNvPr>
          <p:cNvSpPr>
            <a:spLocks noGrp="1"/>
          </p:cNvSpPr>
          <p:nvPr>
            <p:ph type="title"/>
          </p:nvPr>
        </p:nvSpPr>
        <p:spPr/>
        <p:txBody>
          <a:bodyPr/>
          <a:lstStyle/>
          <a:p>
            <a:r>
              <a:rPr lang="en-US" sz="2400" i="0" dirty="0">
                <a:effectLst/>
                <a:latin typeface="Open Sans" panose="020B0604020202020204" pitchFamily="34" charset="0"/>
              </a:rPr>
              <a:t>the ham messages contain 0 to 10 </a:t>
            </a:r>
            <a:br>
              <a:rPr lang="en-US" sz="2400" i="0" dirty="0">
                <a:effectLst/>
                <a:latin typeface="Open Sans" panose="020B0604020202020204" pitchFamily="34" charset="0"/>
              </a:rPr>
            </a:br>
            <a:r>
              <a:rPr lang="en-US" sz="2400" i="0" dirty="0">
                <a:effectLst/>
                <a:latin typeface="Open Sans" panose="020B0604020202020204" pitchFamily="34" charset="0"/>
              </a:rPr>
              <a:t>spam messages are longer and contain between </a:t>
            </a:r>
            <a:br>
              <a:rPr lang="en-US" sz="2400" i="0" dirty="0">
                <a:effectLst/>
                <a:latin typeface="Open Sans" panose="020B0604020202020204" pitchFamily="34" charset="0"/>
              </a:rPr>
            </a:br>
            <a:r>
              <a:rPr lang="en-US" sz="2400" i="0" dirty="0">
                <a:effectLst/>
                <a:latin typeface="Open Sans" panose="020B0604020202020204" pitchFamily="34" charset="0"/>
              </a:rPr>
              <a:t>20 to 30 words.</a:t>
            </a:r>
            <a:endParaRPr lang="en-US" sz="2400" dirty="0"/>
          </a:p>
        </p:txBody>
      </p:sp>
    </p:spTree>
    <p:extLst>
      <p:ext uri="{BB962C8B-B14F-4D97-AF65-F5344CB8AC3E}">
        <p14:creationId xmlns:p14="http://schemas.microsoft.com/office/powerpoint/2010/main" xmlns="" val="183383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EDD1FD50-A718-4BBA-B54F-54B57B015363}"/>
              </a:ext>
            </a:extLst>
          </p:cNvPr>
          <p:cNvSpPr>
            <a:spLocks noGrp="1"/>
          </p:cNvSpPr>
          <p:nvPr>
            <p:ph type="title"/>
          </p:nvPr>
        </p:nvSpPr>
        <p:spPr/>
        <p:txBody>
          <a:bodyPr/>
          <a:lstStyle/>
          <a:p>
            <a:r>
              <a:rPr lang="en-US" dirty="0"/>
              <a:t>Modeling </a:t>
            </a:r>
            <a:br>
              <a:rPr lang="en-US" dirty="0"/>
            </a:br>
            <a:r>
              <a:rPr lang="en-US" dirty="0"/>
              <a:t>using LSTM</a:t>
            </a:r>
          </a:p>
        </p:txBody>
      </p:sp>
      <p:sp>
        <p:nvSpPr>
          <p:cNvPr id="3" name="عنوان فرعي 2">
            <a:extLst>
              <a:ext uri="{FF2B5EF4-FFF2-40B4-BE49-F238E27FC236}">
                <a16:creationId xmlns:a16="http://schemas.microsoft.com/office/drawing/2014/main" xmlns="" id="{9134D0E1-A800-4813-B592-4A60E81AB888}"/>
              </a:ext>
            </a:extLst>
          </p:cNvPr>
          <p:cNvSpPr>
            <a:spLocks noGrp="1"/>
          </p:cNvSpPr>
          <p:nvPr>
            <p:ph type="subTitle"/>
          </p:nvPr>
        </p:nvSpPr>
        <p:spPr>
          <a:xfrm>
            <a:off x="495000" y="2153160"/>
            <a:ext cx="8912160" cy="3977280"/>
          </a:xfrm>
        </p:spPr>
        <p:txBody>
          <a:bodyPr/>
          <a:lstStyle/>
          <a:p>
            <a:pPr marL="0" indent="0">
              <a:buNone/>
            </a:pPr>
            <a:r>
              <a:rPr lang="en-US" dirty="0"/>
              <a:t> </a:t>
            </a:r>
          </a:p>
        </p:txBody>
      </p:sp>
      <p:pic>
        <p:nvPicPr>
          <p:cNvPr id="5" name="صورة 4">
            <a:extLst>
              <a:ext uri="{FF2B5EF4-FFF2-40B4-BE49-F238E27FC236}">
                <a16:creationId xmlns:a16="http://schemas.microsoft.com/office/drawing/2014/main" xmlns="" id="{25565517-5E17-4F1F-924F-A35CF8BE04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31514" y="2578151"/>
            <a:ext cx="4800000" cy="3127298"/>
          </a:xfrm>
          <a:prstGeom prst="rect">
            <a:avLst/>
          </a:prstGeom>
        </p:spPr>
      </p:pic>
      <p:pic>
        <p:nvPicPr>
          <p:cNvPr id="7" name="صورة 6">
            <a:extLst>
              <a:ext uri="{FF2B5EF4-FFF2-40B4-BE49-F238E27FC236}">
                <a16:creationId xmlns:a16="http://schemas.microsoft.com/office/drawing/2014/main" xmlns="" id="{9FDFFF9E-90AE-4138-BDD1-52DA208431A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8813" y="2887505"/>
            <a:ext cx="4438348" cy="2817944"/>
          </a:xfrm>
          <a:prstGeom prst="rect">
            <a:avLst/>
          </a:prstGeom>
        </p:spPr>
      </p:pic>
    </p:spTree>
    <p:extLst>
      <p:ext uri="{BB962C8B-B14F-4D97-AF65-F5344CB8AC3E}">
        <p14:creationId xmlns:p14="http://schemas.microsoft.com/office/powerpoint/2010/main" xmlns="" val="95156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xmlns="" id="{B531B327-445F-4E5F-A40A-394BF375163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41683" y="2100018"/>
            <a:ext cx="4901587" cy="3530159"/>
          </a:xfrm>
          <a:prstGeom prst="rect">
            <a:avLst/>
          </a:prstGeom>
        </p:spPr>
      </p:pic>
      <p:pic>
        <p:nvPicPr>
          <p:cNvPr id="11" name="صورة 10">
            <a:extLst>
              <a:ext uri="{FF2B5EF4-FFF2-40B4-BE49-F238E27FC236}">
                <a16:creationId xmlns:a16="http://schemas.microsoft.com/office/drawing/2014/main" xmlns="" id="{6FA56FD1-C386-444A-ABBC-CB2562568A0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9555" y="2257137"/>
            <a:ext cx="4496851" cy="3215919"/>
          </a:xfrm>
          <a:prstGeom prst="rect">
            <a:avLst/>
          </a:prstGeom>
        </p:spPr>
      </p:pic>
    </p:spTree>
    <p:extLst>
      <p:ext uri="{BB962C8B-B14F-4D97-AF65-F5344CB8AC3E}">
        <p14:creationId xmlns:p14="http://schemas.microsoft.com/office/powerpoint/2010/main" xmlns="" val="902317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xmlns="" id="{7A3B07A7-2005-42EF-B08D-E61180713E4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02243" y="2174840"/>
            <a:ext cx="4800000" cy="3352381"/>
          </a:xfrm>
          <a:prstGeom prst="rect">
            <a:avLst/>
          </a:prstGeom>
        </p:spPr>
      </p:pic>
      <p:pic>
        <p:nvPicPr>
          <p:cNvPr id="7" name="صورة 6">
            <a:extLst>
              <a:ext uri="{FF2B5EF4-FFF2-40B4-BE49-F238E27FC236}">
                <a16:creationId xmlns:a16="http://schemas.microsoft.com/office/drawing/2014/main" xmlns="" id="{56CF49B0-E9D3-4386-9F8E-ABBA17FE1B2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2370" y="2497706"/>
            <a:ext cx="4065562" cy="2706648"/>
          </a:xfrm>
          <a:prstGeom prst="rect">
            <a:avLst/>
          </a:prstGeom>
        </p:spPr>
      </p:pic>
      <p:sp>
        <p:nvSpPr>
          <p:cNvPr id="8" name="عنوان 7">
            <a:extLst>
              <a:ext uri="{FF2B5EF4-FFF2-40B4-BE49-F238E27FC236}">
                <a16:creationId xmlns:a16="http://schemas.microsoft.com/office/drawing/2014/main" xmlns="" id="{FB50AF00-F958-4C92-90FE-82171A034C04}"/>
              </a:ext>
            </a:extLst>
          </p:cNvPr>
          <p:cNvSpPr>
            <a:spLocks noGrp="1"/>
          </p:cNvSpPr>
          <p:nvPr>
            <p:ph type="title"/>
          </p:nvPr>
        </p:nvSpPr>
        <p:spPr>
          <a:xfrm>
            <a:off x="1133125" y="1653646"/>
            <a:ext cx="4211769" cy="1144800"/>
          </a:xfrm>
        </p:spPr>
        <p:txBody>
          <a:bodyPr/>
          <a:lstStyle/>
          <a:p>
            <a:r>
              <a:rPr lang="en-US" sz="2800" dirty="0"/>
              <a:t>confusion matrix</a:t>
            </a:r>
          </a:p>
        </p:txBody>
      </p:sp>
    </p:spTree>
    <p:extLst>
      <p:ext uri="{BB962C8B-B14F-4D97-AF65-F5344CB8AC3E}">
        <p14:creationId xmlns:p14="http://schemas.microsoft.com/office/powerpoint/2010/main" xmlns="" val="150399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D937D981-D4DD-4C85-92A6-46DBCD44AA25}"/>
              </a:ext>
            </a:extLst>
          </p:cNvPr>
          <p:cNvSpPr>
            <a:spLocks noGrp="1"/>
          </p:cNvSpPr>
          <p:nvPr>
            <p:ph type="title"/>
          </p:nvPr>
        </p:nvSpPr>
        <p:spPr/>
        <p:txBody>
          <a:bodyPr/>
          <a:lstStyle/>
          <a:p>
            <a:r>
              <a:rPr lang="en-US" dirty="0"/>
              <a:t>Testing &amp; API</a:t>
            </a:r>
          </a:p>
        </p:txBody>
      </p:sp>
      <p:sp>
        <p:nvSpPr>
          <p:cNvPr id="3" name="عنوان فرعي 2">
            <a:extLst>
              <a:ext uri="{FF2B5EF4-FFF2-40B4-BE49-F238E27FC236}">
                <a16:creationId xmlns:a16="http://schemas.microsoft.com/office/drawing/2014/main" xmlns="" id="{60DF96E3-43E3-4116-AE43-1D740DFBA8FB}"/>
              </a:ext>
            </a:extLst>
          </p:cNvPr>
          <p:cNvSpPr>
            <a:spLocks noGrp="1"/>
          </p:cNvSpPr>
          <p:nvPr>
            <p:ph type="subTitle"/>
          </p:nvPr>
        </p:nvSpPr>
        <p:spPr>
          <a:xfrm>
            <a:off x="495000" y="1857739"/>
            <a:ext cx="8912160" cy="3977280"/>
          </a:xfrm>
        </p:spPr>
        <p:txBody>
          <a:bodyPr/>
          <a:lstStyle/>
          <a:p>
            <a:pPr marL="0" indent="0" algn="ctr">
              <a:buNone/>
            </a:pPr>
            <a:r>
              <a:rPr lang="en-US" sz="4400" dirty="0">
                <a:hlinkClick r:id="rId3" action="ppaction://hlinkfile"/>
              </a:rPr>
              <a:t>API &amp; Testing</a:t>
            </a:r>
            <a:endParaRPr lang="en-US" sz="4400" dirty="0"/>
          </a:p>
          <a:p>
            <a:pPr marL="0" indent="0" algn="ctr">
              <a:buNone/>
            </a:pPr>
            <a:r>
              <a:rPr lang="en-US" sz="4400" dirty="0">
                <a:hlinkClick r:id="rId4" action="ppaction://hlinkfile"/>
              </a:rPr>
              <a:t>Source code </a:t>
            </a:r>
            <a:endParaRPr lang="en-US" sz="4400" dirty="0"/>
          </a:p>
          <a:p>
            <a:pPr marL="0" indent="0" algn="ctr">
              <a:buNone/>
            </a:pPr>
            <a:r>
              <a:rPr lang="en-US" sz="4400" dirty="0">
                <a:hlinkClick r:id="rId5">
                  <a:extLst>
                    <a:ext uri="{A12FA001-AC4F-418D-AE19-62706E023703}">
                      <ahyp:hlinkClr xmlns="" xmlns:ahyp="http://schemas.microsoft.com/office/drawing/2018/hyperlinkcolor" val="tx"/>
                    </a:ext>
                  </a:extLst>
                </a:hlinkClick>
              </a:rPr>
              <a:t>GitHub</a:t>
            </a:r>
            <a:endParaRPr lang="en-US" sz="4400" dirty="0"/>
          </a:p>
        </p:txBody>
      </p:sp>
    </p:spTree>
    <p:extLst>
      <p:ext uri="{BB962C8B-B14F-4D97-AF65-F5344CB8AC3E}">
        <p14:creationId xmlns:p14="http://schemas.microsoft.com/office/powerpoint/2010/main" xmlns="" val="357902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1017" y="2734491"/>
            <a:ext cx="5851345" cy="1446550"/>
          </a:xfrm>
          <a:prstGeom prst="rect">
            <a:avLst/>
          </a:prstGeom>
          <a:noFill/>
        </p:spPr>
        <p:txBody>
          <a:bodyPr wrap="none" rtlCol="0">
            <a:spAutoFit/>
          </a:bodyPr>
          <a:lstStyle/>
          <a:p>
            <a:r>
              <a:rPr lang="en-US" sz="8800" b="1" dirty="0">
                <a:solidFill>
                  <a:schemeClr val="bg1"/>
                </a:solidFill>
              </a:rPr>
              <a:t>Thank You</a:t>
            </a:r>
          </a:p>
        </p:txBody>
      </p:sp>
    </p:spTree>
    <p:extLst>
      <p:ext uri="{BB962C8B-B14F-4D97-AF65-F5344CB8AC3E}">
        <p14:creationId xmlns:p14="http://schemas.microsoft.com/office/powerpoint/2010/main" xmlns="" val="221276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EF22C49-031B-48E8-86B9-F49F08EDBC80}"/>
              </a:ext>
            </a:extLst>
          </p:cNvPr>
          <p:cNvSpPr txBox="1"/>
          <p:nvPr/>
        </p:nvSpPr>
        <p:spPr>
          <a:xfrm>
            <a:off x="611957" y="2886029"/>
            <a:ext cx="8397551" cy="35702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75000"/>
                  </a:srgbClr>
                </a:solidFill>
                <a:effectLst/>
                <a:uLnTx/>
                <a:uFillTx/>
                <a:latin typeface="Arial"/>
              </a:rPr>
              <a:t>Project presented by :</a:t>
            </a:r>
            <a:endParaRPr kumimoji="0" lang="en-US" sz="1800" b="0" i="0" u="none" strike="noStrike" kern="1200" cap="none" spc="0" normalizeH="0" baseline="0" noProof="0" dirty="0">
              <a:ln>
                <a:noFill/>
              </a:ln>
              <a:solidFill>
                <a:srgbClr val="5B9BD5">
                  <a:lumMod val="75000"/>
                </a:srgbClr>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1">
                    <a:lumMod val="95000"/>
                    <a:lumOff val="5000"/>
                  </a:schemeClr>
                </a:solidFill>
                <a:effectLst/>
                <a:uLnTx/>
                <a:uFillTx/>
                <a:latin typeface="Century Gothic" panose="020B0502020202020204" pitchFamily="34" charset="0"/>
              </a:rPr>
              <a:t>Marwan Mohamed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lumMod val="95000"/>
                    <a:lumOff val="5000"/>
                  </a:schemeClr>
                </a:solidFill>
                <a:latin typeface="Century Gothic" panose="020B0502020202020204" pitchFamily="34" charset="0"/>
              </a:rPr>
              <a:t>Marwan Makhlouf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1">
                    <a:lumMod val="95000"/>
                    <a:lumOff val="5000"/>
                  </a:schemeClr>
                </a:solidFill>
                <a:effectLst/>
                <a:uLnTx/>
                <a:uFillTx/>
                <a:latin typeface="Century Gothic" panose="020B0502020202020204" pitchFamily="34" charset="0"/>
              </a:rPr>
              <a:t>Mohamed Sameh</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Arial"/>
            </a:endParaRPr>
          </a:p>
          <a:p>
            <a:pPr marR="0" lvl="0" algn="l" defTabSz="914400" rtl="0" eaLnBrk="1" fontAlgn="auto" latinLnBrk="0" hangingPunct="1">
              <a:lnSpc>
                <a:spcPct val="100000"/>
              </a:lnSpc>
              <a:spcBef>
                <a:spcPts val="0"/>
              </a:spcBef>
              <a:spcAft>
                <a:spcPts val="0"/>
              </a:spcAft>
              <a:buClrTx/>
              <a:buSzTx/>
              <a:tabLst/>
              <a:defRPr/>
            </a:pPr>
            <a:r>
              <a:rPr lang="en-US" sz="2400" b="1" dirty="0">
                <a:solidFill>
                  <a:prstClr val="black"/>
                </a:solidFill>
                <a:latin typeface="Arial"/>
              </a:rPr>
              <a:t>F</a:t>
            </a:r>
            <a:r>
              <a:rPr kumimoji="0" lang="en-US" sz="2400" b="1" i="0" u="none" strike="noStrike" kern="1200" cap="none" spc="0" normalizeH="0" baseline="0" noProof="0" dirty="0" err="1">
                <a:ln>
                  <a:noFill/>
                </a:ln>
                <a:solidFill>
                  <a:prstClr val="black"/>
                </a:solidFill>
                <a:effectLst/>
                <a:uLnTx/>
                <a:uFillTx/>
                <a:latin typeface="Arial"/>
              </a:rPr>
              <a:t>acilitator</a:t>
            </a:r>
            <a:r>
              <a:rPr kumimoji="0" lang="en-US" sz="2400" b="1" i="0" u="none" strike="noStrike" kern="1200" cap="none" spc="0" normalizeH="0" baseline="0" noProof="0" dirty="0">
                <a:ln>
                  <a:noFill/>
                </a:ln>
                <a:solidFill>
                  <a:prstClr val="black"/>
                </a:solidFill>
                <a:effectLst/>
                <a:uLnTx/>
                <a:uFillTx/>
                <a:latin typeface="Arial"/>
              </a:rPr>
              <a:t>:-</a:t>
            </a:r>
          </a:p>
          <a:p>
            <a:pPr marR="0" lvl="0" algn="l" defTabSz="914400" rtl="0" eaLnBrk="1" fontAlgn="auto" latinLnBrk="0" hangingPunct="1">
              <a:lnSpc>
                <a:spcPct val="100000"/>
              </a:lnSpc>
              <a:spcBef>
                <a:spcPts val="0"/>
              </a:spcBef>
              <a:spcAft>
                <a:spcPts val="0"/>
              </a:spcAft>
              <a:buClrTx/>
              <a:buSzTx/>
              <a:tabLst/>
              <a:defRPr/>
            </a:pPr>
            <a:r>
              <a:rPr kumimoji="0" lang="en-US" sz="2400" b="1" i="0" u="none" strike="noStrike" kern="1200" cap="none" spc="0" normalizeH="0" baseline="0" noProof="0" dirty="0">
                <a:ln>
                  <a:noFill/>
                </a:ln>
                <a:solidFill>
                  <a:prstClr val="black"/>
                </a:solidFill>
                <a:effectLst/>
                <a:uLnTx/>
                <a:uFillTx/>
                <a:latin typeface="Arial"/>
              </a:rPr>
              <a:t>Eng. shimaa Othman</a:t>
            </a:r>
          </a:p>
          <a:p>
            <a:pPr lvl="0"/>
            <a:r>
              <a:rPr kumimoji="0" lang="en-US" sz="2400" b="0" i="0" u="none" strike="noStrike" kern="1200" cap="none" spc="0" normalizeH="0" baseline="0" noProof="0" dirty="0">
                <a:ln>
                  <a:noFill/>
                </a:ln>
                <a:solidFill>
                  <a:srgbClr val="5B9BD5">
                    <a:lumMod val="75000"/>
                  </a:srgbClr>
                </a:solidFill>
                <a:effectLst/>
                <a:uLnTx/>
                <a:uFillTx/>
                <a:latin typeface="Arial"/>
              </a:rPr>
              <a:t>Data Used : https://www.kaggle.com/team-ai/spam-text-message-classification</a:t>
            </a:r>
          </a:p>
          <a:p>
            <a:pPr lvl="0"/>
            <a:endParaRPr lang="en-US" sz="2000" b="1" dirty="0">
              <a:latin typeface="Century Gothic" panose="020B0502020202020204" pitchFamily="34" charset="0"/>
            </a:endParaRPr>
          </a:p>
        </p:txBody>
      </p:sp>
      <p:sp>
        <p:nvSpPr>
          <p:cNvPr id="7" name="Title 6">
            <a:extLst>
              <a:ext uri="{FF2B5EF4-FFF2-40B4-BE49-F238E27FC236}">
                <a16:creationId xmlns:a16="http://schemas.microsoft.com/office/drawing/2014/main" xmlns="" id="{A9BD4134-7466-4034-903C-F240B43118B8}"/>
              </a:ext>
            </a:extLst>
          </p:cNvPr>
          <p:cNvSpPr txBox="1">
            <a:spLocks noGrp="1"/>
          </p:cNvSpPr>
          <p:nvPr>
            <p:ph type="title" idx="4294967295"/>
          </p:nvPr>
        </p:nvSpPr>
        <p:spPr>
          <a:xfrm>
            <a:off x="495298" y="755249"/>
            <a:ext cx="8912225" cy="609398"/>
          </a:xfrm>
          <a:prstGeom prst="rect">
            <a:avLst/>
          </a:prstGeom>
          <a:noFill/>
        </p:spPr>
        <p:txBody>
          <a:bodyPr wrap="square" rtlCol="0">
            <a:spAutoFit/>
          </a:bodyPr>
          <a:lstStyle/>
          <a:p>
            <a:pPr algn="l" fontAlgn="base"/>
            <a:r>
              <a:rPr lang="en-US" b="1" i="0" dirty="0">
                <a:solidFill>
                  <a:srgbClr val="FFFFFF"/>
                </a:solidFill>
                <a:effectLst/>
                <a:latin typeface="zeitung"/>
              </a:rPr>
              <a:t>     Spam Text Message Classification</a:t>
            </a:r>
          </a:p>
        </p:txBody>
      </p:sp>
    </p:spTree>
    <p:extLst>
      <p:ext uri="{BB962C8B-B14F-4D97-AF65-F5344CB8AC3E}">
        <p14:creationId xmlns:p14="http://schemas.microsoft.com/office/powerpoint/2010/main" xmlns="" val="354184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p:nvPr>
        </p:nvSpPr>
        <p:spPr>
          <a:xfrm>
            <a:off x="456364" y="2132553"/>
            <a:ext cx="8912160" cy="3977280"/>
          </a:xfrm>
        </p:spPr>
        <p:txBody>
          <a:bodyPr/>
          <a:lstStyle/>
          <a:p>
            <a:pPr marL="514350" indent="-514350">
              <a:lnSpc>
                <a:spcPct val="150000"/>
              </a:lnSpc>
              <a:buFont typeface="+mj-lt"/>
              <a:buAutoNum type="arabicPeriod"/>
            </a:pPr>
            <a:r>
              <a:rPr lang="en-US" sz="2800" b="1" dirty="0">
                <a:latin typeface="Century Gothic" panose="020B0502020202020204" pitchFamily="34" charset="0"/>
              </a:rPr>
              <a:t> About project</a:t>
            </a:r>
          </a:p>
          <a:p>
            <a:pPr marL="514350" indent="-514350">
              <a:lnSpc>
                <a:spcPct val="150000"/>
              </a:lnSpc>
              <a:buFont typeface="+mj-lt"/>
              <a:buAutoNum type="arabicPeriod"/>
            </a:pPr>
            <a:r>
              <a:rPr lang="en-US" sz="2800" b="1" dirty="0"/>
              <a:t>Visualization</a:t>
            </a:r>
            <a:endParaRPr lang="en-US" sz="2800" b="1" dirty="0">
              <a:latin typeface="Century Gothic" panose="020B0502020202020204" pitchFamily="34" charset="0"/>
            </a:endParaRPr>
          </a:p>
          <a:p>
            <a:pPr marL="514350" indent="-514350">
              <a:lnSpc>
                <a:spcPct val="150000"/>
              </a:lnSpc>
              <a:buFont typeface="+mj-lt"/>
              <a:buAutoNum type="arabicPeriod"/>
            </a:pPr>
            <a:r>
              <a:rPr lang="en-US" sz="2800" b="1" dirty="0">
                <a:latin typeface="Century Gothic" panose="020B0502020202020204" pitchFamily="34" charset="0"/>
              </a:rPr>
              <a:t> Model</a:t>
            </a:r>
          </a:p>
          <a:p>
            <a:pPr marL="514350" indent="-514350">
              <a:lnSpc>
                <a:spcPct val="150000"/>
              </a:lnSpc>
              <a:buFont typeface="+mj-lt"/>
              <a:buAutoNum type="arabicPeriod"/>
            </a:pPr>
            <a:r>
              <a:rPr lang="en-US" sz="2800" b="1" dirty="0">
                <a:latin typeface="Century Gothic" panose="020B0502020202020204" pitchFamily="34" charset="0"/>
              </a:rPr>
              <a:t>Testing &amp; API</a:t>
            </a:r>
          </a:p>
          <a:p>
            <a:endParaRPr lang="en-US" sz="2800" b="1" dirty="0">
              <a:latin typeface="Century Gothic" panose="020B0502020202020204" pitchFamily="34" charset="0"/>
            </a:endParaRPr>
          </a:p>
        </p:txBody>
      </p:sp>
      <p:sp>
        <p:nvSpPr>
          <p:cNvPr id="7" name="Title 6">
            <a:extLst>
              <a:ext uri="{FF2B5EF4-FFF2-40B4-BE49-F238E27FC236}">
                <a16:creationId xmlns:a16="http://schemas.microsoft.com/office/drawing/2014/main" xmlns="" id="{A9BD4134-7466-4034-903C-F240B43118B8}"/>
              </a:ext>
            </a:extLst>
          </p:cNvPr>
          <p:cNvSpPr txBox="1">
            <a:spLocks noGrp="1"/>
          </p:cNvSpPr>
          <p:nvPr>
            <p:ph type="title"/>
          </p:nvPr>
        </p:nvSpPr>
        <p:spPr>
          <a:prstGeom prst="rect">
            <a:avLst/>
          </a:prstGeom>
          <a:noFill/>
        </p:spPr>
        <p:txBody>
          <a:bodyPr wrap="square" rtlCol="0">
            <a:spAutoFit/>
          </a:bodyPr>
          <a:lstStyle/>
          <a:p>
            <a:pPr algn="ctr"/>
            <a:r>
              <a:rPr lang="en-US" dirty="0">
                <a:solidFill>
                  <a:schemeClr val="bg1"/>
                </a:solidFill>
                <a:latin typeface="Samsung Sharp Sans"/>
              </a:rPr>
              <a:t>Agenda</a:t>
            </a:r>
          </a:p>
        </p:txBody>
      </p:sp>
    </p:spTree>
    <p:extLst>
      <p:ext uri="{BB962C8B-B14F-4D97-AF65-F5344CB8AC3E}">
        <p14:creationId xmlns:p14="http://schemas.microsoft.com/office/powerpoint/2010/main" xmlns="" val="234910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000" y="273600"/>
            <a:ext cx="8912160" cy="1144800"/>
          </a:xfrm>
        </p:spPr>
        <p:txBody>
          <a:bodyPr/>
          <a:lstStyle/>
          <a:p>
            <a:r>
              <a:rPr lang="en-US" dirty="0"/>
              <a:t>About Data </a:t>
            </a:r>
          </a:p>
        </p:txBody>
      </p:sp>
      <p:sp>
        <p:nvSpPr>
          <p:cNvPr id="5" name="عنوان فرعي 4">
            <a:extLst>
              <a:ext uri="{FF2B5EF4-FFF2-40B4-BE49-F238E27FC236}">
                <a16:creationId xmlns:a16="http://schemas.microsoft.com/office/drawing/2014/main" xmlns="" id="{E2F1EEDC-3CF9-4331-A306-EB2E73AD07FF}"/>
              </a:ext>
            </a:extLst>
          </p:cNvPr>
          <p:cNvSpPr>
            <a:spLocks noGrp="1"/>
          </p:cNvSpPr>
          <p:nvPr>
            <p:ph type="subTitle"/>
          </p:nvPr>
        </p:nvSpPr>
        <p:spPr>
          <a:xfrm>
            <a:off x="495300" y="2362165"/>
            <a:ext cx="8718369" cy="3977280"/>
          </a:xfrm>
        </p:spPr>
        <p:txBody>
          <a:bodyPr>
            <a:normAutofit/>
          </a:bodyPr>
          <a:lstStyle/>
          <a:p>
            <a:r>
              <a:rPr lang="en-US" sz="2400" dirty="0"/>
              <a:t>The dataset holds 5157 messages which are tagged as ham or as spam </a:t>
            </a: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US" sz="3200" b="1" i="0" dirty="0">
              <a:effectLst/>
              <a:latin typeface="Century Gothic" panose="020B0502020202020204" pitchFamily="34" charset="0"/>
              <a:cs typeface="Times New Roman" panose="02020603050405020304" pitchFamily="18" charset="0"/>
            </a:endParaRPr>
          </a:p>
          <a:p>
            <a:pPr marL="0" indent="0">
              <a:buNone/>
            </a:pPr>
            <a:r>
              <a:rPr lang="en-US" sz="3200" b="1" i="0" dirty="0">
                <a:effectLst/>
                <a:latin typeface="Century Gothic" panose="020B0502020202020204" pitchFamily="34" charset="0"/>
                <a:cs typeface="Times New Roman" panose="02020603050405020304" pitchFamily="18" charset="0"/>
              </a:rPr>
              <a:t>Our job:-</a:t>
            </a:r>
          </a:p>
          <a:p>
            <a:pPr marL="0" indent="0">
              <a:buNone/>
            </a:pPr>
            <a:endParaRPr lang="en-US" sz="3200" b="1" i="0" dirty="0">
              <a:effectLst/>
              <a:latin typeface="Century Gothic" panose="020B0502020202020204" pitchFamily="34" charset="0"/>
              <a:cs typeface="Times New Roman" panose="02020603050405020304" pitchFamily="18" charset="0"/>
            </a:endParaRPr>
          </a:p>
          <a:p>
            <a:r>
              <a:rPr lang="en-US" sz="2600" b="1" dirty="0" smtClean="0">
                <a:latin typeface="Century" panose="02040604050505020304" pitchFamily="18" charset="0"/>
                <a:cs typeface="Times New Roman" panose="02020603050405020304" pitchFamily="18" charset="0"/>
              </a:rPr>
              <a:t>B</a:t>
            </a:r>
            <a:r>
              <a:rPr lang="en-US" sz="2600" b="1" i="0" dirty="0" smtClean="0">
                <a:effectLst/>
                <a:latin typeface="Century" panose="02040604050505020304" pitchFamily="18" charset="0"/>
                <a:cs typeface="Times New Roman" panose="02020603050405020304" pitchFamily="18" charset="0"/>
              </a:rPr>
              <a:t>uild </a:t>
            </a:r>
            <a:r>
              <a:rPr lang="en-US" sz="2600" b="1" i="0" dirty="0">
                <a:effectLst/>
                <a:latin typeface="Century" panose="02040604050505020304" pitchFamily="18" charset="0"/>
                <a:cs typeface="Times New Roman" panose="02020603050405020304" pitchFamily="18" charset="0"/>
              </a:rPr>
              <a:t>a predictive model </a:t>
            </a:r>
            <a:r>
              <a:rPr lang="en-US" sz="2600" b="1" i="0" dirty="0" smtClean="0">
                <a:effectLst/>
                <a:latin typeface="Century" panose="02040604050505020304" pitchFamily="18" charset="0"/>
                <a:cs typeface="Times New Roman" panose="02020603050405020304" pitchFamily="18" charset="0"/>
              </a:rPr>
              <a:t>that classifies mails into SPAM or HAM.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295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xmlns="" id="{510EE86D-296E-4704-BA66-886F3EFDD28C}"/>
              </a:ext>
            </a:extLst>
          </p:cNvPr>
          <p:cNvSpPr>
            <a:spLocks noGrp="1"/>
          </p:cNvSpPr>
          <p:nvPr>
            <p:ph type="subTitle"/>
          </p:nvPr>
        </p:nvSpPr>
        <p:spPr>
          <a:xfrm>
            <a:off x="495000" y="2040619"/>
            <a:ext cx="8912160" cy="3977280"/>
          </a:xfrm>
        </p:spPr>
        <p:txBody>
          <a:bodyPr/>
          <a:lstStyle/>
          <a:p>
            <a:pPr marL="0" indent="0">
              <a:buNone/>
            </a:pPr>
            <a:r>
              <a:rPr lang="en-US" sz="2800" dirty="0">
                <a:latin typeface="Times New Roman" panose="02020603050405020304" pitchFamily="18" charset="0"/>
                <a:cs typeface="Times New Roman" panose="02020603050405020304" pitchFamily="18" charset="0"/>
              </a:rPr>
              <a:t>Also referred to as junk email, unwanted, and virus-infested email which sent </a:t>
            </a:r>
            <a:r>
              <a:rPr lang="en-US" sz="2800" dirty="0" smtClean="0">
                <a:latin typeface="Times New Roman" panose="02020603050405020304" pitchFamily="18" charset="0"/>
                <a:cs typeface="Times New Roman" panose="02020603050405020304" pitchFamily="18" charset="0"/>
              </a:rPr>
              <a:t>randomly in </a:t>
            </a:r>
            <a:r>
              <a:rPr lang="en-US" sz="2800" dirty="0">
                <a:latin typeface="Times New Roman" panose="02020603050405020304" pitchFamily="18" charset="0"/>
                <a:cs typeface="Times New Roman" panose="02020603050405020304" pitchFamily="18" charset="0"/>
              </a:rPr>
              <a:t>bulk by email (spamming</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Most email spam messages are commercial for advertising </a:t>
            </a:r>
            <a:r>
              <a:rPr lang="en-US" sz="2800" dirty="0" smtClean="0">
                <a:latin typeface="Times New Roman" panose="02020603050405020304" pitchFamily="18" charset="0"/>
                <a:cs typeface="Times New Roman" panose="02020603050405020304" pitchFamily="18" charset="0"/>
              </a:rPr>
              <a:t>purposes and most of them are dangerous </a:t>
            </a:r>
            <a:r>
              <a:rPr lang="en-US" sz="2800" dirty="0">
                <a:latin typeface="Times New Roman" panose="02020603050405020304" pitchFamily="18" charset="0"/>
                <a:cs typeface="Times New Roman" panose="02020603050405020304" pitchFamily="18" charset="0"/>
              </a:rPr>
              <a:t>because they may contain links that lead to phishing web sites or </a:t>
            </a:r>
            <a:r>
              <a:rPr lang="en-US" sz="2800" dirty="0" smtClean="0">
                <a:latin typeface="Times New Roman" panose="02020603050405020304" pitchFamily="18" charset="0"/>
                <a:cs typeface="Times New Roman" panose="02020603050405020304" pitchFamily="18" charset="0"/>
              </a:rPr>
              <a:t>dangerous</a:t>
            </a:r>
            <a:r>
              <a:rPr lang="en-US" sz="2800" dirty="0" smtClean="0">
                <a:latin typeface="Times New Roman" panose="02020603050405020304" pitchFamily="18" charset="0"/>
                <a:cs typeface="Times New Roman" panose="02020603050405020304" pitchFamily="18" charset="0"/>
              </a:rPr>
              <a:t> malwares.</a:t>
            </a:r>
            <a:endParaRPr lang="en-US" sz="2800" dirty="0">
              <a:latin typeface="Times New Roman" panose="02020603050405020304" pitchFamily="18" charset="0"/>
              <a:cs typeface="Times New Roman" panose="02020603050405020304" pitchFamily="18" charset="0"/>
            </a:endParaRPr>
          </a:p>
        </p:txBody>
      </p:sp>
      <p:sp>
        <p:nvSpPr>
          <p:cNvPr id="6" name="عنوان 5">
            <a:extLst>
              <a:ext uri="{FF2B5EF4-FFF2-40B4-BE49-F238E27FC236}">
                <a16:creationId xmlns:a16="http://schemas.microsoft.com/office/drawing/2014/main" xmlns="" id="{0EEBEFA0-D29E-4B06-9688-FE25EF86363D}"/>
              </a:ext>
            </a:extLst>
          </p:cNvPr>
          <p:cNvSpPr>
            <a:spLocks noGrp="1"/>
          </p:cNvSpPr>
          <p:nvPr>
            <p:ph type="title"/>
          </p:nvPr>
        </p:nvSpPr>
        <p:spPr/>
        <p:txBody>
          <a:bodyPr/>
          <a:lstStyle/>
          <a:p>
            <a:r>
              <a:rPr lang="en-US" dirty="0"/>
              <a:t>Spam</a:t>
            </a:r>
            <a:r>
              <a:rPr lang="en-US" b="1" dirty="0"/>
              <a:t> </a:t>
            </a:r>
            <a:r>
              <a:rPr lang="en-US" dirty="0"/>
              <a:t>messages</a:t>
            </a:r>
          </a:p>
        </p:txBody>
      </p:sp>
    </p:spTree>
    <p:extLst>
      <p:ext uri="{BB962C8B-B14F-4D97-AF65-F5344CB8AC3E}">
        <p14:creationId xmlns:p14="http://schemas.microsoft.com/office/powerpoint/2010/main" xmlns="" val="35820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a:extLst>
              <a:ext uri="{FF2B5EF4-FFF2-40B4-BE49-F238E27FC236}">
                <a16:creationId xmlns:a16="http://schemas.microsoft.com/office/drawing/2014/main" xmlns="" id="{440C1B1C-0483-4EC2-A812-9FDD3A53DC2A}"/>
              </a:ext>
            </a:extLst>
          </p:cNvPr>
          <p:cNvSpPr>
            <a:spLocks noGrp="1"/>
          </p:cNvSpPr>
          <p:nvPr>
            <p:ph type="title"/>
          </p:nvPr>
        </p:nvSpPr>
        <p:spPr/>
        <p:txBody>
          <a:bodyPr/>
          <a:lstStyle/>
          <a:p>
            <a:r>
              <a:rPr lang="en-US" dirty="0"/>
              <a:t>Ham messages </a:t>
            </a:r>
          </a:p>
        </p:txBody>
      </p:sp>
      <p:sp>
        <p:nvSpPr>
          <p:cNvPr id="5" name="عنوان فرعي 4">
            <a:extLst>
              <a:ext uri="{FF2B5EF4-FFF2-40B4-BE49-F238E27FC236}">
                <a16:creationId xmlns:a16="http://schemas.microsoft.com/office/drawing/2014/main" xmlns="" id="{F6CC6749-B451-4B96-AB6F-9EA5DB62373B}"/>
              </a:ext>
            </a:extLst>
          </p:cNvPr>
          <p:cNvSpPr>
            <a:spLocks noGrp="1"/>
          </p:cNvSpPr>
          <p:nvPr>
            <p:ph type="subTitle"/>
          </p:nvPr>
        </p:nvSpPr>
        <p:spPr>
          <a:xfrm>
            <a:off x="312120" y="2068753"/>
            <a:ext cx="8912160" cy="4374970"/>
          </a:xfrm>
        </p:spPr>
        <p:txBody>
          <a:bodyPr/>
          <a:lstStyle/>
          <a:p>
            <a:pPr marL="0" indent="0" algn="l">
              <a:buNone/>
            </a:pPr>
            <a:r>
              <a:rPr lang="en-US" sz="2400" i="1" dirty="0" smtClean="0">
                <a:solidFill>
                  <a:srgbClr val="172B4D"/>
                </a:solidFill>
                <a:latin typeface="-apple-system"/>
              </a:rPr>
              <a:t>Usually they are desired mails that are not spam.</a:t>
            </a:r>
            <a:endParaRPr lang="en-US" sz="2400" dirty="0" smtClean="0"/>
          </a:p>
          <a:p>
            <a:pPr marL="0" indent="0" algn="l">
              <a:buNone/>
            </a:pPr>
            <a:endParaRPr lang="en-US" sz="2400" dirty="0"/>
          </a:p>
          <a:p>
            <a:pPr marL="0" indent="0" algn="l">
              <a:buNone/>
            </a:pPr>
            <a:r>
              <a:rPr lang="en-US" sz="2400" dirty="0" smtClean="0"/>
              <a:t>They are mails that you receive </a:t>
            </a:r>
            <a:r>
              <a:rPr lang="en-US" sz="2400" dirty="0" smtClean="0"/>
              <a:t>w</a:t>
            </a:r>
            <a:r>
              <a:rPr lang="en-US" sz="2400" dirty="0" smtClean="0"/>
              <a:t>hile </a:t>
            </a:r>
            <a:r>
              <a:rPr lang="en-US" sz="2400" dirty="0"/>
              <a:t>downloading free software such </a:t>
            </a:r>
            <a:r>
              <a:rPr lang="en-US" sz="2400" dirty="0" smtClean="0"/>
              <a:t>as browsers, games </a:t>
            </a:r>
            <a:r>
              <a:rPr lang="en-US" sz="2400" dirty="0"/>
              <a:t>or signing up for a new online service </a:t>
            </a:r>
            <a:r>
              <a:rPr lang="en-US" sz="2400" dirty="0" smtClean="0"/>
              <a:t>by</a:t>
            </a:r>
            <a:r>
              <a:rPr lang="en-US" sz="2400" dirty="0" smtClean="0"/>
              <a:t> agreeing </a:t>
            </a:r>
            <a:r>
              <a:rPr lang="en-US" sz="2400" dirty="0"/>
              <a:t>to </a:t>
            </a:r>
            <a:r>
              <a:rPr lang="en-US" sz="2400" dirty="0" smtClean="0"/>
              <a:t>their </a:t>
            </a:r>
            <a:r>
              <a:rPr lang="en-US" sz="2400" dirty="0"/>
              <a:t>Terms of </a:t>
            </a:r>
            <a:r>
              <a:rPr lang="en-US" sz="2400" dirty="0" smtClean="0"/>
              <a:t>Service(which is usually a check box).</a:t>
            </a:r>
            <a:endParaRPr lang="en-US" sz="2400" dirty="0"/>
          </a:p>
        </p:txBody>
      </p:sp>
    </p:spTree>
    <p:extLst>
      <p:ext uri="{BB962C8B-B14F-4D97-AF65-F5344CB8AC3E}">
        <p14:creationId xmlns:p14="http://schemas.microsoft.com/office/powerpoint/2010/main" xmlns="" val="173946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عنوان فرعي 11">
            <a:extLst>
              <a:ext uri="{FF2B5EF4-FFF2-40B4-BE49-F238E27FC236}">
                <a16:creationId xmlns:a16="http://schemas.microsoft.com/office/drawing/2014/main" xmlns="" id="{E869CFD2-66C5-4FB0-BF54-6873BB83AE12}"/>
              </a:ext>
            </a:extLst>
          </p:cNvPr>
          <p:cNvSpPr>
            <a:spLocks noGrp="1"/>
          </p:cNvSpPr>
          <p:nvPr>
            <p:ph type="subTitle"/>
          </p:nvPr>
        </p:nvSpPr>
        <p:spPr>
          <a:xfrm>
            <a:off x="495000" y="2068754"/>
            <a:ext cx="8912160" cy="3977280"/>
          </a:xfrm>
        </p:spPr>
        <p:txBody>
          <a:bodyPr/>
          <a:lstStyle/>
          <a:p>
            <a:pPr marL="0" indent="0">
              <a:buNone/>
            </a:pPr>
            <a:r>
              <a:rPr lang="en-US" sz="2400" dirty="0"/>
              <a:t>In today’s world, spam filtering is a must to protect your </a:t>
            </a:r>
            <a:r>
              <a:rPr lang="en-US" sz="2400" dirty="0" smtClean="0"/>
              <a:t>business by filtering your mails and keep you focused on your important mails.</a:t>
            </a:r>
          </a:p>
          <a:p>
            <a:pPr marL="0" indent="0">
              <a:buNone/>
            </a:pPr>
            <a:r>
              <a:rPr lang="en-US" sz="2400" dirty="0" smtClean="0"/>
              <a:t>Because nowadays the </a:t>
            </a:r>
            <a:r>
              <a:rPr lang="en-US" sz="2400" dirty="0"/>
              <a:t>average spam email messages sent every day have reached 54 billion messages based on statistics in 2014, and the volume of spam continues to </a:t>
            </a:r>
            <a:r>
              <a:rPr lang="en-US" sz="2400" dirty="0" smtClean="0"/>
              <a:t>grow each day. </a:t>
            </a:r>
            <a:r>
              <a:rPr lang="en-US" sz="2400" dirty="0"/>
              <a:t>Spammers get </a:t>
            </a:r>
            <a:r>
              <a:rPr lang="en-US" sz="2400" dirty="0" smtClean="0"/>
              <a:t>more </a:t>
            </a:r>
            <a:r>
              <a:rPr lang="en-US" sz="2400" dirty="0"/>
              <a:t>sophisticated and creative in their tactics to get their messages into your </a:t>
            </a:r>
            <a:r>
              <a:rPr lang="en-US" sz="2400" dirty="0" smtClean="0"/>
              <a:t>inboxes. </a:t>
            </a:r>
            <a:r>
              <a:rPr lang="en-US" sz="2400" dirty="0"/>
              <a:t>Spam filtering solutions must continually be updated to address </a:t>
            </a:r>
            <a:r>
              <a:rPr lang="en-US" sz="2400" dirty="0" smtClean="0"/>
              <a:t>there </a:t>
            </a:r>
            <a:r>
              <a:rPr lang="en-US" sz="2400" dirty="0"/>
              <a:t>evolving </a:t>
            </a:r>
            <a:r>
              <a:rPr lang="en-US" sz="2400" dirty="0" smtClean="0"/>
              <a:t>techniques.</a:t>
            </a:r>
            <a:endParaRPr lang="en-US" sz="2400" dirty="0"/>
          </a:p>
        </p:txBody>
      </p:sp>
      <p:sp>
        <p:nvSpPr>
          <p:cNvPr id="14" name="عنوان 13">
            <a:extLst>
              <a:ext uri="{FF2B5EF4-FFF2-40B4-BE49-F238E27FC236}">
                <a16:creationId xmlns:a16="http://schemas.microsoft.com/office/drawing/2014/main" xmlns="" id="{8A23BFC4-8BB1-40D3-B845-765CBCEE7489}"/>
              </a:ext>
            </a:extLst>
          </p:cNvPr>
          <p:cNvSpPr>
            <a:spLocks noGrp="1"/>
          </p:cNvSpPr>
          <p:nvPr>
            <p:ph type="title"/>
          </p:nvPr>
        </p:nvSpPr>
        <p:spPr/>
        <p:txBody>
          <a:bodyPr/>
          <a:lstStyle/>
          <a:p>
            <a:r>
              <a:rPr lang="en-US" dirty="0">
                <a:solidFill>
                  <a:schemeClr val="bg1"/>
                </a:solidFill>
              </a:rPr>
              <a:t>Why that? </a:t>
            </a:r>
          </a:p>
        </p:txBody>
      </p:sp>
    </p:spTree>
    <p:extLst>
      <p:ext uri="{BB962C8B-B14F-4D97-AF65-F5344CB8AC3E}">
        <p14:creationId xmlns:p14="http://schemas.microsoft.com/office/powerpoint/2010/main" xmlns="" val="296379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D653018D-82FD-4962-B042-55A27AD3AECE}"/>
              </a:ext>
            </a:extLst>
          </p:cNvPr>
          <p:cNvSpPr>
            <a:spLocks noGrp="1"/>
          </p:cNvSpPr>
          <p:nvPr>
            <p:ph type="title"/>
          </p:nvPr>
        </p:nvSpPr>
        <p:spPr/>
        <p:txBody>
          <a:bodyPr/>
          <a:lstStyle/>
          <a:p>
            <a:r>
              <a:rPr lang="en-US" dirty="0"/>
              <a:t>Reasons</a:t>
            </a:r>
          </a:p>
        </p:txBody>
      </p:sp>
      <p:sp>
        <p:nvSpPr>
          <p:cNvPr id="3" name="عنوان فرعي 2">
            <a:extLst>
              <a:ext uri="{FF2B5EF4-FFF2-40B4-BE49-F238E27FC236}">
                <a16:creationId xmlns:a16="http://schemas.microsoft.com/office/drawing/2014/main" xmlns="" id="{D4AF7A46-3E8C-4A8F-83F8-17E12EB7440F}"/>
              </a:ext>
            </a:extLst>
          </p:cNvPr>
          <p:cNvSpPr>
            <a:spLocks noGrp="1"/>
          </p:cNvSpPr>
          <p:nvPr>
            <p:ph type="subTitle"/>
          </p:nvPr>
        </p:nvSpPr>
        <p:spPr>
          <a:xfrm>
            <a:off x="495000" y="3038621"/>
            <a:ext cx="8912160" cy="2782330"/>
          </a:xfrm>
        </p:spPr>
        <p:txBody>
          <a:bodyPr/>
          <a:lstStyle/>
          <a:p>
            <a:pPr marL="0" indent="0">
              <a:buNone/>
            </a:pPr>
            <a:r>
              <a:rPr lang="en-US" sz="2400" dirty="0"/>
              <a:t>Email have become one of the most important and powerful communication ways in personal lives and business these days </a:t>
            </a:r>
          </a:p>
          <a:p>
            <a:pPr marL="342900" indent="-342900">
              <a:buFont typeface="Arial" panose="020B0604020202020204" pitchFamily="34" charset="0"/>
              <a:buChar char="•"/>
            </a:pPr>
            <a:r>
              <a:rPr lang="en-US" sz="2400" dirty="0"/>
              <a:t>it is vital for operations to run smoothly as well as for establishing stable and positive relations with customers and classifying can have a great impact on customer support.</a:t>
            </a:r>
          </a:p>
          <a:p>
            <a:pPr marL="342900" indent="-342900">
              <a:buFont typeface="Arial" panose="020B0604020202020204" pitchFamily="34" charset="0"/>
              <a:buChar char="•"/>
            </a:pPr>
            <a:r>
              <a:rPr lang="en-US" sz="2400" dirty="0"/>
              <a:t> since failing to do so risk negatively affect both the image and the reputation of the corporation. </a:t>
            </a:r>
            <a:endParaRPr lang="ar-EG" sz="2400" dirty="0"/>
          </a:p>
          <a:p>
            <a:pPr marL="342900" indent="-342900">
              <a:buFont typeface="Arial" panose="020B0604020202020204" pitchFamily="34" charset="0"/>
              <a:buChar char="•"/>
            </a:pPr>
            <a:r>
              <a:rPr lang="en-US" sz="2400" b="0" i="0" dirty="0">
                <a:effectLst/>
                <a:latin typeface="NexusSerif"/>
              </a:rPr>
              <a:t>Spam prevents the user from making full and good use of time, storage capacity and The huge volume of spam mails flowing through the computer networks have destructive effects on the memory space of email servers, CPU power and user time</a:t>
            </a:r>
            <a:endParaRPr lang="en-US" sz="2400" dirty="0"/>
          </a:p>
          <a:p>
            <a:endParaRPr lang="en-US" sz="2400" dirty="0"/>
          </a:p>
        </p:txBody>
      </p:sp>
    </p:spTree>
    <p:extLst>
      <p:ext uri="{BB962C8B-B14F-4D97-AF65-F5344CB8AC3E}">
        <p14:creationId xmlns:p14="http://schemas.microsoft.com/office/powerpoint/2010/main" xmlns="" val="1570620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xmlns="" id="{19BFD296-1AE5-4F63-AAB0-896024E67ACF}"/>
              </a:ext>
            </a:extLst>
          </p:cNvPr>
          <p:cNvSpPr>
            <a:spLocks noGrp="1"/>
          </p:cNvSpPr>
          <p:nvPr>
            <p:ph type="title"/>
          </p:nvPr>
        </p:nvSpPr>
        <p:spPr>
          <a:xfrm>
            <a:off x="385153" y="2467248"/>
            <a:ext cx="4158712" cy="2442377"/>
          </a:xfrm>
        </p:spPr>
        <p:txBody>
          <a:bodyPr/>
          <a:lstStyle/>
          <a:p>
            <a:r>
              <a:rPr lang="en-US" dirty="0"/>
              <a:t>The top and most common words in spam emails </a:t>
            </a:r>
          </a:p>
        </p:txBody>
      </p:sp>
      <p:sp>
        <p:nvSpPr>
          <p:cNvPr id="12" name="عنوان 1">
            <a:extLst>
              <a:ext uri="{FF2B5EF4-FFF2-40B4-BE49-F238E27FC236}">
                <a16:creationId xmlns:a16="http://schemas.microsoft.com/office/drawing/2014/main" xmlns="" id="{9E1260A2-3723-4102-A012-90A41C119F10}"/>
              </a:ext>
            </a:extLst>
          </p:cNvPr>
          <p:cNvSpPr txBox="1">
            <a:spLocks/>
          </p:cNvSpPr>
          <p:nvPr/>
        </p:nvSpPr>
        <p:spPr>
          <a:xfrm>
            <a:off x="495332" y="554955"/>
            <a:ext cx="8912160" cy="114480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Visualization</a:t>
            </a:r>
            <a:br>
              <a:rPr lang="en-US" dirty="0"/>
            </a:br>
            <a:r>
              <a:rPr lang="en-US" dirty="0"/>
              <a:t>                   </a:t>
            </a:r>
            <a:r>
              <a:rPr lang="en-US" sz="3600" dirty="0"/>
              <a:t>Spam features </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57630" y="1974733"/>
            <a:ext cx="5049862" cy="4323912"/>
          </a:xfrm>
          <a:prstGeom prst="rect">
            <a:avLst/>
          </a:prstGeom>
        </p:spPr>
      </p:pic>
    </p:spTree>
    <p:extLst>
      <p:ext uri="{BB962C8B-B14F-4D97-AF65-F5344CB8AC3E}">
        <p14:creationId xmlns:p14="http://schemas.microsoft.com/office/powerpoint/2010/main" xmlns="" val="3594191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5466</TotalTime>
  <Words>480</Words>
  <Application>Microsoft Office PowerPoint</Application>
  <PresentationFormat>Custom</PresentationFormat>
  <Paragraphs>62</Paragraphs>
  <Slides>19</Slides>
  <Notes>5</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Office Theme</vt:lpstr>
      <vt:lpstr>Slide 1</vt:lpstr>
      <vt:lpstr>     Spam Text Message Classification</vt:lpstr>
      <vt:lpstr>Agenda</vt:lpstr>
      <vt:lpstr>About Data </vt:lpstr>
      <vt:lpstr>Spam messages</vt:lpstr>
      <vt:lpstr>Ham messages </vt:lpstr>
      <vt:lpstr>Why that? </vt:lpstr>
      <vt:lpstr>Reasons</vt:lpstr>
      <vt:lpstr>The top and most common words in spam emails </vt:lpstr>
      <vt:lpstr>Ham (non spam)</vt:lpstr>
      <vt:lpstr>Ham                                Spam  Word Cloud of Spam text can clearly show some unique words that appear in Text body, this mainly includes free, text, call, txt, mobile, reply etc.</vt:lpstr>
      <vt:lpstr>Slide 12</vt:lpstr>
      <vt:lpstr>12% of all the messages are spam  88% of the messages are ham.</vt:lpstr>
      <vt:lpstr>the ham messages contain 0 to 10  spam messages are longer and contain between  20 to 30 words.</vt:lpstr>
      <vt:lpstr>Modeling  using LSTM</vt:lpstr>
      <vt:lpstr>Slide 16</vt:lpstr>
      <vt:lpstr>confusion matrix</vt:lpstr>
      <vt:lpstr>Testing &amp; API</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user</cp:lastModifiedBy>
  <cp:revision>2484</cp:revision>
  <dcterms:created xsi:type="dcterms:W3CDTF">2019-07-06T14:12:49Z</dcterms:created>
  <dcterms:modified xsi:type="dcterms:W3CDTF">2022-01-11T16:18:15Z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SCPROP">
    <vt:lpwstr>NSCCustomProperty</vt:lpwstr>
  </property>
  <property fmtid="{D5CDD505-2E9C-101B-9397-08002B2CF9AE}" pid="8" name="Notes">
    <vt:i4>28</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