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4909" autoAdjust="0"/>
  </p:normalViewPr>
  <p:slideViewPr>
    <p:cSldViewPr>
      <p:cViewPr varScale="1">
        <p:scale>
          <a:sx n="65" d="100"/>
          <a:sy n="65" d="100"/>
        </p:scale>
        <p:origin x="-1320" y="-7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6C93DB9A-A63D-4682-8812-CAFDEA7475DA}" type="slidenum">
              <a:rPr lang="en-US" sz="1400" b="0" strike="noStrike" spc="-1">
                <a:solidFill>
                  <a:srgbClr val="000000"/>
                </a:solidFill>
                <a:uFill>
                  <a:solidFill>
                    <a:srgbClr val="FFFFFF"/>
                  </a:solidFill>
                </a:uFill>
                <a:latin typeface="Times New Roman"/>
              </a:rPr>
              <a:pPr algn="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685800" y="4400640"/>
            <a:ext cx="5485320" cy="3599280"/>
          </a:xfrm>
          <a:prstGeom prst="rect">
            <a:avLst/>
          </a:prstGeom>
        </p:spPr>
        <p:txBody>
          <a:bodyPr lIns="0" tIns="0" rIns="0" bIns="0"/>
          <a:lstStyle/>
          <a:p>
            <a:r>
              <a:rPr lang="en-US" sz="2000" b="0" strike="noStrike" spc="-1">
                <a:solidFill>
                  <a:srgbClr val="000000"/>
                </a:solidFill>
                <a:uFill>
                  <a:solidFill>
                    <a:srgbClr val="FFFFFF"/>
                  </a:solidFill>
                </a:uFill>
                <a:latin typeface="Arial"/>
              </a:rPr>
              <a:t>CMYK</a:t>
            </a:r>
          </a:p>
          <a:p>
            <a:r>
              <a:rPr lang="en-US" sz="2000" b="0" strike="noStrike" spc="-1">
                <a:solidFill>
                  <a:srgbClr val="000000"/>
                </a:solidFill>
                <a:uFill>
                  <a:solidFill>
                    <a:srgbClr val="FFFFFF"/>
                  </a:solidFill>
                </a:uFill>
                <a:latin typeface="Arial"/>
              </a:rPr>
              <a:t>Cyan, Magenta, Yellow, blacK</a:t>
            </a:r>
          </a:p>
        </p:txBody>
      </p:sp>
      <p:sp>
        <p:nvSpPr>
          <p:cNvPr id="109" name="CustomShape 2"/>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Because the R, G, and B components of an object’s color in a digital image are all correlated with the amount of light hitting the object, and therefore with each other, image descriptions in terms of those components make object discrimination difficult. Descriptions in terms of hue/lightness/</a:t>
            </a:r>
            <a:r>
              <a:rPr lang="en-US" sz="1200" b="0" i="0" kern="1200" dirty="0" err="1" smtClean="0">
                <a:solidFill>
                  <a:schemeClr val="tx1"/>
                </a:solidFill>
                <a:latin typeface="+mn-lt"/>
                <a:ea typeface="+mn-ea"/>
                <a:cs typeface="+mn-cs"/>
              </a:rPr>
              <a:t>chroma</a:t>
            </a:r>
            <a:r>
              <a:rPr lang="en-US" sz="1200" b="0" i="0" kern="1200" dirty="0" smtClean="0">
                <a:solidFill>
                  <a:schemeClr val="tx1"/>
                </a:solidFill>
                <a:latin typeface="+mn-lt"/>
                <a:ea typeface="+mn-ea"/>
                <a:cs typeface="+mn-cs"/>
              </a:rPr>
              <a:t> or hue/lightness/saturation are often more relevant.</a:t>
            </a:r>
            <a:endParaRPr lang="ar-EG" dirty="0"/>
          </a:p>
        </p:txBody>
      </p:sp>
      <p:sp>
        <p:nvSpPr>
          <p:cNvPr id="4" name="Slide Number Placeholder 3"/>
          <p:cNvSpPr>
            <a:spLocks noGrp="1"/>
          </p:cNvSpPr>
          <p:nvPr>
            <p:ph type="sldNum" idx="10"/>
          </p:nvPr>
        </p:nvSpPr>
        <p:spPr/>
        <p:txBody>
          <a:bodyPr/>
          <a:lstStyle/>
          <a:p>
            <a:pPr algn="r"/>
            <a:fld id="{6C93DB9A-A63D-4682-8812-CAFDEA7475DA}" type="slidenum">
              <a:rPr lang="en-US" sz="1400" b="0" strike="noStrike" spc="-1" smtClean="0">
                <a:solidFill>
                  <a:srgbClr val="000000"/>
                </a:solidFill>
                <a:uFill>
                  <a:solidFill>
                    <a:srgbClr val="FFFFFF"/>
                  </a:solidFill>
                </a:uFill>
                <a:latin typeface="Times New Roman"/>
              </a:rPr>
              <a:pPr algn="r"/>
              <a:t>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685800" y="4400640"/>
            <a:ext cx="5485320" cy="3599280"/>
          </a:xfrm>
          <a:prstGeom prst="rect">
            <a:avLst/>
          </a:prstGeom>
        </p:spPr>
        <p:txBody>
          <a:bodyPr lIns="0" tIns="0" rIns="0" bIns="0"/>
          <a:lstStyle/>
          <a:p>
            <a:r>
              <a:rPr lang="en-US" sz="2000" b="0" strike="noStrike" spc="-1">
                <a:solidFill>
                  <a:srgbClr val="000000"/>
                </a:solidFill>
                <a:uFill>
                  <a:solidFill>
                    <a:srgbClr val="FFFFFF"/>
                  </a:solidFill>
                </a:uFill>
                <a:latin typeface="Arial"/>
              </a:rPr>
              <a:t>The same Hue value for all pixels</a:t>
            </a:r>
          </a:p>
        </p:txBody>
      </p:sp>
      <p:sp>
        <p:nvSpPr>
          <p:cNvPr id="111" name="CustomShape 2"/>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685800" y="4400640"/>
            <a:ext cx="5485320" cy="3599280"/>
          </a:xfrm>
          <a:prstGeom prst="rect">
            <a:avLst/>
          </a:prstGeom>
        </p:spPr>
        <p:txBody>
          <a:bodyPr lIns="0" tIns="0" rIns="0" bIns="0"/>
          <a:lstStyle/>
          <a:p>
            <a:r>
              <a:rPr lang="en-US" sz="2000" b="0" strike="noStrike" spc="-1">
                <a:solidFill>
                  <a:srgbClr val="000000"/>
                </a:solidFill>
                <a:uFill>
                  <a:solidFill>
                    <a:srgbClr val="FFFFFF"/>
                  </a:solidFill>
                </a:uFill>
                <a:latin typeface="Arial"/>
              </a:rPr>
              <a:t>First image: </a:t>
            </a:r>
          </a:p>
          <a:p>
            <a:endParaRPr lang="en-US" sz="2000" b="0" strike="noStrike" spc="-1">
              <a:solidFill>
                <a:srgbClr val="000000"/>
              </a:solidFill>
              <a:uFill>
                <a:solidFill>
                  <a:srgbClr val="FFFFFF"/>
                </a:solidFill>
              </a:uFill>
              <a:latin typeface="Arial"/>
            </a:endParaRPr>
          </a:p>
        </p:txBody>
      </p:sp>
      <p:sp>
        <p:nvSpPr>
          <p:cNvPr id="113" name="CustomShape 2"/>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685800" y="4400640"/>
            <a:ext cx="5485320" cy="3599280"/>
          </a:xfrm>
          <a:prstGeom prst="rect">
            <a:avLst/>
          </a:prstGeom>
        </p:spPr>
        <p:txBody>
          <a:bodyPr lIns="0" tIns="0" rIns="0" bIns="0"/>
          <a:lstStyle/>
          <a:p>
            <a:r>
              <a:rPr lang="en-US" sz="2000" b="0" strike="noStrike" spc="-1">
                <a:solidFill>
                  <a:srgbClr val="000000"/>
                </a:solidFill>
                <a:uFill>
                  <a:solidFill>
                    <a:srgbClr val="FFFFFF"/>
                  </a:solidFill>
                </a:uFill>
                <a:latin typeface="Arial"/>
              </a:rPr>
              <a:t>First image: </a:t>
            </a:r>
          </a:p>
          <a:p>
            <a:endParaRPr lang="en-US" sz="2000" b="0" strike="noStrike" spc="-1">
              <a:solidFill>
                <a:srgbClr val="000000"/>
              </a:solidFill>
              <a:uFill>
                <a:solidFill>
                  <a:srgbClr val="FFFFFF"/>
                </a:solidFill>
              </a:uFill>
              <a:latin typeface="Arial"/>
            </a:endParaRPr>
          </a:p>
        </p:txBody>
      </p:sp>
      <p:sp>
        <p:nvSpPr>
          <p:cNvPr id="115" name="CustomShape 2"/>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685800" y="4400640"/>
            <a:ext cx="5485320" cy="3599280"/>
          </a:xfrm>
          <a:prstGeom prst="rect">
            <a:avLst/>
          </a:prstGeom>
        </p:spPr>
        <p:txBody>
          <a:bodyPr lIns="0" tIns="0" rIns="0" bIns="0"/>
          <a:lstStyle/>
          <a:p>
            <a:r>
              <a:rPr lang="en-US" sz="1800" b="1" strike="noStrike" spc="-1">
                <a:solidFill>
                  <a:srgbClr val="000000"/>
                </a:solidFill>
                <a:uFill>
                  <a:solidFill>
                    <a:srgbClr val="FFFFFF"/>
                  </a:solidFill>
                </a:uFill>
                <a:latin typeface="Arial"/>
              </a:rPr>
              <a:t>GS</a:t>
            </a:r>
            <a:endParaRPr lang="en-US" sz="2000" b="0" strike="noStrike" spc="-1">
              <a:solidFill>
                <a:srgbClr val="000000"/>
              </a:solidFill>
              <a:uFill>
                <a:solidFill>
                  <a:srgbClr val="FFFFFF"/>
                </a:solidFill>
              </a:uFill>
              <a:latin typeface="Arial"/>
            </a:endParaRPr>
          </a:p>
        </p:txBody>
      </p:sp>
      <p:sp>
        <p:nvSpPr>
          <p:cNvPr id="117" name="CustomShape 2"/>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3602880" y="1604520"/>
            <a:ext cx="4984920" cy="3977280"/>
          </a:xfrm>
          <a:prstGeom prst="rect">
            <a:avLst/>
          </a:prstGeom>
          <a:ln>
            <a:noFill/>
          </a:ln>
        </p:spPr>
      </p:pic>
      <p:pic>
        <p:nvPicPr>
          <p:cNvPr id="71" name="Picture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1523880" y="1122480"/>
            <a:ext cx="914292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6000" b="0" strike="noStrike" spc="-1">
                <a:solidFill>
                  <a:srgbClr val="000000"/>
                </a:solidFill>
                <a:uFill>
                  <a:solidFill>
                    <a:srgbClr val="FFFFFF"/>
                  </a:solidFill>
                </a:uFill>
                <a:latin typeface="Calibri Light"/>
                <a:ea typeface="DejaVu Sans"/>
              </a:rPr>
              <a:t>Lab1</a:t>
            </a:r>
            <a:endParaRPr lang="en-US" sz="1800" b="0" strike="noStrike" spc="-1">
              <a:solidFill>
                <a:srgbClr val="000000"/>
              </a:solidFill>
              <a:uFill>
                <a:solidFill>
                  <a:srgbClr val="FFFFFF"/>
                </a:solidFill>
              </a:uFill>
              <a:latin typeface="Arial"/>
            </a:endParaRPr>
          </a:p>
        </p:txBody>
      </p:sp>
      <p:sp>
        <p:nvSpPr>
          <p:cNvPr id="78" name="CustomShape 2"/>
          <p:cNvSpPr/>
          <p:nvPr/>
        </p:nvSpPr>
        <p:spPr>
          <a:xfrm>
            <a:off x="1523880" y="3602160"/>
            <a:ext cx="914292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buClr>
                <a:srgbClr val="000000"/>
              </a:buClr>
              <a:buFont typeface="Arial"/>
              <a:buAutoNum type="arabicPeriod"/>
            </a:pPr>
            <a:r>
              <a:rPr lang="en-US" sz="2400" b="0" strike="noStrike" spc="-1">
                <a:solidFill>
                  <a:srgbClr val="000000"/>
                </a:solidFill>
                <a:uFill>
                  <a:solidFill>
                    <a:srgbClr val="FFFFFF"/>
                  </a:solidFill>
                </a:uFill>
                <a:latin typeface="Calibri"/>
                <a:ea typeface="DejaVu Sans"/>
              </a:rPr>
              <a:t>HSV.</a:t>
            </a:r>
            <a:endParaRPr lang="en-US" sz="1800" b="0" strike="noStrike" spc="-1">
              <a:solidFill>
                <a:srgbClr val="000000"/>
              </a:solidFill>
              <a:uFill>
                <a:solidFill>
                  <a:srgbClr val="FFFFFF"/>
                </a:solidFill>
              </a:uFill>
              <a:latin typeface="Arial"/>
            </a:endParaRPr>
          </a:p>
          <a:p>
            <a:pPr marL="457200" indent="-456120">
              <a:lnSpc>
                <a:spcPct val="100000"/>
              </a:lnSpc>
              <a:buClr>
                <a:srgbClr val="000000"/>
              </a:buClr>
              <a:buFont typeface="Arial"/>
              <a:buAutoNum type="arabicPeriod"/>
            </a:pPr>
            <a:r>
              <a:rPr lang="en-US" sz="2400" b="0" strike="noStrike" spc="-1">
                <a:solidFill>
                  <a:srgbClr val="000000"/>
                </a:solidFill>
                <a:uFill>
                  <a:solidFill>
                    <a:srgbClr val="FFFFFF"/>
                  </a:solidFill>
                </a:uFill>
                <a:latin typeface="Calibri"/>
                <a:ea typeface="DejaVu Sans"/>
              </a:rPr>
              <a:t>Noise.</a:t>
            </a:r>
            <a:endParaRPr lang="en-US" sz="1800" b="0" strike="noStrike" spc="-1">
              <a:solidFill>
                <a:srgbClr val="000000"/>
              </a:solidFill>
              <a:uFill>
                <a:solidFill>
                  <a:srgbClr val="FFFFFF"/>
                </a:solidFill>
              </a:uFill>
              <a:latin typeface="Arial"/>
            </a:endParaRPr>
          </a:p>
          <a:p>
            <a:pPr marL="457200" indent="-456120">
              <a:lnSpc>
                <a:spcPct val="100000"/>
              </a:lnSpc>
              <a:buClr>
                <a:srgbClr val="000000"/>
              </a:buClr>
              <a:buFont typeface="Arial"/>
              <a:buAutoNum type="arabicPeriod"/>
            </a:pPr>
            <a:r>
              <a:rPr lang="en-US" sz="2400" b="0" strike="noStrike" spc="-1">
                <a:solidFill>
                  <a:srgbClr val="000000"/>
                </a:solidFill>
                <a:uFill>
                  <a:solidFill>
                    <a:srgbClr val="FFFFFF"/>
                  </a:solidFill>
                </a:uFill>
                <a:latin typeface="Calibri"/>
                <a:ea typeface="DejaVu Sans"/>
              </a:rPr>
              <a:t>Histogram.</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Noise</a:t>
            </a:r>
            <a:endParaRPr lang="en-US" sz="1800" b="0" strike="noStrike" spc="-1">
              <a:solidFill>
                <a:srgbClr val="000000"/>
              </a:solidFill>
              <a:uFill>
                <a:solidFill>
                  <a:srgbClr val="FFFFFF"/>
                </a:solidFill>
              </a:uFill>
              <a:latin typeface="Arial"/>
            </a:endParaRPr>
          </a:p>
        </p:txBody>
      </p:sp>
      <p:pic>
        <p:nvPicPr>
          <p:cNvPr id="103" name="Picture 4"/>
          <p:cNvPicPr/>
          <p:nvPr/>
        </p:nvPicPr>
        <p:blipFill>
          <a:blip r:embed="rId2"/>
          <a:stretch/>
        </p:blipFill>
        <p:spPr>
          <a:xfrm>
            <a:off x="1858680" y="2049120"/>
            <a:ext cx="7810560" cy="4393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Req</a:t>
            </a:r>
            <a:endParaRPr lang="en-US" sz="1800" b="0" strike="noStrike" spc="-1">
              <a:solidFill>
                <a:srgbClr val="000000"/>
              </a:solidFill>
              <a:uFill>
                <a:solidFill>
                  <a:srgbClr val="FFFFFF"/>
                </a:solidFill>
              </a:uFill>
              <a:latin typeface="Arial"/>
            </a:endParaRPr>
          </a:p>
        </p:txBody>
      </p:sp>
      <p:sp>
        <p:nvSpPr>
          <p:cNvPr id="105"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Salt and pepper noise (ratio of pixels to affect).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83844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Understand.</a:t>
            </a:r>
            <a:endParaRPr lang="en-US" sz="1800" b="0" strike="noStrike" spc="-1">
              <a:solidFill>
                <a:srgbClr val="000000"/>
              </a:solidFill>
              <a:uFill>
                <a:solidFill>
                  <a:srgbClr val="FFFFFF"/>
                </a:solidFill>
              </a:uFill>
              <a:latin typeface="Arial"/>
            </a:endParaRPr>
          </a:p>
          <a:p>
            <a:pPr marL="228600" indent="-22752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Quiz</a:t>
            </a:r>
            <a:endParaRPr lang="en-US" sz="1800" b="0" strike="noStrike" spc="-1">
              <a:solidFill>
                <a:srgbClr val="000000"/>
              </a:solidFill>
              <a:uFill>
                <a:solidFill>
                  <a:srgbClr val="FFFFFF"/>
                </a:solidFill>
              </a:uFill>
              <a:latin typeface="Arial"/>
            </a:endParaRPr>
          </a:p>
          <a:p>
            <a:pPr marL="228600" indent="-22752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Discussions.</a:t>
            </a:r>
            <a:endParaRPr lang="en-US" sz="1800" b="0" strike="noStrike" spc="-1">
              <a:solidFill>
                <a:srgbClr val="000000"/>
              </a:solidFill>
              <a:uFill>
                <a:solidFill>
                  <a:srgbClr val="FFFFFF"/>
                </a:solidFill>
              </a:uFill>
              <a:latin typeface="Arial"/>
            </a:endParaRPr>
          </a:p>
          <a:p>
            <a:pPr marL="228600" indent="-22752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Ask freely.</a:t>
            </a:r>
            <a:endParaRPr lang="en-US" sz="1800" b="0" strike="noStrike" spc="-1">
              <a:solidFill>
                <a:srgbClr val="000000"/>
              </a:solidFill>
              <a:uFill>
                <a:solidFill>
                  <a:srgbClr val="FFFFFF"/>
                </a:solidFill>
              </a:uFill>
              <a:latin typeface="Arial"/>
            </a:endParaRPr>
          </a:p>
          <a:p>
            <a:pPr marL="228600" indent="-22752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Grades is not the point!</a:t>
            </a:r>
            <a:endParaRPr lang="en-US" sz="1800" b="0" strike="noStrike" spc="-1">
              <a:solidFill>
                <a:srgbClr val="000000"/>
              </a:solidFill>
              <a:uFill>
                <a:solidFill>
                  <a:srgbClr val="FFFFFF"/>
                </a:solidFill>
              </a:uFill>
              <a:latin typeface="Arial"/>
            </a:endParaRPr>
          </a:p>
        </p:txBody>
      </p:sp>
      <p:sp>
        <p:nvSpPr>
          <p:cNvPr id="107" name="CustomShape 2"/>
          <p:cNvSpPr/>
          <p:nvPr/>
        </p:nvSpPr>
        <p:spPr>
          <a:xfrm>
            <a:off x="838440" y="43740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4400" b="0" strike="noStrike" spc="-1">
                <a:solidFill>
                  <a:srgbClr val="000000"/>
                </a:solidFill>
                <a:uFill>
                  <a:solidFill>
                    <a:srgbClr val="FFFFFF"/>
                  </a:solidFill>
                </a:uFill>
                <a:latin typeface="Calibri Light"/>
                <a:ea typeface="DejaVu Sans"/>
              </a:rPr>
              <a:t>Image Processing is different!!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396760" y="2759760"/>
            <a:ext cx="308232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HSV</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RGB Channels</a:t>
            </a:r>
            <a:endParaRPr lang="en-US" sz="1800" b="0" strike="noStrike" spc="-1">
              <a:solidFill>
                <a:srgbClr val="000000"/>
              </a:solidFill>
              <a:uFill>
                <a:solidFill>
                  <a:srgbClr val="FFFFFF"/>
                </a:solidFill>
              </a:uFill>
              <a:latin typeface="Arial"/>
            </a:endParaRPr>
          </a:p>
        </p:txBody>
      </p:sp>
      <p:pic>
        <p:nvPicPr>
          <p:cNvPr id="81" name="Content Placeholder 3"/>
          <p:cNvPicPr/>
          <p:nvPr/>
        </p:nvPicPr>
        <p:blipFill>
          <a:blip r:embed="rId2"/>
          <a:stretch/>
        </p:blipFill>
        <p:spPr>
          <a:xfrm>
            <a:off x="2336760" y="1560960"/>
            <a:ext cx="6769800" cy="5077080"/>
          </a:xfrm>
          <a:prstGeom prst="rect">
            <a:avLst/>
          </a:prstGeom>
          <a:ln>
            <a:noFill/>
          </a:ln>
        </p:spPr>
      </p:pic>
      <p:sp>
        <p:nvSpPr>
          <p:cNvPr id="82" name="TextShape 2"/>
          <p:cNvSpPr txBox="1"/>
          <p:nvPr/>
        </p:nvSpPr>
        <p:spPr>
          <a:xfrm>
            <a:off x="3566160" y="4062240"/>
            <a:ext cx="1737360" cy="373680"/>
          </a:xfrm>
          <a:prstGeom prst="rect">
            <a:avLst/>
          </a:prstGeom>
          <a:noFill/>
          <a:ln>
            <a:noFill/>
          </a:ln>
        </p:spPr>
        <p:txBody>
          <a:bodyPr lIns="90000" tIns="45000" rIns="90000" bIns="45000"/>
          <a:lstStyle/>
          <a:p>
            <a:r>
              <a:rPr lang="en-US" sz="2000" b="1" strike="noStrike" spc="-1">
                <a:solidFill>
                  <a:srgbClr val="000000"/>
                </a:solidFill>
                <a:uFill>
                  <a:solidFill>
                    <a:srgbClr val="FFFFFF"/>
                  </a:solidFill>
                </a:uFill>
                <a:latin typeface="Arial"/>
              </a:rPr>
              <a:t>Blue Plane</a:t>
            </a:r>
            <a:endParaRPr lang="en-US" sz="1800" b="1" strike="noStrike" spc="-1">
              <a:solidFill>
                <a:srgbClr val="000000"/>
              </a:solidFill>
              <a:uFill>
                <a:solidFill>
                  <a:srgbClr val="FFFFFF"/>
                </a:solidFill>
              </a:uFill>
              <a:latin typeface="Arial"/>
            </a:endParaRPr>
          </a:p>
        </p:txBody>
      </p:sp>
      <p:sp>
        <p:nvSpPr>
          <p:cNvPr id="83" name="CustomShape 3"/>
          <p:cNvSpPr/>
          <p:nvPr/>
        </p:nvSpPr>
        <p:spPr>
          <a:xfrm>
            <a:off x="6217920" y="1920240"/>
            <a:ext cx="2888640" cy="1920240"/>
          </a:xfrm>
          <a:custGeom>
            <a:avLst/>
            <a:gdLst/>
            <a:ahLst/>
            <a:cxnLst/>
            <a:rect l="0" t="0" r="r" b="b"/>
            <a:pathLst>
              <a:path w="8026" h="5336">
                <a:moveTo>
                  <a:pt x="889" y="0"/>
                </a:moveTo>
                <a:cubicBezTo>
                  <a:pt x="444" y="0"/>
                  <a:pt x="0" y="444"/>
                  <a:pt x="0" y="889"/>
                </a:cubicBezTo>
                <a:lnTo>
                  <a:pt x="0" y="4445"/>
                </a:lnTo>
                <a:cubicBezTo>
                  <a:pt x="0" y="4890"/>
                  <a:pt x="444" y="5335"/>
                  <a:pt x="889" y="5335"/>
                </a:cubicBezTo>
                <a:lnTo>
                  <a:pt x="7135" y="5335"/>
                </a:lnTo>
                <a:cubicBezTo>
                  <a:pt x="7580" y="5335"/>
                  <a:pt x="8025" y="4890"/>
                  <a:pt x="8025" y="4445"/>
                </a:cubicBezTo>
                <a:lnTo>
                  <a:pt x="8025" y="889"/>
                </a:lnTo>
                <a:cubicBezTo>
                  <a:pt x="8025" y="444"/>
                  <a:pt x="7580" y="0"/>
                  <a:pt x="7135" y="0"/>
                </a:cubicBezTo>
                <a:lnTo>
                  <a:pt x="889" y="0"/>
                </a:lnTo>
              </a:path>
            </a:pathLst>
          </a:custGeom>
          <a:solidFill>
            <a:srgbClr val="000000"/>
          </a:solidFill>
          <a:ln>
            <a:solidFill>
              <a:srgbClr val="3465A4"/>
            </a:solidFill>
          </a:ln>
        </p:spPr>
        <p:style>
          <a:lnRef idx="0">
            <a:scrgbClr r="0" g="0" b="0"/>
          </a:lnRef>
          <a:fillRef idx="0">
            <a:scrgbClr r="0" g="0" b="0"/>
          </a:fillRef>
          <a:effectRef idx="0">
            <a:scrgbClr r="0" g="0" b="0"/>
          </a:effectRef>
          <a:fontRef idx="minor"/>
        </p:style>
      </p:sp>
      <p:sp>
        <p:nvSpPr>
          <p:cNvPr id="84" name="CustomShape 4"/>
          <p:cNvSpPr/>
          <p:nvPr/>
        </p:nvSpPr>
        <p:spPr>
          <a:xfrm>
            <a:off x="3144960" y="4309560"/>
            <a:ext cx="2341440" cy="1920240"/>
          </a:xfrm>
          <a:custGeom>
            <a:avLst/>
            <a:gdLst/>
            <a:ahLst/>
            <a:cxnLst/>
            <a:rect l="0" t="0" r="r" b="b"/>
            <a:pathLst>
              <a:path w="6506" h="5336">
                <a:moveTo>
                  <a:pt x="889" y="0"/>
                </a:moveTo>
                <a:cubicBezTo>
                  <a:pt x="444" y="0"/>
                  <a:pt x="0" y="444"/>
                  <a:pt x="0" y="889"/>
                </a:cubicBezTo>
                <a:lnTo>
                  <a:pt x="0" y="4445"/>
                </a:lnTo>
                <a:cubicBezTo>
                  <a:pt x="0" y="4890"/>
                  <a:pt x="444" y="5335"/>
                  <a:pt x="889" y="5335"/>
                </a:cubicBezTo>
                <a:lnTo>
                  <a:pt x="5615" y="5335"/>
                </a:lnTo>
                <a:cubicBezTo>
                  <a:pt x="6060" y="5335"/>
                  <a:pt x="6505" y="4890"/>
                  <a:pt x="6505" y="4445"/>
                </a:cubicBezTo>
                <a:lnTo>
                  <a:pt x="6505" y="889"/>
                </a:lnTo>
                <a:cubicBezTo>
                  <a:pt x="6505" y="444"/>
                  <a:pt x="6060" y="0"/>
                  <a:pt x="5615" y="0"/>
                </a:cubicBezTo>
                <a:lnTo>
                  <a:pt x="889" y="0"/>
                </a:lnTo>
              </a:path>
            </a:pathLst>
          </a:custGeom>
          <a:solidFill>
            <a:srgbClr val="000000"/>
          </a:solidFill>
          <a:ln>
            <a:solidFill>
              <a:srgbClr val="3465A4"/>
            </a:solidFill>
          </a:ln>
        </p:spPr>
        <p:style>
          <a:lnRef idx="0">
            <a:scrgbClr r="0" g="0" b="0"/>
          </a:lnRef>
          <a:fillRef idx="0">
            <a:scrgbClr r="0" g="0" b="0"/>
          </a:fillRef>
          <a:effectRef idx="0">
            <a:scrgbClr r="0" g="0" b="0"/>
          </a:effectRef>
          <a:fontRef idx="minor"/>
        </p:style>
      </p:sp>
      <p:sp>
        <p:nvSpPr>
          <p:cNvPr id="85" name="CustomShape 5"/>
          <p:cNvSpPr/>
          <p:nvPr/>
        </p:nvSpPr>
        <p:spPr>
          <a:xfrm>
            <a:off x="2703960" y="1920600"/>
            <a:ext cx="2965320" cy="1920240"/>
          </a:xfrm>
          <a:custGeom>
            <a:avLst/>
            <a:gdLst/>
            <a:ahLst/>
            <a:cxnLst/>
            <a:rect l="0" t="0" r="r" b="b"/>
            <a:pathLst>
              <a:path w="8239" h="5336">
                <a:moveTo>
                  <a:pt x="889" y="0"/>
                </a:moveTo>
                <a:cubicBezTo>
                  <a:pt x="444" y="0"/>
                  <a:pt x="0" y="444"/>
                  <a:pt x="0" y="889"/>
                </a:cubicBezTo>
                <a:lnTo>
                  <a:pt x="0" y="4445"/>
                </a:lnTo>
                <a:cubicBezTo>
                  <a:pt x="0" y="4890"/>
                  <a:pt x="444" y="5335"/>
                  <a:pt x="889" y="5335"/>
                </a:cubicBezTo>
                <a:lnTo>
                  <a:pt x="7348" y="5335"/>
                </a:lnTo>
                <a:cubicBezTo>
                  <a:pt x="7793" y="5335"/>
                  <a:pt x="8238" y="4890"/>
                  <a:pt x="8238" y="4445"/>
                </a:cubicBezTo>
                <a:lnTo>
                  <a:pt x="8238" y="889"/>
                </a:lnTo>
                <a:cubicBezTo>
                  <a:pt x="8238" y="444"/>
                  <a:pt x="7793" y="0"/>
                  <a:pt x="7348" y="0"/>
                </a:cubicBezTo>
                <a:lnTo>
                  <a:pt x="889" y="0"/>
                </a:lnTo>
              </a:path>
            </a:pathLst>
          </a:custGeom>
          <a:solidFill>
            <a:srgbClr val="000000"/>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2" presetClass="exit" presetSubtype="4" fill="hold" nodeType="clickEffect">
                                  <p:stCondLst>
                                    <p:cond delay="0"/>
                                  </p:stCondLst>
                                  <p:childTnLst>
                                    <p:anim calcmode="lin" valueType="num">
                                      <p:cBhvr additive="repl">
                                        <p:cTn id="6" dur="500"/>
                                        <p:tgtEl>
                                          <p:spTgt spid="83"/>
                                        </p:tgtEl>
                                        <p:attrNameLst>
                                          <p:attrName>ppt_x</p:attrName>
                                        </p:attrNameLst>
                                      </p:cBhvr>
                                      <p:tavLst>
                                        <p:tav tm="0">
                                          <p:val>
                                            <p:strVal val="#ppt_x"/>
                                          </p:val>
                                        </p:tav>
                                        <p:tav tm="100000">
                                          <p:val>
                                            <p:strVal val="#ppt_x"/>
                                          </p:val>
                                        </p:tav>
                                      </p:tavLst>
                                    </p:anim>
                                    <p:anim calcmode="lin" valueType="num">
                                      <p:cBhvr additive="repl">
                                        <p:cTn id="7" dur="500"/>
                                        <p:tgtEl>
                                          <p:spTgt spid="83"/>
                                        </p:tgtEl>
                                        <p:attrNameLst>
                                          <p:attrName>ppt_y</p:attrName>
                                        </p:attrNameLst>
                                      </p:cBhvr>
                                      <p:tavLst>
                                        <p:tav tm="0">
                                          <p:val>
                                            <p:strVal val="#ppt_y"/>
                                          </p:val>
                                        </p:tav>
                                        <p:tav tm="100000">
                                          <p:val>
                                            <p:strVal val="1+#ppt_h/2"/>
                                          </p:val>
                                        </p:tav>
                                      </p:tavLst>
                                    </p:anim>
                                    <p:set>
                                      <p:cBhvr>
                                        <p:cTn id="8" dur="1" fill="hold">
                                          <p:stCondLst>
                                            <p:cond delay="499"/>
                                          </p:stCondLst>
                                        </p:cTn>
                                        <p:tgtEl>
                                          <p:spTgt spid="83"/>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repl">
                                        <p:cTn id="10" dur="500"/>
                                        <p:tgtEl>
                                          <p:spTgt spid="84"/>
                                        </p:tgtEl>
                                        <p:attrNameLst>
                                          <p:attrName>ppt_x</p:attrName>
                                        </p:attrNameLst>
                                      </p:cBhvr>
                                      <p:tavLst>
                                        <p:tav tm="0">
                                          <p:val>
                                            <p:strVal val="#ppt_x"/>
                                          </p:val>
                                        </p:tav>
                                        <p:tav tm="100000">
                                          <p:val>
                                            <p:strVal val="#ppt_x"/>
                                          </p:val>
                                        </p:tav>
                                      </p:tavLst>
                                    </p:anim>
                                    <p:anim calcmode="lin" valueType="num">
                                      <p:cBhvr additive="repl">
                                        <p:cTn id="11" dur="500"/>
                                        <p:tgtEl>
                                          <p:spTgt spid="84"/>
                                        </p:tgtEl>
                                        <p:attrNameLst>
                                          <p:attrName>ppt_y</p:attrName>
                                        </p:attrNameLst>
                                      </p:cBhvr>
                                      <p:tavLst>
                                        <p:tav tm="0">
                                          <p:val>
                                            <p:strVal val="#ppt_y"/>
                                          </p:val>
                                        </p:tav>
                                        <p:tav tm="100000">
                                          <p:val>
                                            <p:strVal val="1+#ppt_h/2"/>
                                          </p:val>
                                        </p:tav>
                                      </p:tavLst>
                                    </p:anim>
                                    <p:set>
                                      <p:cBhvr>
                                        <p:cTn id="12" dur="1" fill="hold">
                                          <p:stCondLst>
                                            <p:cond delay="499"/>
                                          </p:stCondLst>
                                        </p:cTn>
                                        <p:tgtEl>
                                          <p:spTgt spid="84"/>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repl">
                                        <p:cTn id="14" dur="500"/>
                                        <p:tgtEl>
                                          <p:spTgt spid="85"/>
                                        </p:tgtEl>
                                        <p:attrNameLst>
                                          <p:attrName>ppt_x</p:attrName>
                                        </p:attrNameLst>
                                      </p:cBhvr>
                                      <p:tavLst>
                                        <p:tav tm="0">
                                          <p:val>
                                            <p:strVal val="#ppt_x"/>
                                          </p:val>
                                        </p:tav>
                                        <p:tav tm="100000">
                                          <p:val>
                                            <p:strVal val="#ppt_x"/>
                                          </p:val>
                                        </p:tav>
                                      </p:tavLst>
                                    </p:anim>
                                    <p:anim calcmode="lin" valueType="num">
                                      <p:cBhvr additive="repl">
                                        <p:cTn id="15" dur="500"/>
                                        <p:tgtEl>
                                          <p:spTgt spid="85"/>
                                        </p:tgtEl>
                                        <p:attrNameLst>
                                          <p:attrName>ppt_y</p:attrName>
                                        </p:attrNameLst>
                                      </p:cBhvr>
                                      <p:tavLst>
                                        <p:tav tm="0">
                                          <p:val>
                                            <p:strVal val="#ppt_y"/>
                                          </p:val>
                                        </p:tav>
                                        <p:tav tm="100000">
                                          <p:val>
                                            <p:strVal val="1+#ppt_h/2"/>
                                          </p:val>
                                        </p:tav>
                                      </p:tavLst>
                                    </p:anim>
                                    <p:set>
                                      <p:cBhvr>
                                        <p:cTn id="16"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HSV</a:t>
            </a:r>
            <a:endParaRPr lang="en-US" sz="1800" b="0" strike="noStrike" spc="-1">
              <a:solidFill>
                <a:srgbClr val="000000"/>
              </a:solidFill>
              <a:uFill>
                <a:solidFill>
                  <a:srgbClr val="FFFFFF"/>
                </a:solidFill>
              </a:uFill>
              <a:latin typeface="Arial"/>
            </a:endParaRPr>
          </a:p>
        </p:txBody>
      </p:sp>
      <p:pic>
        <p:nvPicPr>
          <p:cNvPr id="87" name="Picture 3"/>
          <p:cNvPicPr/>
          <p:nvPr/>
        </p:nvPicPr>
        <p:blipFill>
          <a:blip r:embed="rId3"/>
          <a:stretch/>
        </p:blipFill>
        <p:spPr>
          <a:xfrm>
            <a:off x="3343320" y="1252080"/>
            <a:ext cx="5718960" cy="4671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Hue </a:t>
            </a:r>
            <a:endParaRPr lang="en-US" sz="1800" b="0" strike="noStrike" spc="-1">
              <a:solidFill>
                <a:srgbClr val="000000"/>
              </a:solidFill>
              <a:uFill>
                <a:solidFill>
                  <a:srgbClr val="FFFFFF"/>
                </a:solidFill>
              </a:uFill>
              <a:latin typeface="Arial"/>
            </a:endParaRPr>
          </a:p>
        </p:txBody>
      </p:sp>
      <p:pic>
        <p:nvPicPr>
          <p:cNvPr id="89" name="Picture 3"/>
          <p:cNvPicPr/>
          <p:nvPr/>
        </p:nvPicPr>
        <p:blipFill>
          <a:blip r:embed="rId3"/>
          <a:stretch/>
        </p:blipFill>
        <p:spPr>
          <a:xfrm>
            <a:off x="291600" y="2719080"/>
            <a:ext cx="5903640" cy="2655720"/>
          </a:xfrm>
          <a:prstGeom prst="rect">
            <a:avLst/>
          </a:prstGeom>
          <a:ln>
            <a:noFill/>
          </a:ln>
        </p:spPr>
      </p:pic>
      <p:pic>
        <p:nvPicPr>
          <p:cNvPr id="90" name="Picture 4"/>
          <p:cNvPicPr/>
          <p:nvPr/>
        </p:nvPicPr>
        <p:blipFill>
          <a:blip r:embed="rId4"/>
          <a:stretch/>
        </p:blipFill>
        <p:spPr>
          <a:xfrm>
            <a:off x="6286680" y="2774160"/>
            <a:ext cx="5788800" cy="2604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Saturation</a:t>
            </a:r>
            <a:endParaRPr lang="en-US" sz="1800" b="0" strike="noStrike" spc="-1">
              <a:solidFill>
                <a:srgbClr val="000000"/>
              </a:solidFill>
              <a:uFill>
                <a:solidFill>
                  <a:srgbClr val="FFFFFF"/>
                </a:solidFill>
              </a:uFill>
              <a:latin typeface="Arial"/>
            </a:endParaRPr>
          </a:p>
        </p:txBody>
      </p:sp>
      <p:pic>
        <p:nvPicPr>
          <p:cNvPr id="92" name="Picture 3"/>
          <p:cNvPicPr/>
          <p:nvPr/>
        </p:nvPicPr>
        <p:blipFill>
          <a:blip r:embed="rId3"/>
          <a:stretch/>
        </p:blipFill>
        <p:spPr>
          <a:xfrm>
            <a:off x="100440" y="2564640"/>
            <a:ext cx="5903640" cy="2655720"/>
          </a:xfrm>
          <a:prstGeom prst="rect">
            <a:avLst/>
          </a:prstGeom>
          <a:ln>
            <a:noFill/>
          </a:ln>
        </p:spPr>
      </p:pic>
      <p:pic>
        <p:nvPicPr>
          <p:cNvPr id="93" name="Picture 2"/>
          <p:cNvPicPr/>
          <p:nvPr/>
        </p:nvPicPr>
        <p:blipFill>
          <a:blip r:embed="rId4"/>
          <a:stretch/>
        </p:blipFill>
        <p:spPr>
          <a:xfrm>
            <a:off x="6059160" y="4014000"/>
            <a:ext cx="6043320" cy="2719440"/>
          </a:xfrm>
          <a:prstGeom prst="rect">
            <a:avLst/>
          </a:prstGeom>
          <a:ln>
            <a:noFill/>
          </a:ln>
        </p:spPr>
      </p:pic>
      <p:pic>
        <p:nvPicPr>
          <p:cNvPr id="94" name="Picture 5"/>
          <p:cNvPicPr/>
          <p:nvPr/>
        </p:nvPicPr>
        <p:blipFill>
          <a:blip r:embed="rId5"/>
          <a:stretch/>
        </p:blipFill>
        <p:spPr>
          <a:xfrm>
            <a:off x="6074280" y="1082520"/>
            <a:ext cx="5934240" cy="2669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Value</a:t>
            </a:r>
            <a:endParaRPr lang="en-US" sz="1800" b="0" strike="noStrike" spc="-1">
              <a:solidFill>
                <a:srgbClr val="000000"/>
              </a:solidFill>
              <a:uFill>
                <a:solidFill>
                  <a:srgbClr val="FFFFFF"/>
                </a:solidFill>
              </a:uFill>
              <a:latin typeface="Arial"/>
            </a:endParaRPr>
          </a:p>
        </p:txBody>
      </p:sp>
      <p:pic>
        <p:nvPicPr>
          <p:cNvPr id="96" name="Picture 3"/>
          <p:cNvPicPr/>
          <p:nvPr/>
        </p:nvPicPr>
        <p:blipFill>
          <a:blip r:embed="rId3"/>
          <a:stretch/>
        </p:blipFill>
        <p:spPr>
          <a:xfrm>
            <a:off x="100440" y="2564640"/>
            <a:ext cx="5903640" cy="2655720"/>
          </a:xfrm>
          <a:prstGeom prst="rect">
            <a:avLst/>
          </a:prstGeom>
          <a:ln>
            <a:noFill/>
          </a:ln>
        </p:spPr>
      </p:pic>
      <p:pic>
        <p:nvPicPr>
          <p:cNvPr id="97" name="Picture 2"/>
          <p:cNvPicPr/>
          <p:nvPr/>
        </p:nvPicPr>
        <p:blipFill>
          <a:blip r:embed="rId4"/>
          <a:stretch/>
        </p:blipFill>
        <p:spPr>
          <a:xfrm>
            <a:off x="6059160" y="4014000"/>
            <a:ext cx="6043320" cy="2718720"/>
          </a:xfrm>
          <a:prstGeom prst="rect">
            <a:avLst/>
          </a:prstGeom>
          <a:ln>
            <a:noFill/>
          </a:ln>
        </p:spPr>
      </p:pic>
      <p:pic>
        <p:nvPicPr>
          <p:cNvPr id="98" name="Picture 5"/>
          <p:cNvPicPr/>
          <p:nvPr/>
        </p:nvPicPr>
        <p:blipFill>
          <a:blip r:embed="rId5"/>
          <a:stretch/>
        </p:blipFill>
        <p:spPr>
          <a:xfrm>
            <a:off x="6074640" y="1082520"/>
            <a:ext cx="5933520" cy="2669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Req: </a:t>
            </a:r>
            <a:endParaRPr lang="en-US" sz="1800" b="0" strike="noStrike" spc="-1">
              <a:solidFill>
                <a:srgbClr val="000000"/>
              </a:solidFill>
              <a:uFill>
                <a:solidFill>
                  <a:srgbClr val="FFFFFF"/>
                </a:solidFill>
              </a:uFill>
              <a:latin typeface="Arial"/>
            </a:endParaRPr>
          </a:p>
        </p:txBody>
      </p:sp>
      <p:sp>
        <p:nvSpPr>
          <p:cNvPr id="100"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Show each channel alone.</a:t>
            </a:r>
            <a:endParaRPr lang="en-US" sz="1800" b="0" strike="noStrike" spc="-1">
              <a:solidFill>
                <a:srgbClr val="000000"/>
              </a:solidFill>
              <a:uFill>
                <a:solidFill>
                  <a:srgbClr val="FFFFFF"/>
                </a:solidFill>
              </a:uFill>
              <a:latin typeface="Arial"/>
            </a:endParaRPr>
          </a:p>
          <a:p>
            <a:pPr marL="228600" indent="-22752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What is the meaning of the result image?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396760" y="2759760"/>
            <a:ext cx="308232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Noise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147</Words>
  <Application>LibreOffice/5.1.6.2$Linux_X86_64 LibreOffice_project/10m0$Build-2</Application>
  <PresentationFormat>Custom</PresentationFormat>
  <Paragraphs>32</Paragraphs>
  <Slides>12</Slides>
  <Notes>6</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dc:title>
  <dc:subject/>
  <dc:creator>youssef</dc:creator>
  <dc:description/>
  <cp:lastModifiedBy>Mohamed Bassel</cp:lastModifiedBy>
  <cp:revision>14</cp:revision>
  <dcterms:created xsi:type="dcterms:W3CDTF">2017-09-18T18:31:51Z</dcterms:created>
  <dcterms:modified xsi:type="dcterms:W3CDTF">2019-09-27T21:56:35Z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1033-10.1.0.5707</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