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9" r:id="rId4"/>
    <p:sldId id="257" r:id="rId5"/>
    <p:sldId id="264" r:id="rId6"/>
    <p:sldId id="265" r:id="rId7"/>
    <p:sldId id="258" r:id="rId8"/>
    <p:sldId id="260" r:id="rId9"/>
    <p:sldId id="261" r:id="rId10"/>
    <p:sldId id="262" r:id="rId11"/>
    <p:sldId id="26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ipon.edu/wp-content/uploads/2014/11/Summation-2010.pd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temateca.ime.usp.br/acervo/jogo_velha_ingles.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50E97-C784-C47D-4E7C-7B4CA2F4E3DF}"/>
              </a:ext>
            </a:extLst>
          </p:cNvPr>
          <p:cNvPicPr>
            <a:picLocks noChangeAspect="1"/>
          </p:cNvPicPr>
          <p:nvPr/>
        </p:nvPicPr>
        <p:blipFill>
          <a:blip r:embed="rId2"/>
          <a:stretch>
            <a:fillRect/>
          </a:stretch>
        </p:blipFill>
        <p:spPr>
          <a:xfrm>
            <a:off x="4630999" y="2334457"/>
            <a:ext cx="2930001" cy="2930001"/>
          </a:xfrm>
          <a:prstGeom prst="rect">
            <a:avLst/>
          </a:prstGeom>
        </p:spPr>
      </p:pic>
      <p:sp>
        <p:nvSpPr>
          <p:cNvPr id="7" name="Title 6">
            <a:extLst>
              <a:ext uri="{FF2B5EF4-FFF2-40B4-BE49-F238E27FC236}">
                <a16:creationId xmlns:a16="http://schemas.microsoft.com/office/drawing/2014/main" id="{9C640662-17A2-2EE6-ACBD-21CB8D2B7104}"/>
              </a:ext>
            </a:extLst>
          </p:cNvPr>
          <p:cNvSpPr>
            <a:spLocks noGrp="1"/>
          </p:cNvSpPr>
          <p:nvPr>
            <p:ph type="title"/>
          </p:nvPr>
        </p:nvSpPr>
        <p:spPr/>
        <p:txBody>
          <a:bodyPr/>
          <a:lstStyle/>
          <a:p>
            <a:r>
              <a:rPr lang="en-US" dirty="0"/>
              <a:t>Link to git-hub 😀</a:t>
            </a:r>
          </a:p>
        </p:txBody>
      </p:sp>
      <p:sp>
        <p:nvSpPr>
          <p:cNvPr id="8" name="Rectangle 7">
            <a:extLst>
              <a:ext uri="{FF2B5EF4-FFF2-40B4-BE49-F238E27FC236}">
                <a16:creationId xmlns:a16="http://schemas.microsoft.com/office/drawing/2014/main" id="{841EBE05-71D9-4B57-8358-00EA5358B18D}"/>
              </a:ext>
            </a:extLst>
          </p:cNvPr>
          <p:cNvSpPr/>
          <p:nvPr/>
        </p:nvSpPr>
        <p:spPr>
          <a:xfrm>
            <a:off x="2979937" y="5521911"/>
            <a:ext cx="6232124" cy="113634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https://github.com/MarwanabdalR/AI_PROJ_HE</a:t>
            </a:r>
          </a:p>
        </p:txBody>
      </p:sp>
    </p:spTree>
    <p:extLst>
      <p:ext uri="{BB962C8B-B14F-4D97-AF65-F5344CB8AC3E}">
        <p14:creationId xmlns:p14="http://schemas.microsoft.com/office/powerpoint/2010/main" val="20847418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1432923"/>
          </a:xfrm>
        </p:spPr>
        <p:txBody>
          <a:bodyPr>
            <a:normAutofit/>
          </a:bodyPr>
          <a:lstStyle/>
          <a:p>
            <a:r>
              <a:rPr lang="en-US" sz="2000" dirty="0"/>
              <a:t>In the next images, photographed by Rodrigo Tetsuo </a:t>
            </a:r>
            <a:r>
              <a:rPr lang="en-US" sz="2000" dirty="0" err="1"/>
              <a:t>Argenton</a:t>
            </a:r>
            <a:r>
              <a:rPr lang="en-US" sz="2000" dirty="0"/>
              <a:t>, we have an example of a game on the 3x3x3 board and one on the 4x4x4 board. Would you make the same moves or know a better strategy? </a:t>
            </a:r>
          </a:p>
          <a:p>
            <a:pPr marL="0" indent="0">
              <a:buNone/>
            </a:pPr>
            <a:endParaRPr lang="en-US" sz="2000" dirty="0"/>
          </a:p>
        </p:txBody>
      </p:sp>
      <p:pic>
        <p:nvPicPr>
          <p:cNvPr id="5" name="Picture 4"/>
          <p:cNvPicPr>
            <a:picLocks noChangeAspect="1"/>
          </p:cNvPicPr>
          <p:nvPr/>
        </p:nvPicPr>
        <p:blipFill>
          <a:blip r:embed="rId2"/>
          <a:stretch>
            <a:fillRect/>
          </a:stretch>
        </p:blipFill>
        <p:spPr>
          <a:xfrm>
            <a:off x="998494" y="4376057"/>
            <a:ext cx="4537166" cy="2299064"/>
          </a:xfrm>
          <a:prstGeom prst="rect">
            <a:avLst/>
          </a:prstGeom>
        </p:spPr>
      </p:pic>
      <p:pic>
        <p:nvPicPr>
          <p:cNvPr id="4100" name="Picture 4" descr="https://matemateca.ime.usp.br/images/jogo_velha/jogo_4x4x4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109" y="4232366"/>
            <a:ext cx="5724706" cy="244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75678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Main Functionality of the Intelligent Cubic Player</a:t>
            </a:r>
          </a:p>
        </p:txBody>
      </p:sp>
      <p:sp>
        <p:nvSpPr>
          <p:cNvPr id="3" name="Content Placeholder 2"/>
          <p:cNvSpPr>
            <a:spLocks noGrp="1"/>
          </p:cNvSpPr>
          <p:nvPr>
            <p:ph idx="1"/>
          </p:nvPr>
        </p:nvSpPr>
        <p:spPr/>
        <p:txBody>
          <a:bodyPr>
            <a:normAutofit fontScale="85000" lnSpcReduction="20000"/>
          </a:bodyPr>
          <a:lstStyle/>
          <a:p>
            <a:r>
              <a:rPr lang="en-US" sz="2200" b="1" dirty="0">
                <a:solidFill>
                  <a:schemeClr val="tx1">
                    <a:lumMod val="95000"/>
                    <a:lumOff val="5000"/>
                  </a:schemeClr>
                </a:solidFill>
              </a:rPr>
              <a:t>The intelligent cubic player is a program that utilizes the Minimax Algorithm, Alpha-Beta Pruning, and Heuristic functions to play the game of 3D Tic-Tac-Toe.</a:t>
            </a:r>
          </a:p>
          <a:p>
            <a:endParaRPr lang="en-US" sz="2200" b="1" dirty="0">
              <a:solidFill>
                <a:schemeClr val="tx1">
                  <a:lumMod val="95000"/>
                  <a:lumOff val="5000"/>
                </a:schemeClr>
              </a:solidFill>
            </a:endParaRPr>
          </a:p>
          <a:p>
            <a:pPr marL="0" indent="0">
              <a:buNone/>
            </a:pPr>
            <a:r>
              <a:rPr lang="en-US" sz="2200" b="1" dirty="0">
                <a:solidFill>
                  <a:schemeClr val="tx1">
                    <a:lumMod val="95000"/>
                    <a:lumOff val="5000"/>
                  </a:schemeClr>
                </a:solidFill>
              </a:rPr>
              <a:t>  </a:t>
            </a:r>
            <a:r>
              <a:rPr lang="en-US" sz="2200" b="1" dirty="0">
                <a:solidFill>
                  <a:schemeClr val="tx1"/>
                </a:solidFill>
              </a:rPr>
              <a:t>- The main functionality of the intelligent cubic player is as follows</a:t>
            </a:r>
            <a:r>
              <a:rPr lang="en-US" sz="2200" b="1" dirty="0">
                <a:solidFill>
                  <a:schemeClr val="tx1">
                    <a:lumMod val="85000"/>
                    <a:lumOff val="15000"/>
                  </a:schemeClr>
                </a:solidFill>
              </a:rPr>
              <a:t>:</a:t>
            </a:r>
          </a:p>
          <a:p>
            <a:pPr>
              <a:buFont typeface="Arial" panose="020B0604020202020204" pitchFamily="34" charset="0"/>
              <a:buChar char="•"/>
            </a:pPr>
            <a:r>
              <a:rPr lang="en-US" b="1" dirty="0">
                <a:solidFill>
                  <a:schemeClr val="tx1">
                    <a:lumMod val="85000"/>
                    <a:lumOff val="15000"/>
                  </a:schemeClr>
                </a:solidFill>
              </a:rPr>
              <a:t>Evaluating the current state of the game board and determining the best move to make.</a:t>
            </a:r>
          </a:p>
          <a:p>
            <a:pPr>
              <a:buFont typeface="Arial" panose="020B0604020202020204" pitchFamily="34" charset="0"/>
              <a:buChar char="•"/>
            </a:pPr>
            <a:r>
              <a:rPr lang="en-US" b="1" dirty="0">
                <a:solidFill>
                  <a:schemeClr val="tx1">
                    <a:lumMod val="85000"/>
                    <a:lumOff val="15000"/>
                  </a:schemeClr>
                </a:solidFill>
              </a:rPr>
              <a:t>Using the Minimax Algorithm to recursively search through the game tree and find the optimal move.</a:t>
            </a:r>
          </a:p>
          <a:p>
            <a:pPr>
              <a:buFont typeface="Arial" panose="020B0604020202020204" pitchFamily="34" charset="0"/>
              <a:buChar char="•"/>
            </a:pPr>
            <a:r>
              <a:rPr lang="en-US" b="1" dirty="0">
                <a:solidFill>
                  <a:schemeClr val="tx1">
                    <a:lumMod val="85000"/>
                    <a:lumOff val="15000"/>
                  </a:schemeClr>
                </a:solidFill>
              </a:rPr>
              <a:t>Applying Alpha-Beta Pruning to optimize the search process and reduce the number of nodes evaluated.</a:t>
            </a:r>
          </a:p>
          <a:p>
            <a:pPr>
              <a:buFont typeface="Arial" panose="020B0604020202020204" pitchFamily="34" charset="0"/>
              <a:buChar char="•"/>
            </a:pPr>
            <a:r>
              <a:rPr lang="en-US" b="1" dirty="0">
                <a:solidFill>
                  <a:schemeClr val="tx1">
                    <a:lumMod val="85000"/>
                    <a:lumOff val="15000"/>
                  </a:schemeClr>
                </a:solidFill>
              </a:rPr>
              <a:t>Utilizing Heuristic functions to estimate the value of a game state and guide the search towards more promising moves.</a:t>
            </a:r>
          </a:p>
        </p:txBody>
      </p:sp>
    </p:spTree>
    <p:extLst>
      <p:ext uri="{BB962C8B-B14F-4D97-AF65-F5344CB8AC3E}">
        <p14:creationId xmlns:p14="http://schemas.microsoft.com/office/powerpoint/2010/main" val="35360235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2" y="574766"/>
            <a:ext cx="8804366" cy="849085"/>
          </a:xfrm>
        </p:spPr>
        <p:txBody>
          <a:bodyPr/>
          <a:lstStyle/>
          <a:p>
            <a:r>
              <a:rPr lang="en-US" dirty="0"/>
              <a:t> algorithms that used in this game</a:t>
            </a:r>
          </a:p>
        </p:txBody>
      </p:sp>
      <p:sp>
        <p:nvSpPr>
          <p:cNvPr id="3" name="Content Placeholder 2"/>
          <p:cNvSpPr>
            <a:spLocks noGrp="1"/>
          </p:cNvSpPr>
          <p:nvPr>
            <p:ph idx="1"/>
          </p:nvPr>
        </p:nvSpPr>
        <p:spPr>
          <a:xfrm>
            <a:off x="156754" y="2325189"/>
            <a:ext cx="10515600" cy="5264331"/>
          </a:xfrm>
        </p:spPr>
        <p:txBody>
          <a:bodyPr>
            <a:normAutofit fontScale="25000" lnSpcReduction="20000"/>
          </a:bodyPr>
          <a:lstStyle/>
          <a:p>
            <a:pPr marL="0" indent="0">
              <a:buNone/>
            </a:pPr>
            <a:r>
              <a:rPr lang="en-US" sz="11200" b="1" dirty="0">
                <a:solidFill>
                  <a:schemeClr val="tx1">
                    <a:lumMod val="85000"/>
                    <a:lumOff val="15000"/>
                  </a:schemeClr>
                </a:solidFill>
              </a:rPr>
              <a:t>                                        minimax Algorithm </a:t>
            </a:r>
          </a:p>
          <a:p>
            <a:r>
              <a:rPr lang="en-US" sz="5600" dirty="0">
                <a:solidFill>
                  <a:schemeClr val="tx1">
                    <a:lumMod val="85000"/>
                    <a:lumOff val="15000"/>
                  </a:schemeClr>
                </a:solidFill>
              </a:rPr>
              <a:t>The Minimax Algorithm is a decision-making algorithm used in the intelligent cubic player for the Tic-Tac-Toe 3D game.</a:t>
            </a:r>
          </a:p>
          <a:p>
            <a:r>
              <a:rPr lang="en-US" sz="5600" dirty="0">
                <a:solidFill>
                  <a:schemeClr val="tx1">
                    <a:lumMod val="85000"/>
                    <a:lumOff val="15000"/>
                  </a:schemeClr>
                </a:solidFill>
              </a:rPr>
              <a:t>The algorithm evaluates all possible moves in the game and assigns a score to each move based on the current state of the game.</a:t>
            </a:r>
          </a:p>
          <a:p>
            <a:r>
              <a:rPr lang="en-US" sz="5600" dirty="0">
                <a:solidFill>
                  <a:schemeClr val="tx1">
                    <a:lumMod val="85000"/>
                    <a:lumOff val="15000"/>
                  </a:schemeClr>
                </a:solidFill>
              </a:rPr>
              <a:t>The goal of the algorithm is to maximize the score for the AI player and minimize the score for the opponent player.</a:t>
            </a:r>
          </a:p>
          <a:p>
            <a:r>
              <a:rPr lang="en-US" sz="5600" dirty="0">
                <a:solidFill>
                  <a:schemeClr val="tx1">
                    <a:lumMod val="85000"/>
                    <a:lumOff val="15000"/>
                  </a:schemeClr>
                </a:solidFill>
              </a:rPr>
              <a:t>The algorithm uses a recursive approach, exploring the game tree by considering all possible moves and their outcomes.</a:t>
            </a:r>
          </a:p>
          <a:p>
            <a:r>
              <a:rPr lang="en-US" sz="5600" dirty="0">
                <a:solidFill>
                  <a:schemeClr val="tx1">
                    <a:lumMod val="85000"/>
                    <a:lumOff val="15000"/>
                  </a:schemeClr>
                </a:solidFill>
              </a:rPr>
              <a:t>At each level of the game tree, the algorithm alternates between maximizing and minimizing the score.</a:t>
            </a:r>
          </a:p>
          <a:p>
            <a:r>
              <a:rPr lang="en-US" sz="5600" dirty="0">
                <a:solidFill>
                  <a:schemeClr val="tx1">
                    <a:lumMod val="85000"/>
                    <a:lumOff val="15000"/>
                  </a:schemeClr>
                </a:solidFill>
              </a:rPr>
              <a:t>The algorithm assumes that the opponent player will make the best possible move, and the AI player will make the best move based on that assumption.</a:t>
            </a:r>
          </a:p>
          <a:p>
            <a:r>
              <a:rPr lang="en-US" sz="5600" dirty="0">
                <a:solidFill>
                  <a:schemeClr val="tx1">
                    <a:lumMod val="85000"/>
                    <a:lumOff val="15000"/>
                  </a:schemeClr>
                </a:solidFill>
              </a:rPr>
              <a:t>The algorithm continues to explore the game tree until it reaches a terminal state, such as a win, loss, or draw.</a:t>
            </a:r>
          </a:p>
          <a:p>
            <a:r>
              <a:rPr lang="en-US" sz="5600" dirty="0">
                <a:solidFill>
                  <a:schemeClr val="tx1">
                    <a:lumMod val="85000"/>
                    <a:lumOff val="15000"/>
                  </a:schemeClr>
                </a:solidFill>
              </a:rPr>
              <a:t>Once the algorithm reaches a terminal state, it assigns a score to that state based on the outcome of the game.</a:t>
            </a:r>
          </a:p>
          <a:p>
            <a:r>
              <a:rPr lang="en-US" sz="5600" dirty="0">
                <a:solidFill>
                  <a:schemeClr val="tx1">
                    <a:lumMod val="85000"/>
                    <a:lumOff val="15000"/>
                  </a:schemeClr>
                </a:solidFill>
              </a:rPr>
              <a:t>The algorithm then backtracks and propagates the scores up the game tree, making decisions based on the highest or lowest scores.</a:t>
            </a:r>
          </a:p>
          <a:p>
            <a:r>
              <a:rPr lang="en-US" sz="5600" dirty="0">
                <a:solidFill>
                  <a:schemeClr val="tx1">
                    <a:lumMod val="85000"/>
                    <a:lumOff val="15000"/>
                  </a:schemeClr>
                </a:solidFill>
              </a:rPr>
              <a:t>By using the Minimax Algorithm, the intelligent cubic player can make optimal decisions in the Tic-Tac-Toe 3D game.</a:t>
            </a:r>
          </a:p>
          <a:p>
            <a:pPr marL="0" indent="0">
              <a:buNone/>
            </a:pPr>
            <a:endParaRPr lang="en-US" sz="2200" dirty="0">
              <a:solidFill>
                <a:schemeClr val="tx1">
                  <a:lumMod val="85000"/>
                  <a:lumOff val="15000"/>
                </a:schemeClr>
              </a:solidFill>
            </a:endParaRPr>
          </a:p>
        </p:txBody>
      </p:sp>
    </p:spTree>
    <p:extLst>
      <p:ext uri="{BB962C8B-B14F-4D97-AF65-F5344CB8AC3E}">
        <p14:creationId xmlns:p14="http://schemas.microsoft.com/office/powerpoint/2010/main" val="349180747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2603499"/>
            <a:ext cx="9797733" cy="4123871"/>
          </a:xfrm>
        </p:spPr>
        <p:txBody>
          <a:bodyPr>
            <a:normAutofit lnSpcReduction="10000"/>
          </a:bodyPr>
          <a:lstStyle/>
          <a:p>
            <a:pPr marL="0" indent="0">
              <a:buNone/>
            </a:pPr>
            <a:r>
              <a:rPr lang="en-US" sz="2800" b="1" dirty="0">
                <a:solidFill>
                  <a:schemeClr val="tx1">
                    <a:lumMod val="85000"/>
                    <a:lumOff val="15000"/>
                  </a:schemeClr>
                </a:solidFill>
              </a:rPr>
              <a:t>                                    Alpha-Beta Pruning</a:t>
            </a:r>
          </a:p>
          <a:p>
            <a:r>
              <a:rPr lang="en-US" b="1" dirty="0">
                <a:solidFill>
                  <a:schemeClr val="tx1">
                    <a:lumMod val="85000"/>
                    <a:lumOff val="15000"/>
                  </a:schemeClr>
                </a:solidFill>
              </a:rPr>
              <a:t>Enhancing Performance</a:t>
            </a:r>
          </a:p>
          <a:p>
            <a:pPr marL="0" indent="0">
              <a:buNone/>
            </a:pPr>
            <a:r>
              <a:rPr lang="en-US" dirty="0">
                <a:solidFill>
                  <a:schemeClr val="tx1">
                    <a:lumMod val="85000"/>
                    <a:lumOff val="15000"/>
                  </a:schemeClr>
                </a:solidFill>
              </a:rPr>
              <a:t>The Alpha-Beta Pruning technique improves the performance of the intelligent cubic player by reducing the number of nodes that need to be evaluated in the game tree.</a:t>
            </a:r>
          </a:p>
          <a:p>
            <a:r>
              <a:rPr lang="en-US" b="1" dirty="0">
                <a:solidFill>
                  <a:schemeClr val="tx1">
                    <a:lumMod val="85000"/>
                    <a:lumOff val="15000"/>
                  </a:schemeClr>
                </a:solidFill>
              </a:rPr>
              <a:t>Efficient Search</a:t>
            </a:r>
          </a:p>
          <a:p>
            <a:pPr marL="0" indent="0">
              <a:buNone/>
            </a:pPr>
            <a:r>
              <a:rPr lang="en-US" dirty="0">
                <a:solidFill>
                  <a:schemeClr val="tx1">
                    <a:lumMod val="85000"/>
                    <a:lumOff val="15000"/>
                  </a:schemeClr>
                </a:solidFill>
              </a:rPr>
              <a:t>By using Alpha-Beta Pruning, the intelligent cubic player can efficiently search through the game tree, avoiding unnecessary evaluations of nodes that are guaranteed to be worse than previously evaluated nodes.</a:t>
            </a:r>
          </a:p>
          <a:p>
            <a:r>
              <a:rPr lang="en-US" b="1" dirty="0">
                <a:solidFill>
                  <a:schemeClr val="tx1">
                    <a:lumMod val="85000"/>
                    <a:lumOff val="15000"/>
                  </a:schemeClr>
                </a:solidFill>
              </a:rPr>
              <a:t>Cutting Off Unpromising Branches</a:t>
            </a:r>
          </a:p>
          <a:p>
            <a:pPr marL="0" indent="0">
              <a:buNone/>
            </a:pPr>
            <a:r>
              <a:rPr lang="en-US" dirty="0">
                <a:solidFill>
                  <a:schemeClr val="tx1">
                    <a:lumMod val="85000"/>
                    <a:lumOff val="15000"/>
                  </a:schemeClr>
                </a:solidFill>
              </a:rPr>
              <a:t>The Alpha-Beta Pruning technique allows the intelligent cubic player to cut off branches of the game tree that are determined to be unpromising, further reducing the number of nodes that need to be evaluated.</a:t>
            </a:r>
          </a:p>
          <a:p>
            <a:pPr marL="0" indent="0">
              <a:buNone/>
            </a:pPr>
            <a:endParaRPr lang="en-US" dirty="0">
              <a:solidFill>
                <a:schemeClr val="tx1">
                  <a:lumMod val="85000"/>
                  <a:lumOff val="15000"/>
                </a:schemeClr>
              </a:solidFill>
            </a:endParaRPr>
          </a:p>
          <a:p>
            <a:pPr marL="0" indent="0">
              <a:buNone/>
            </a:pPr>
            <a:endParaRPr lang="en-US" dirty="0">
              <a:solidFill>
                <a:schemeClr val="tx1">
                  <a:lumMod val="85000"/>
                  <a:lumOff val="15000"/>
                </a:schemeClr>
              </a:solidFill>
            </a:endParaRPr>
          </a:p>
          <a:p>
            <a:pPr marL="0" indent="0">
              <a:buNone/>
            </a:pPr>
            <a:endParaRPr lang="en-US" b="1" dirty="0">
              <a:solidFill>
                <a:schemeClr val="tx1">
                  <a:lumMod val="85000"/>
                  <a:lumOff val="15000"/>
                </a:schemeClr>
              </a:solidFill>
            </a:endParaRPr>
          </a:p>
        </p:txBody>
      </p:sp>
      <p:sp>
        <p:nvSpPr>
          <p:cNvPr id="4" name="Rectangle 3"/>
          <p:cNvSpPr/>
          <p:nvPr/>
        </p:nvSpPr>
        <p:spPr>
          <a:xfrm>
            <a:off x="600891" y="640080"/>
            <a:ext cx="9744891" cy="646331"/>
          </a:xfrm>
          <a:prstGeom prst="rect">
            <a:avLst/>
          </a:prstGeom>
        </p:spPr>
        <p:txBody>
          <a:bodyPr wrap="square">
            <a:spAutoFit/>
          </a:bodyPr>
          <a:lstStyle/>
          <a:p>
            <a:r>
              <a:rPr lang="en-US" sz="3600" dirty="0">
                <a:solidFill>
                  <a:schemeClr val="bg1">
                    <a:lumMod val="85000"/>
                  </a:schemeClr>
                </a:solidFill>
              </a:rPr>
              <a:t>algorithms that used in this game</a:t>
            </a:r>
          </a:p>
        </p:txBody>
      </p:sp>
    </p:spTree>
    <p:extLst>
      <p:ext uri="{BB962C8B-B14F-4D97-AF65-F5344CB8AC3E}">
        <p14:creationId xmlns:p14="http://schemas.microsoft.com/office/powerpoint/2010/main" val="644836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85000"/>
                  </a:schemeClr>
                </a:solidFill>
              </a:rPr>
              <a:t>Heuristic Functions</a:t>
            </a:r>
            <a:endParaRPr lang="en-US" dirty="0">
              <a:solidFill>
                <a:schemeClr val="bg1">
                  <a:lumMod val="85000"/>
                </a:schemeClr>
              </a:solidFill>
            </a:endParaRPr>
          </a:p>
        </p:txBody>
      </p:sp>
      <p:sp>
        <p:nvSpPr>
          <p:cNvPr id="3" name="Content Placeholder 2"/>
          <p:cNvSpPr>
            <a:spLocks noGrp="1"/>
          </p:cNvSpPr>
          <p:nvPr>
            <p:ph idx="1"/>
          </p:nvPr>
        </p:nvSpPr>
        <p:spPr>
          <a:xfrm>
            <a:off x="1154954" y="2603500"/>
            <a:ext cx="10706120" cy="4097746"/>
          </a:xfrm>
        </p:spPr>
        <p:txBody>
          <a:bodyPr>
            <a:normAutofit fontScale="92500" lnSpcReduction="10000"/>
          </a:bodyPr>
          <a:lstStyle/>
          <a:p>
            <a:r>
              <a:rPr lang="en-US" b="1" dirty="0"/>
              <a:t>Heuristic reduction</a:t>
            </a:r>
          </a:p>
          <a:p>
            <a:pPr marL="0" indent="0">
              <a:buNone/>
            </a:pPr>
            <a:r>
              <a:rPr lang="en-US" dirty="0"/>
              <a:t>heuristic reduction in AI algorithms involves using heuristics as guiding strategies to simplify and accelerate the problem-solving process. It's a valuable approach for dealing with complex problems where exhaustive search may not be feasible, and quick decision-making is essential.</a:t>
            </a:r>
          </a:p>
          <a:p>
            <a:r>
              <a:rPr lang="en-US" b="1" dirty="0"/>
              <a:t>Evaluation Function</a:t>
            </a:r>
          </a:p>
          <a:p>
            <a:pPr marL="0" indent="0">
              <a:buNone/>
            </a:pPr>
            <a:r>
              <a:rPr lang="en-US" dirty="0"/>
              <a:t>The evaluation function is a heuristic function used to evaluate the current state of the game and assign a score to it. It takes into account various factors such as the number of winning lines, the number of occupied cells, and the potential for future wins. The higher the score, the more favorable the position is for the intelligent cubic player.</a:t>
            </a:r>
          </a:p>
          <a:p>
            <a:r>
              <a:rPr lang="en-US" b="1" dirty="0"/>
              <a:t>Symmetry reduction</a:t>
            </a:r>
          </a:p>
          <a:p>
            <a:pPr marL="0" indent="0">
              <a:buNone/>
            </a:pPr>
            <a:r>
              <a:rPr lang="en-US" dirty="0"/>
              <a:t>symmetry reduction in AI algorithms involves identifying and exploiting symmetrical properties within a problem to streamline the search process. It is a valuable technique to reduce redundancy, improve computational efficiency, and accelerate the algorithm's performance, especially in domains where symmetry is prevalent.</a:t>
            </a:r>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332019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85000"/>
                  </a:schemeClr>
                </a:solidFill>
              </a:rPr>
              <a:t>DIAGRAMS</a:t>
            </a:r>
            <a:endParaRPr lang="en-US" dirty="0">
              <a:solidFill>
                <a:schemeClr val="bg1">
                  <a:lumMod val="85000"/>
                </a:schemeClr>
              </a:solidFill>
            </a:endParaRPr>
          </a:p>
        </p:txBody>
      </p:sp>
      <p:sp>
        <p:nvSpPr>
          <p:cNvPr id="3" name="Content Placeholder 2"/>
          <p:cNvSpPr>
            <a:spLocks noGrp="1"/>
          </p:cNvSpPr>
          <p:nvPr>
            <p:ph idx="1"/>
          </p:nvPr>
        </p:nvSpPr>
        <p:spPr/>
        <p:txBody>
          <a:bodyPr/>
          <a:lstStyle/>
          <a:p>
            <a:pPr marL="457200" indent="-457200">
              <a:buFont typeface="Arial" panose="020B0604020202020204" pitchFamily="34" charset="0"/>
              <a:buAutoNum type="arabicParenR"/>
            </a:pPr>
            <a:r>
              <a:rPr lang="en-US" dirty="0">
                <a:solidFill>
                  <a:schemeClr val="tx1"/>
                </a:solidFill>
              </a:rPr>
              <a:t>OVERVIEW ABOUT BEST WAY TO WIN THE GAME.</a:t>
            </a:r>
          </a:p>
          <a:p>
            <a:pPr marL="457200" indent="-457200">
              <a:buFont typeface="Arial" panose="020B0604020202020204" pitchFamily="34" charset="0"/>
              <a:buAutoNum type="arabicParenR"/>
            </a:pPr>
            <a:r>
              <a:rPr lang="en-US" dirty="0">
                <a:solidFill>
                  <a:schemeClr val="tx1"/>
                </a:solidFill>
              </a:rPr>
              <a:t>BLOCK DIAGRAM</a:t>
            </a:r>
          </a:p>
          <a:p>
            <a:pPr marL="457200" indent="-457200">
              <a:buFont typeface="Arial" panose="020B0604020202020204" pitchFamily="34" charset="0"/>
              <a:buAutoNum type="arabicParenR"/>
            </a:pPr>
            <a:r>
              <a:rPr lang="en-US" dirty="0">
                <a:solidFill>
                  <a:schemeClr val="tx1"/>
                </a:solidFill>
              </a:rPr>
              <a:t>USE CASE ( UML )</a:t>
            </a:r>
          </a:p>
          <a:p>
            <a:pPr marL="457200" indent="-457200">
              <a:buAutoNum type="arabicParenR"/>
            </a:pPr>
            <a:r>
              <a:rPr lang="en-US" dirty="0">
                <a:solidFill>
                  <a:schemeClr val="tx1"/>
                </a:solidFill>
              </a:rPr>
              <a:t>FLOW CHARTS </a:t>
            </a:r>
          </a:p>
        </p:txBody>
      </p:sp>
    </p:spTree>
    <p:extLst>
      <p:ext uri="{BB962C8B-B14F-4D97-AF65-F5344CB8AC3E}">
        <p14:creationId xmlns:p14="http://schemas.microsoft.com/office/powerpoint/2010/main" val="27704483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95000"/>
                  </a:schemeClr>
                </a:solidFill>
              </a:rPr>
              <a:t>OVERVIEW ABOUT BEST WAY TO WIN THE GAME</a:t>
            </a:r>
          </a:p>
        </p:txBody>
      </p:sp>
      <p:pic>
        <p:nvPicPr>
          <p:cNvPr id="4" name="Content Placeholder 3"/>
          <p:cNvPicPr>
            <a:picLocks noGrp="1" noChangeAspect="1"/>
          </p:cNvPicPr>
          <p:nvPr>
            <p:ph idx="1"/>
          </p:nvPr>
        </p:nvPicPr>
        <p:blipFill>
          <a:blip r:embed="rId2"/>
          <a:stretch>
            <a:fillRect/>
          </a:stretch>
        </p:blipFill>
        <p:spPr>
          <a:xfrm>
            <a:off x="600891" y="2603500"/>
            <a:ext cx="9836332" cy="4097746"/>
          </a:xfrm>
          <a:prstGeom prst="rect">
            <a:avLst/>
          </a:prstGeom>
        </p:spPr>
      </p:pic>
    </p:spTree>
    <p:extLst>
      <p:ext uri="{BB962C8B-B14F-4D97-AF65-F5344CB8AC3E}">
        <p14:creationId xmlns:p14="http://schemas.microsoft.com/office/powerpoint/2010/main" val="35473471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BLOCK DIAGRAM</a:t>
            </a:r>
          </a:p>
        </p:txBody>
      </p:sp>
      <p:pic>
        <p:nvPicPr>
          <p:cNvPr id="4" name="Content Placeholder 3">
            <a:extLst>
              <a:ext uri="{FF2B5EF4-FFF2-40B4-BE49-F238E27FC236}">
                <a16:creationId xmlns:a16="http://schemas.microsoft.com/office/drawing/2014/main" id="{03AFA776-85D9-0FFF-E42A-3DB6A6DDC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549" y="2355306"/>
            <a:ext cx="7803948" cy="4502694"/>
          </a:xfrm>
          <a:prstGeom prst="rect">
            <a:avLst/>
          </a:prstGeom>
        </p:spPr>
      </p:pic>
    </p:spTree>
    <p:extLst>
      <p:ext uri="{BB962C8B-B14F-4D97-AF65-F5344CB8AC3E}">
        <p14:creationId xmlns:p14="http://schemas.microsoft.com/office/powerpoint/2010/main" val="9292333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USE CASE ( actor )</a:t>
            </a:r>
          </a:p>
        </p:txBody>
      </p:sp>
      <p:pic>
        <p:nvPicPr>
          <p:cNvPr id="4" name="Content Placeholder 3"/>
          <p:cNvPicPr>
            <a:picLocks noGrp="1" noChangeAspect="1"/>
          </p:cNvPicPr>
          <p:nvPr>
            <p:ph idx="1"/>
          </p:nvPr>
        </p:nvPicPr>
        <p:blipFill>
          <a:blip r:embed="rId2"/>
          <a:stretch>
            <a:fillRect/>
          </a:stretch>
        </p:blipFill>
        <p:spPr>
          <a:xfrm>
            <a:off x="1277257" y="2264229"/>
            <a:ext cx="8639109" cy="4593771"/>
          </a:xfrm>
          <a:prstGeom prst="rect">
            <a:avLst/>
          </a:prstGeom>
        </p:spPr>
      </p:pic>
    </p:spTree>
    <p:extLst>
      <p:ext uri="{BB962C8B-B14F-4D97-AF65-F5344CB8AC3E}">
        <p14:creationId xmlns:p14="http://schemas.microsoft.com/office/powerpoint/2010/main" val="23368755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USE CASE ( agent )</a:t>
            </a:r>
            <a:endParaRPr lang="en-US" dirty="0"/>
          </a:p>
        </p:txBody>
      </p:sp>
      <p:sp>
        <p:nvSpPr>
          <p:cNvPr id="6" name="AutoShape 2" descr="blob:https://web.whatsapp.com/f5497445-55cc-46ef-9be5-018c7b8aaf6e"/>
          <p:cNvSpPr>
            <a:spLocks noChangeAspect="1" noChangeArrowheads="1"/>
          </p:cNvSpPr>
          <p:nvPr/>
        </p:nvSpPr>
        <p:spPr bwMode="auto">
          <a:xfrm>
            <a:off x="414655" y="114619"/>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762250" y="2495550"/>
            <a:ext cx="3867150" cy="3381375"/>
          </a:xfrm>
          <a:prstGeom prst="rect">
            <a:avLst/>
          </a:prstGeom>
        </p:spPr>
      </p:pic>
    </p:spTree>
    <p:extLst>
      <p:ext uri="{BB962C8B-B14F-4D97-AF65-F5344CB8AC3E}">
        <p14:creationId xmlns:p14="http://schemas.microsoft.com/office/powerpoint/2010/main" val="12314455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lumMod val="85000"/>
                  </a:schemeClr>
                </a:solidFill>
              </a:rPr>
              <a:t>Intelligent Cubic Player: Tic-Tac-Toe 3D</a:t>
            </a:r>
            <a:endParaRPr lang="en-US" dirty="0">
              <a:solidFill>
                <a:schemeClr val="bg1">
                  <a:lumMod val="85000"/>
                </a:schemeClr>
              </a:solidFill>
            </a:endParaRPr>
          </a:p>
        </p:txBody>
      </p:sp>
    </p:spTree>
    <p:extLst>
      <p:ext uri="{BB962C8B-B14F-4D97-AF65-F5344CB8AC3E}">
        <p14:creationId xmlns:p14="http://schemas.microsoft.com/office/powerpoint/2010/main" val="3275919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FLOW CHARTS ( for USER)</a:t>
            </a:r>
          </a:p>
        </p:txBody>
      </p:sp>
      <p:pic>
        <p:nvPicPr>
          <p:cNvPr id="4" name="Content Placeholder 3">
            <a:extLst>
              <a:ext uri="{FF2B5EF4-FFF2-40B4-BE49-F238E27FC236}">
                <a16:creationId xmlns:a16="http://schemas.microsoft.com/office/drawing/2014/main" id="{C8364E77-5327-0D97-88BD-1E21A8CBC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6366" y="2429691"/>
            <a:ext cx="8647612" cy="4428309"/>
          </a:xfrm>
          <a:prstGeom prst="rect">
            <a:avLst/>
          </a:prstGeom>
        </p:spPr>
      </p:pic>
    </p:spTree>
    <p:extLst>
      <p:ext uri="{BB962C8B-B14F-4D97-AF65-F5344CB8AC3E}">
        <p14:creationId xmlns:p14="http://schemas.microsoft.com/office/powerpoint/2010/main" val="2473107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FLOW CHARTS ( </a:t>
            </a:r>
            <a:r>
              <a:rPr lang="en-US" dirty="0" err="1">
                <a:solidFill>
                  <a:schemeClr val="bg1"/>
                </a:solidFill>
              </a:rPr>
              <a:t>MiniMax</a:t>
            </a:r>
            <a:r>
              <a:rPr lang="en-US" dirty="0">
                <a:solidFill>
                  <a:schemeClr val="bg1"/>
                </a:solidFill>
              </a:rPr>
              <a:t> algorithm with heuristic reduction)</a:t>
            </a:r>
          </a:p>
        </p:txBody>
      </p:sp>
      <p:pic>
        <p:nvPicPr>
          <p:cNvPr id="4" name="Content Placeholder 3"/>
          <p:cNvPicPr>
            <a:picLocks noGrp="1" noChangeAspect="1"/>
          </p:cNvPicPr>
          <p:nvPr>
            <p:ph idx="1"/>
          </p:nvPr>
        </p:nvPicPr>
        <p:blipFill>
          <a:blip r:embed="rId2"/>
          <a:stretch>
            <a:fillRect/>
          </a:stretch>
        </p:blipFill>
        <p:spPr>
          <a:xfrm>
            <a:off x="3935392" y="2603500"/>
            <a:ext cx="4726007" cy="4114800"/>
          </a:xfrm>
          <a:prstGeom prst="rect">
            <a:avLst/>
          </a:prstGeom>
        </p:spPr>
      </p:pic>
    </p:spTree>
    <p:extLst>
      <p:ext uri="{BB962C8B-B14F-4D97-AF65-F5344CB8AC3E}">
        <p14:creationId xmlns:p14="http://schemas.microsoft.com/office/powerpoint/2010/main" val="340507385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FLOW CHARTS ( </a:t>
            </a:r>
            <a:r>
              <a:rPr lang="en-US" dirty="0" err="1">
                <a:solidFill>
                  <a:schemeClr val="bg1"/>
                </a:solidFill>
              </a:rPr>
              <a:t>MiniMax</a:t>
            </a:r>
            <a:r>
              <a:rPr lang="en-US" dirty="0">
                <a:solidFill>
                  <a:schemeClr val="bg1"/>
                </a:solidFill>
              </a:rPr>
              <a:t> algorithm with symmetry reduction)</a:t>
            </a:r>
            <a:endParaRPr lang="en-US" dirty="0"/>
          </a:p>
        </p:txBody>
      </p:sp>
      <p:pic>
        <p:nvPicPr>
          <p:cNvPr id="4" name="Content Placeholder 3"/>
          <p:cNvPicPr>
            <a:picLocks noGrp="1" noChangeAspect="1"/>
          </p:cNvPicPr>
          <p:nvPr>
            <p:ph idx="1"/>
          </p:nvPr>
        </p:nvPicPr>
        <p:blipFill>
          <a:blip r:embed="rId2"/>
          <a:stretch>
            <a:fillRect/>
          </a:stretch>
        </p:blipFill>
        <p:spPr>
          <a:xfrm>
            <a:off x="2730137" y="2351315"/>
            <a:ext cx="6949439" cy="4506685"/>
          </a:xfrm>
          <a:prstGeom prst="rect">
            <a:avLst/>
          </a:prstGeom>
        </p:spPr>
      </p:pic>
    </p:spTree>
    <p:extLst>
      <p:ext uri="{BB962C8B-B14F-4D97-AF65-F5344CB8AC3E}">
        <p14:creationId xmlns:p14="http://schemas.microsoft.com/office/powerpoint/2010/main" val="151461864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FLOW CHARTS ( alpha </a:t>
            </a:r>
            <a:r>
              <a:rPr lang="en-US" dirty="0" err="1">
                <a:solidFill>
                  <a:schemeClr val="bg1"/>
                </a:solidFill>
              </a:rPr>
              <a:t>beta_pruning</a:t>
            </a:r>
            <a:r>
              <a:rPr lang="en-US" dirty="0">
                <a:solidFill>
                  <a:schemeClr val="bg1"/>
                </a:solidFill>
              </a:rPr>
              <a:t> algorithm)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150" y="2438400"/>
            <a:ext cx="6496050" cy="4419600"/>
          </a:xfrm>
          <a:prstGeom prst="rect">
            <a:avLst/>
          </a:prstGeom>
        </p:spPr>
      </p:pic>
    </p:spTree>
    <p:extLst>
      <p:ext uri="{BB962C8B-B14F-4D97-AF65-F5344CB8AC3E}">
        <p14:creationId xmlns:p14="http://schemas.microsoft.com/office/powerpoint/2010/main" val="213966716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6" name="Picture 5"/>
          <p:cNvPicPr>
            <a:picLocks noChangeAspect="1"/>
          </p:cNvPicPr>
          <p:nvPr/>
        </p:nvPicPr>
        <p:blipFill>
          <a:blip r:embed="rId2"/>
          <a:stretch>
            <a:fillRect/>
          </a:stretch>
        </p:blipFill>
        <p:spPr>
          <a:xfrm>
            <a:off x="1600200" y="2349500"/>
            <a:ext cx="8316167" cy="4406900"/>
          </a:xfrm>
          <a:prstGeom prst="rect">
            <a:avLst/>
          </a:prstGeom>
        </p:spPr>
      </p:pic>
    </p:spTree>
    <p:extLst>
      <p:ext uri="{BB962C8B-B14F-4D97-AF65-F5344CB8AC3E}">
        <p14:creationId xmlns:p14="http://schemas.microsoft.com/office/powerpoint/2010/main" val="2024365615"/>
      </p:ext>
    </p:extLst>
  </p:cSld>
  <p:clrMapOvr>
    <a:masterClrMapping/>
  </p:clrMapOvr>
  <p:transition spd="slow">
    <p:wheel spokes="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dirty="0">
                <a:solidFill>
                  <a:schemeClr val="accent1"/>
                </a:solidFill>
              </a:rPr>
              <a:t> </a:t>
            </a:r>
            <a:r>
              <a:rPr lang="en-US" b="1" dirty="0">
                <a:solidFill>
                  <a:schemeClr val="bg1">
                    <a:lumMod val="95000"/>
                  </a:schemeClr>
                </a:solidFill>
              </a:rPr>
              <a:t>Conclusion</a:t>
            </a:r>
            <a:endParaRPr lang="en-US" dirty="0">
              <a:solidFill>
                <a:schemeClr val="bg1">
                  <a:lumMod val="95000"/>
                </a:schemeClr>
              </a:solidFill>
            </a:endParaRPr>
          </a:p>
        </p:txBody>
      </p:sp>
      <p:sp>
        <p:nvSpPr>
          <p:cNvPr id="5" name="Rectangle 4"/>
          <p:cNvSpPr/>
          <p:nvPr/>
        </p:nvSpPr>
        <p:spPr>
          <a:xfrm>
            <a:off x="718457" y="2508069"/>
            <a:ext cx="10267406" cy="2585323"/>
          </a:xfrm>
          <a:prstGeom prst="rect">
            <a:avLst/>
          </a:prstGeom>
        </p:spPr>
        <p:txBody>
          <a:bodyPr wrap="square">
            <a:spAutoFit/>
          </a:bodyPr>
          <a:lstStyle/>
          <a:p>
            <a:pPr algn="ctr"/>
            <a:r>
              <a:rPr lang="en-US" dirty="0"/>
              <a:t>In conclusion, the intelligent cubic player for the Tic-Tac-Toe 3D game is a powerful tool that utilizes the Minimax Algorithm, Alpha-Beta Pruning, and Heuristic functions to enhance gameplay and provide an optimal strategy for players.</a:t>
            </a:r>
          </a:p>
          <a:p>
            <a:pPr algn="ctr"/>
            <a:r>
              <a:rPr lang="en-US" dirty="0"/>
              <a:t>By analyzing all possible moves and their outcomes, the intelligent cubic player can make informed decisions and choose the best move to maximize the chances of winning.</a:t>
            </a:r>
          </a:p>
          <a:p>
            <a:pPr algn="ctr"/>
            <a:r>
              <a:rPr lang="en-US" dirty="0"/>
              <a:t>The benefits of using the intelligent cubic player include:</a:t>
            </a:r>
          </a:p>
          <a:p>
            <a:pPr algn="ctr">
              <a:buFont typeface="Arial" panose="020B0604020202020204" pitchFamily="34" charset="0"/>
              <a:buChar char="•"/>
            </a:pPr>
            <a:r>
              <a:rPr lang="en-US" dirty="0"/>
              <a:t>Improved gameplay experience with challenging and strategic moves.</a:t>
            </a:r>
          </a:p>
          <a:p>
            <a:pPr algn="ctr">
              <a:buFont typeface="Arial" panose="020B0604020202020204" pitchFamily="34" charset="0"/>
              <a:buChar char="•"/>
            </a:pPr>
            <a:r>
              <a:rPr lang="en-US" dirty="0"/>
              <a:t>Enhanced decision-making skills for players by providing insights into optimal moves.</a:t>
            </a:r>
          </a:p>
          <a:p>
            <a:pPr algn="ctr">
              <a:buFont typeface="Arial" panose="020B0604020202020204" pitchFamily="34" charset="0"/>
              <a:buChar char="•"/>
            </a:pPr>
            <a:r>
              <a:rPr lang="en-US" dirty="0"/>
              <a:t>Increased chances of winning by choosing the most advantageous moves</a:t>
            </a:r>
            <a:r>
              <a:rPr lang="en-US" b="1" dirty="0"/>
              <a:t>.</a:t>
            </a:r>
          </a:p>
        </p:txBody>
      </p:sp>
    </p:spTree>
    <p:extLst>
      <p:ext uri="{BB962C8B-B14F-4D97-AF65-F5344CB8AC3E}">
        <p14:creationId xmlns:p14="http://schemas.microsoft.com/office/powerpoint/2010/main" val="67168611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a:t>
            </a:r>
          </a:p>
        </p:txBody>
      </p:sp>
      <p:sp>
        <p:nvSpPr>
          <p:cNvPr id="5" name="Content Placeholder 4"/>
          <p:cNvSpPr>
            <a:spLocks noGrp="1"/>
          </p:cNvSpPr>
          <p:nvPr>
            <p:ph idx="1"/>
          </p:nvPr>
        </p:nvSpPr>
        <p:spPr/>
        <p:txBody>
          <a:bodyPr>
            <a:normAutofit lnSpcReduction="10000"/>
          </a:bodyPr>
          <a:lstStyle/>
          <a:p>
            <a:r>
              <a:rPr lang="en-US" sz="2000" b="1" dirty="0"/>
              <a:t>Name                                      ID</a:t>
            </a:r>
          </a:p>
          <a:p>
            <a:endParaRPr lang="en-US" sz="2000" b="1" dirty="0"/>
          </a:p>
          <a:p>
            <a:pPr marL="0" indent="0">
              <a:buNone/>
            </a:pPr>
            <a:r>
              <a:rPr lang="en-US" sz="2000" b="1" dirty="0"/>
              <a:t>1- Marwan </a:t>
            </a:r>
            <a:r>
              <a:rPr lang="en-US" sz="2000" b="1" dirty="0" err="1"/>
              <a:t>shamel</a:t>
            </a:r>
            <a:r>
              <a:rPr lang="en-US" sz="2000" b="1" dirty="0"/>
              <a:t>                       20210895</a:t>
            </a:r>
          </a:p>
          <a:p>
            <a:pPr marL="0" indent="0">
              <a:buNone/>
            </a:pPr>
            <a:r>
              <a:rPr lang="en-US" sz="2000" b="1" dirty="0"/>
              <a:t>2- Marwan </a:t>
            </a:r>
            <a:r>
              <a:rPr lang="en-US" sz="2000" b="1" dirty="0" err="1"/>
              <a:t>magdy</a:t>
            </a:r>
            <a:r>
              <a:rPr lang="en-US" sz="2000" b="1" dirty="0"/>
              <a:t>                       20210898</a:t>
            </a:r>
          </a:p>
          <a:p>
            <a:pPr marL="0" indent="0">
              <a:buNone/>
            </a:pPr>
            <a:r>
              <a:rPr lang="en-US" sz="2000" b="1" dirty="0"/>
              <a:t>3- Marwan </a:t>
            </a:r>
            <a:r>
              <a:rPr lang="en-US" sz="2000" b="1" dirty="0" err="1"/>
              <a:t>abd</a:t>
            </a:r>
            <a:r>
              <a:rPr lang="en-US" sz="2000" b="1" dirty="0"/>
              <a:t> </a:t>
            </a:r>
            <a:r>
              <a:rPr lang="en-US" sz="2000" b="1" dirty="0" err="1"/>
              <a:t>alrady</a:t>
            </a:r>
            <a:r>
              <a:rPr lang="en-US" sz="2000" b="1" dirty="0"/>
              <a:t>                20210896</a:t>
            </a:r>
          </a:p>
          <a:p>
            <a:pPr marL="0" indent="0">
              <a:buNone/>
            </a:pPr>
            <a:r>
              <a:rPr lang="en-US" sz="2000" b="1" dirty="0"/>
              <a:t>4-Mariam </a:t>
            </a:r>
            <a:r>
              <a:rPr lang="en-US" sz="2000" b="1" dirty="0" err="1"/>
              <a:t>samy</a:t>
            </a:r>
            <a:r>
              <a:rPr lang="en-US" sz="2000" b="1" dirty="0"/>
              <a:t>                     </a:t>
            </a:r>
            <a:r>
              <a:rPr lang="ar-EG" sz="2000" b="1" dirty="0"/>
              <a:t>       </a:t>
            </a:r>
            <a:r>
              <a:rPr lang="en-US" sz="2000" b="1" dirty="0"/>
              <a:t>20210913</a:t>
            </a:r>
          </a:p>
          <a:p>
            <a:pPr marL="0" indent="0">
              <a:buNone/>
            </a:pPr>
            <a:r>
              <a:rPr lang="en-US" sz="2000" b="1" dirty="0"/>
              <a:t>5-Mariam </a:t>
            </a:r>
            <a:r>
              <a:rPr lang="en-US" sz="2000" b="1" dirty="0" err="1"/>
              <a:t>fathi</a:t>
            </a:r>
            <a:r>
              <a:rPr lang="en-US" sz="2000" b="1" dirty="0"/>
              <a:t>                              20210921</a:t>
            </a:r>
          </a:p>
          <a:p>
            <a:pPr marL="0" indent="0">
              <a:buNone/>
            </a:pPr>
            <a:r>
              <a:rPr lang="en-US" sz="2000" b="1" dirty="0"/>
              <a:t>6-Mariam </a:t>
            </a:r>
            <a:r>
              <a:rPr lang="en-US" sz="2000" b="1" dirty="0" err="1"/>
              <a:t>Elsaid</a:t>
            </a:r>
            <a:r>
              <a:rPr lang="en-US" sz="2000" b="1" dirty="0"/>
              <a:t>                           20210908</a:t>
            </a:r>
          </a:p>
          <a:p>
            <a:pPr marL="0" indent="0">
              <a:buNone/>
            </a:pPr>
            <a:endParaRPr lang="en-US" sz="2000" b="1" dirty="0"/>
          </a:p>
        </p:txBody>
      </p:sp>
    </p:spTree>
    <p:extLst>
      <p:ext uri="{BB962C8B-B14F-4D97-AF65-F5344CB8AC3E}">
        <p14:creationId xmlns:p14="http://schemas.microsoft.com/office/powerpoint/2010/main" val="27112691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85000"/>
                  </a:schemeClr>
                </a:solidFill>
              </a:rPr>
              <a:t>Project idea </a:t>
            </a:r>
            <a:endParaRPr lang="en-US" dirty="0">
              <a:solidFill>
                <a:schemeClr val="bg1">
                  <a:lumMod val="85000"/>
                </a:schemeClr>
              </a:solidFill>
            </a:endParaRPr>
          </a:p>
        </p:txBody>
      </p:sp>
      <p:sp>
        <p:nvSpPr>
          <p:cNvPr id="3" name="Content Placeholder 2"/>
          <p:cNvSpPr>
            <a:spLocks noGrp="1"/>
          </p:cNvSpPr>
          <p:nvPr>
            <p:ph idx="1"/>
          </p:nvPr>
        </p:nvSpPr>
        <p:spPr>
          <a:xfrm>
            <a:off x="632440" y="2668814"/>
            <a:ext cx="8825659" cy="3416300"/>
          </a:xfrm>
        </p:spPr>
        <p:txBody>
          <a:bodyPr>
            <a:normAutofit fontScale="85000" lnSpcReduction="20000"/>
          </a:bodyPr>
          <a:lstStyle/>
          <a:p>
            <a:pPr marL="0" indent="0">
              <a:buNone/>
            </a:pPr>
            <a:r>
              <a:rPr lang="en-US" sz="2800" b="1" dirty="0">
                <a:solidFill>
                  <a:schemeClr val="tx1">
                    <a:lumMod val="85000"/>
                    <a:lumOff val="15000"/>
                  </a:schemeClr>
                </a:solidFill>
              </a:rPr>
              <a:t>Intelligent Cubic Player for Tic-Tac-Toe 3D</a:t>
            </a:r>
          </a:p>
          <a:p>
            <a:r>
              <a:rPr lang="en-US" b="1" dirty="0">
                <a:solidFill>
                  <a:schemeClr val="tx1">
                    <a:lumMod val="85000"/>
                    <a:lumOff val="15000"/>
                  </a:schemeClr>
                </a:solidFill>
              </a:rPr>
              <a:t>The intelligent cubic player is a sophisticated AI program designed to play the game of Tic-Tac-Toe in a three-dimensional space. It utilizes advanced algorithms such as the Minimax Algorithm, Alpha-Beta Pruning, and Heuristic functions to make intelligent and strategic moves.</a:t>
            </a:r>
          </a:p>
          <a:p>
            <a:r>
              <a:rPr lang="en-US" b="1" dirty="0">
                <a:solidFill>
                  <a:schemeClr val="tx1">
                    <a:lumMod val="85000"/>
                    <a:lumOff val="15000"/>
                  </a:schemeClr>
                </a:solidFill>
              </a:rPr>
              <a:t>The purpose of the intelligent cubic player is to provide a challenging and engaging opponent for players of Tic-Tac-Toe 3D. It is capable of analyzing the game board, predicting future moves, and making optimal decisions based on the current state of the game.</a:t>
            </a:r>
          </a:p>
          <a:p>
            <a:r>
              <a:rPr lang="en-US" b="1" dirty="0">
                <a:solidFill>
                  <a:schemeClr val="tx1">
                    <a:lumMod val="85000"/>
                    <a:lumOff val="15000"/>
                  </a:schemeClr>
                </a:solidFill>
              </a:rPr>
              <a:t>With its advanced algorithms and heuristic functions, the intelligent cubic player can adapt to different playing styles and strategies. It is designed to provide a fair and competitive gaming experience, ensuring that players are constantly challenged and engaged.</a:t>
            </a:r>
          </a:p>
          <a:p>
            <a:pPr marL="0" indent="0">
              <a:buNone/>
            </a:pPr>
            <a:r>
              <a:rPr lang="en-US" b="1" dirty="0">
                <a:solidFill>
                  <a:schemeClr val="bg1"/>
                </a:solidFill>
              </a:rPr>
              <a:t>and engaged.</a:t>
            </a:r>
          </a:p>
        </p:txBody>
      </p:sp>
    </p:spTree>
    <p:extLst>
      <p:ext uri="{BB962C8B-B14F-4D97-AF65-F5344CB8AC3E}">
        <p14:creationId xmlns:p14="http://schemas.microsoft.com/office/powerpoint/2010/main" val="32048158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85000"/>
                  </a:schemeClr>
                </a:solidFill>
              </a:rPr>
              <a:t>Game Overview</a:t>
            </a:r>
            <a:endParaRPr lang="en-US" dirty="0">
              <a:solidFill>
                <a:schemeClr val="bg1">
                  <a:lumMod val="85000"/>
                </a:schemeClr>
              </a:solidFill>
            </a:endParaRPr>
          </a:p>
        </p:txBody>
      </p:sp>
      <p:sp>
        <p:nvSpPr>
          <p:cNvPr id="3" name="Content Placeholder 2"/>
          <p:cNvSpPr>
            <a:spLocks noGrp="1"/>
          </p:cNvSpPr>
          <p:nvPr>
            <p:ph idx="1"/>
          </p:nvPr>
        </p:nvSpPr>
        <p:spPr>
          <a:xfrm>
            <a:off x="1154954" y="2603499"/>
            <a:ext cx="8825659" cy="4058557"/>
          </a:xfrm>
        </p:spPr>
        <p:txBody>
          <a:bodyPr>
            <a:normAutofit/>
          </a:bodyPr>
          <a:lstStyle/>
          <a:p>
            <a:r>
              <a:rPr lang="en-US" b="1" dirty="0">
                <a:solidFill>
                  <a:schemeClr val="tx1">
                    <a:lumMod val="85000"/>
                    <a:lumOff val="15000"/>
                  </a:schemeClr>
                </a:solidFill>
              </a:rPr>
              <a:t>Rules</a:t>
            </a:r>
          </a:p>
          <a:p>
            <a:pPr marL="0" indent="0">
              <a:buNone/>
            </a:pPr>
            <a:r>
              <a:rPr lang="en-US" dirty="0">
                <a:solidFill>
                  <a:schemeClr val="tx1">
                    <a:lumMod val="85000"/>
                    <a:lumOff val="15000"/>
                  </a:schemeClr>
                </a:solidFill>
              </a:rPr>
              <a:t>Tic-Tac-Toe 3D is a game played on a 3x3x3 grid, with two players taking turns to place their markers in an attempt to create a line of three markers in any direction: horizontally, vertically, diagonally, or even across different layers of the grid.</a:t>
            </a:r>
          </a:p>
          <a:p>
            <a:pPr marL="0" indent="0">
              <a:buNone/>
            </a:pPr>
            <a:endParaRPr lang="en-US" dirty="0">
              <a:solidFill>
                <a:schemeClr val="tx1">
                  <a:lumMod val="85000"/>
                  <a:lumOff val="15000"/>
                </a:schemeClr>
              </a:solidFill>
            </a:endParaRPr>
          </a:p>
          <a:p>
            <a:r>
              <a:rPr lang="en-US" b="1" dirty="0">
                <a:solidFill>
                  <a:schemeClr val="tx1">
                    <a:lumMod val="85000"/>
                    <a:lumOff val="15000"/>
                  </a:schemeClr>
                </a:solidFill>
              </a:rPr>
              <a:t>Objectives</a:t>
            </a:r>
          </a:p>
          <a:p>
            <a:pPr marL="0" indent="0">
              <a:buNone/>
            </a:pPr>
            <a:r>
              <a:rPr lang="en-US" dirty="0">
                <a:solidFill>
                  <a:schemeClr val="tx1">
                    <a:lumMod val="85000"/>
                    <a:lumOff val="15000"/>
                  </a:schemeClr>
                </a:solidFill>
              </a:rPr>
              <a:t>The objective of the game is to be the first player to create a line of three markers in any direction. The line can be horizontal, vertical, diagonal, or even across different layers of the grid. The game ends when one player achieves this objective or when the entire grid is filled with markers and no player has won.</a:t>
            </a:r>
          </a:p>
          <a:p>
            <a:pPr marL="0" indent="0">
              <a:buNone/>
            </a:pPr>
            <a:endParaRPr lang="en-US" dirty="0"/>
          </a:p>
        </p:txBody>
      </p:sp>
    </p:spTree>
    <p:extLst>
      <p:ext uri="{BB962C8B-B14F-4D97-AF65-F5344CB8AC3E}">
        <p14:creationId xmlns:p14="http://schemas.microsoft.com/office/powerpoint/2010/main" val="2305089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85000"/>
                  </a:schemeClr>
                </a:solidFill>
              </a:rPr>
              <a:t>HOW TO WIN</a:t>
            </a:r>
            <a:endParaRPr lang="en-US" dirty="0">
              <a:solidFill>
                <a:schemeClr val="bg1">
                  <a:lumMod val="85000"/>
                </a:schemeClr>
              </a:solidFill>
            </a:endParaRPr>
          </a:p>
        </p:txBody>
      </p:sp>
      <p:sp>
        <p:nvSpPr>
          <p:cNvPr id="3" name="Content Placeholder 2"/>
          <p:cNvSpPr>
            <a:spLocks noGrp="1"/>
          </p:cNvSpPr>
          <p:nvPr>
            <p:ph idx="1"/>
          </p:nvPr>
        </p:nvSpPr>
        <p:spPr>
          <a:xfrm>
            <a:off x="248194" y="2455817"/>
            <a:ext cx="9732419" cy="3866605"/>
          </a:xfrm>
        </p:spPr>
        <p:txBody>
          <a:bodyPr>
            <a:normAutofit fontScale="25000" lnSpcReduction="20000"/>
          </a:bodyPr>
          <a:lstStyle/>
          <a:p>
            <a:pPr marL="0" indent="0">
              <a:buNone/>
            </a:pPr>
            <a:r>
              <a:rPr lang="en-US" sz="11200" dirty="0">
                <a:solidFill>
                  <a:schemeClr val="bg1"/>
                </a:solidFill>
              </a:rPr>
              <a:t>Her </a:t>
            </a:r>
            <a:r>
              <a:rPr lang="en-US" sz="11200" dirty="0">
                <a:solidFill>
                  <a:schemeClr val="tx1">
                    <a:lumMod val="85000"/>
                    <a:lumOff val="15000"/>
                  </a:schemeClr>
                </a:solidFill>
              </a:rPr>
              <a:t>Here are the specific rules:</a:t>
            </a:r>
          </a:p>
          <a:p>
            <a:pPr marL="0" indent="0">
              <a:buNone/>
            </a:pPr>
            <a:r>
              <a:rPr lang="en-US" sz="5600" b="1" dirty="0">
                <a:solidFill>
                  <a:schemeClr val="tx1">
                    <a:lumMod val="85000"/>
                    <a:lumOff val="15000"/>
                  </a:schemeClr>
                </a:solidFill>
              </a:rPr>
              <a:t>Rows:</a:t>
            </a:r>
          </a:p>
          <a:p>
            <a:pPr marL="0" indent="0">
              <a:buNone/>
            </a:pPr>
            <a:r>
              <a:rPr lang="en-US" sz="5600" dirty="0">
                <a:solidFill>
                  <a:schemeClr val="tx1">
                    <a:lumMod val="85000"/>
                    <a:lumOff val="15000"/>
                  </a:schemeClr>
                </a:solidFill>
              </a:rPr>
              <a:t>A player wins if they have four marks in a row on any horizontal row that spans across all layers.</a:t>
            </a:r>
          </a:p>
          <a:p>
            <a:pPr marL="0" indent="0">
              <a:buNone/>
            </a:pPr>
            <a:r>
              <a:rPr lang="en-US" sz="5600" dirty="0">
                <a:solidFill>
                  <a:schemeClr val="tx1">
                    <a:lumMod val="85000"/>
                    <a:lumOff val="15000"/>
                  </a:schemeClr>
                </a:solidFill>
              </a:rPr>
              <a:t>A player wins if they have four marks in a row on any vertical row that spans across all layers.</a:t>
            </a:r>
          </a:p>
          <a:p>
            <a:pPr marL="0" indent="0">
              <a:buNone/>
            </a:pPr>
            <a:r>
              <a:rPr lang="en-US" sz="5600" dirty="0">
                <a:solidFill>
                  <a:schemeClr val="tx1">
                    <a:lumMod val="85000"/>
                    <a:lumOff val="15000"/>
                  </a:schemeClr>
                </a:solidFill>
              </a:rPr>
              <a:t>A player wins if they have four marks in a row on any diagonal row that spans across all layers.</a:t>
            </a:r>
          </a:p>
          <a:p>
            <a:pPr marL="0" indent="0">
              <a:buNone/>
            </a:pPr>
            <a:r>
              <a:rPr lang="en-US" sz="5600" b="1" dirty="0">
                <a:solidFill>
                  <a:schemeClr val="tx1">
                    <a:lumMod val="85000"/>
                    <a:lumOff val="15000"/>
                  </a:schemeClr>
                </a:solidFill>
              </a:rPr>
              <a:t>Columns:</a:t>
            </a:r>
          </a:p>
          <a:p>
            <a:pPr marL="0" indent="0">
              <a:buNone/>
            </a:pPr>
            <a:r>
              <a:rPr lang="en-US" sz="5600" dirty="0">
                <a:solidFill>
                  <a:schemeClr val="tx1">
                    <a:lumMod val="85000"/>
                    <a:lumOff val="15000"/>
                  </a:schemeClr>
                </a:solidFill>
              </a:rPr>
              <a:t>A player wins if they have four marks in a row on any column that spans across all layers.</a:t>
            </a:r>
          </a:p>
          <a:p>
            <a:pPr marL="0" indent="0">
              <a:buNone/>
            </a:pPr>
            <a:r>
              <a:rPr lang="en-US" sz="5600" dirty="0">
                <a:solidFill>
                  <a:schemeClr val="tx1">
                    <a:lumMod val="85000"/>
                    <a:lumOff val="15000"/>
                  </a:schemeClr>
                </a:solidFill>
              </a:rPr>
              <a:t>A player wins if they have four marks in a row on any diagonal column that spans across all layers.</a:t>
            </a:r>
          </a:p>
          <a:p>
            <a:pPr marL="0" indent="0">
              <a:buNone/>
            </a:pPr>
            <a:r>
              <a:rPr lang="en-US" sz="5600" b="1" dirty="0">
                <a:solidFill>
                  <a:schemeClr val="tx1">
                    <a:lumMod val="85000"/>
                    <a:lumOff val="15000"/>
                  </a:schemeClr>
                </a:solidFill>
              </a:rPr>
              <a:t>Diagonals:</a:t>
            </a:r>
          </a:p>
          <a:p>
            <a:pPr marL="0" indent="0">
              <a:buNone/>
            </a:pPr>
            <a:r>
              <a:rPr lang="en-US" sz="5600" dirty="0">
                <a:solidFill>
                  <a:schemeClr val="tx1">
                    <a:lumMod val="85000"/>
                    <a:lumOff val="15000"/>
                  </a:schemeClr>
                </a:solidFill>
              </a:rPr>
              <a:t>A player wins if they have four marks in a row along any diagonal that connects different layers.</a:t>
            </a:r>
          </a:p>
          <a:p>
            <a:pPr marL="0" indent="0">
              <a:buNone/>
            </a:pPr>
            <a:r>
              <a:rPr lang="en-US" sz="5600" dirty="0">
                <a:solidFill>
                  <a:schemeClr val="tx1">
                    <a:lumMod val="85000"/>
                    <a:lumOff val="15000"/>
                  </a:schemeClr>
                </a:solidFill>
              </a:rPr>
              <a:t>The winning conditions are more complex due to the three-dimensional nature of the board. </a:t>
            </a:r>
          </a:p>
          <a:p>
            <a:pPr marL="0" indent="0">
              <a:buNone/>
            </a:pPr>
            <a:r>
              <a:rPr lang="en-US" sz="5600" dirty="0">
                <a:solidFill>
                  <a:schemeClr val="tx1">
                    <a:lumMod val="85000"/>
                    <a:lumOff val="15000"/>
                  </a:schemeClr>
                </a:solidFill>
              </a:rPr>
              <a:t>Players need to strategize across layers, rows, and columns to achieve victory.</a:t>
            </a:r>
          </a:p>
          <a:p>
            <a:pPr marL="0" indent="0">
              <a:buNone/>
            </a:pPr>
            <a:r>
              <a:rPr lang="en-US" sz="5600" dirty="0">
                <a:solidFill>
                  <a:schemeClr val="tx1">
                    <a:lumMod val="85000"/>
                    <a:lumOff val="15000"/>
                  </a:schemeClr>
                </a:solidFill>
              </a:rPr>
              <a:t>The game ends when one player successfully forms a line of four marks in any of the specified directions.</a:t>
            </a:r>
          </a:p>
          <a:p>
            <a:pPr marL="0" indent="0">
              <a:buNone/>
            </a:pPr>
            <a:r>
              <a:rPr lang="en-US" sz="5600" dirty="0">
                <a:solidFill>
                  <a:schemeClr val="tx1">
                    <a:lumMod val="85000"/>
                    <a:lumOff val="15000"/>
                  </a:schemeClr>
                </a:solidFill>
              </a:rPr>
              <a:t>If the entire board is filled without a winner, the game is a draw.</a:t>
            </a:r>
          </a:p>
          <a:p>
            <a:pPr marL="0" indent="0">
              <a:buNone/>
            </a:pPr>
            <a:r>
              <a:rPr lang="en-US" sz="5600" dirty="0">
                <a:solidFill>
                  <a:schemeClr val="bg1"/>
                </a:solidFill>
              </a:rPr>
              <a:t>:</a:t>
            </a:r>
          </a:p>
        </p:txBody>
      </p:sp>
      <p:pic>
        <p:nvPicPr>
          <p:cNvPr id="4" name="Picture 3"/>
          <p:cNvPicPr>
            <a:picLocks noChangeAspect="1"/>
          </p:cNvPicPr>
          <p:nvPr/>
        </p:nvPicPr>
        <p:blipFill>
          <a:blip r:embed="rId2"/>
          <a:stretch>
            <a:fillRect/>
          </a:stretch>
        </p:blipFill>
        <p:spPr>
          <a:xfrm>
            <a:off x="8778241" y="2455818"/>
            <a:ext cx="3317966" cy="3735976"/>
          </a:xfrm>
          <a:prstGeom prst="rect">
            <a:avLst/>
          </a:prstGeom>
        </p:spPr>
      </p:pic>
    </p:spTree>
    <p:extLst>
      <p:ext uri="{BB962C8B-B14F-4D97-AF65-F5344CB8AC3E}">
        <p14:creationId xmlns:p14="http://schemas.microsoft.com/office/powerpoint/2010/main" val="11152519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18012"/>
            <a:ext cx="8761413" cy="1423852"/>
          </a:xfrm>
        </p:spPr>
        <p:txBody>
          <a:bodyPr/>
          <a:lstStyle/>
          <a:p>
            <a:r>
              <a:rPr lang="en-US" dirty="0"/>
              <a:t>application similar to 3D Tic Tac Toe 4*4*4</a:t>
            </a:r>
          </a:p>
        </p:txBody>
      </p:sp>
      <p:sp>
        <p:nvSpPr>
          <p:cNvPr id="3" name="Content Placeholder 2"/>
          <p:cNvSpPr>
            <a:spLocks noGrp="1"/>
          </p:cNvSpPr>
          <p:nvPr>
            <p:ph idx="1"/>
          </p:nvPr>
        </p:nvSpPr>
        <p:spPr>
          <a:xfrm>
            <a:off x="1632517" y="2528047"/>
            <a:ext cx="8825659" cy="7784054"/>
          </a:xfrm>
        </p:spPr>
        <p:txBody>
          <a:bodyPr/>
          <a:lstStyle/>
          <a:p>
            <a:pPr fontAlgn="base"/>
            <a:r>
              <a:rPr lang="en-US" b="1" dirty="0"/>
              <a:t>XO Game | Tic Tac Toe                                  </a:t>
            </a:r>
            <a:r>
              <a:rPr lang="en-US" b="1" dirty="0" err="1"/>
              <a:t>Qubic</a:t>
            </a:r>
            <a:r>
              <a:rPr lang="en-US" b="1" dirty="0"/>
              <a:t> — 3D tic tac Toe</a:t>
            </a:r>
          </a:p>
          <a:p>
            <a:pPr marL="0" indent="0" fontAlgn="base">
              <a:buNone/>
            </a:pPr>
            <a:r>
              <a:rPr lang="en-US" b="1" dirty="0"/>
              <a:t>                                      </a:t>
            </a:r>
          </a:p>
          <a:p>
            <a:pPr marL="0" indent="0" fontAlgn="base">
              <a:buNone/>
            </a:pPr>
            <a:endParaRPr lang="en-US" b="1" dirty="0"/>
          </a:p>
          <a:p>
            <a:pPr marL="0" indent="0" fontAlgn="base">
              <a:buNone/>
            </a:pPr>
            <a:endParaRPr lang="en-US" b="1" dirty="0"/>
          </a:p>
          <a:p>
            <a:pPr marL="0" indent="0" fontAlgn="base">
              <a:buNone/>
            </a:pPr>
            <a:endParaRPr lang="en-US" b="1" dirty="0"/>
          </a:p>
        </p:txBody>
      </p:sp>
      <p:pic>
        <p:nvPicPr>
          <p:cNvPr id="4" name="Picture 3"/>
          <p:cNvPicPr>
            <a:picLocks noChangeAspect="1"/>
          </p:cNvPicPr>
          <p:nvPr/>
        </p:nvPicPr>
        <p:blipFill>
          <a:blip r:embed="rId2"/>
          <a:stretch>
            <a:fillRect/>
          </a:stretch>
        </p:blipFill>
        <p:spPr>
          <a:xfrm>
            <a:off x="1739537" y="3487782"/>
            <a:ext cx="2286000" cy="2286000"/>
          </a:xfrm>
          <a:prstGeom prst="rect">
            <a:avLst/>
          </a:prstGeom>
        </p:spPr>
      </p:pic>
      <p:pic>
        <p:nvPicPr>
          <p:cNvPr id="1026" name="Picture 2" descr="مكتبة مهرات - حطم رقمك السابق مع مكعب روبيك الاصلي💯 3*3 /... | Fac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4022" y="3568744"/>
            <a:ext cx="21621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32125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of books and articles relevant to this game</a:t>
            </a:r>
          </a:p>
        </p:txBody>
      </p:sp>
      <p:pic>
        <p:nvPicPr>
          <p:cNvPr id="2050" name="Picture 2" descr="undefin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44473" y="2834639"/>
            <a:ext cx="2608104" cy="3409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3326" y="2625634"/>
            <a:ext cx="7680960" cy="4801314"/>
          </a:xfrm>
          <a:prstGeom prst="rect">
            <a:avLst/>
          </a:prstGeom>
          <a:noFill/>
        </p:spPr>
        <p:txBody>
          <a:bodyPr wrap="square" rtlCol="0">
            <a:spAutoFit/>
          </a:bodyPr>
          <a:lstStyle/>
          <a:p>
            <a:pPr marL="285750" indent="-285750">
              <a:buFontTx/>
              <a:buChar char="-"/>
            </a:pPr>
            <a:r>
              <a:rPr lang="en-US" b="1" dirty="0"/>
              <a:t>Android Application Development and Implementation  3 Dimensional Tic-Tac-Toe for   </a:t>
            </a:r>
            <a:r>
              <a:rPr lang="en-US" dirty="0" err="1"/>
              <a:t>Danial</a:t>
            </a:r>
            <a:r>
              <a:rPr lang="en-US" dirty="0"/>
              <a:t> C. Hanson Department of Computer Science – Ripon College</a:t>
            </a:r>
          </a:p>
          <a:p>
            <a:r>
              <a:rPr lang="en-US" dirty="0"/>
              <a:t>    </a:t>
            </a:r>
          </a:p>
          <a:p>
            <a:pPr marL="285750" indent="-285750">
              <a:buFontTx/>
              <a:buChar char="-"/>
            </a:pPr>
            <a:r>
              <a:rPr lang="en-US" b="1" dirty="0"/>
              <a:t>Artificial Intelligence: Implementing 3D Tic-Tac-Toe in C++</a:t>
            </a:r>
            <a:r>
              <a:rPr lang="en-US" dirty="0"/>
              <a:t> </a:t>
            </a:r>
            <a:r>
              <a:rPr lang="en-US" b="1" dirty="0"/>
              <a:t>for</a:t>
            </a:r>
            <a:r>
              <a:rPr lang="en-US" dirty="0"/>
              <a:t> </a:t>
            </a:r>
          </a:p>
          <a:p>
            <a:r>
              <a:rPr lang="en-US" dirty="0"/>
              <a:t>    Bradley D. </a:t>
            </a:r>
            <a:r>
              <a:rPr lang="en-US" dirty="0" err="1"/>
              <a:t>Bogenschutz</a:t>
            </a:r>
            <a:r>
              <a:rPr lang="en-US" dirty="0"/>
              <a:t> Department of Mathematics</a:t>
            </a:r>
          </a:p>
          <a:p>
            <a:r>
              <a:rPr lang="en-US" dirty="0"/>
              <a:t>    and Computer Science – Ripon College</a:t>
            </a:r>
          </a:p>
          <a:p>
            <a:endParaRPr lang="en-US" dirty="0"/>
          </a:p>
          <a:p>
            <a:r>
              <a:rPr lang="en-US" b="1" dirty="0"/>
              <a:t>-  APOS Theory as a Conceptualization for Understanding</a:t>
            </a:r>
          </a:p>
          <a:p>
            <a:r>
              <a:rPr lang="en-US" b="1" dirty="0"/>
              <a:t>   Mathematical Learning for</a:t>
            </a:r>
          </a:p>
          <a:p>
            <a:r>
              <a:rPr lang="en-US" b="1" dirty="0"/>
              <a:t> </a:t>
            </a:r>
            <a:r>
              <a:rPr lang="en-US" dirty="0"/>
              <a:t>Sarah R. </a:t>
            </a:r>
            <a:r>
              <a:rPr lang="en-US" dirty="0" err="1"/>
              <a:t>Weyer</a:t>
            </a:r>
            <a:r>
              <a:rPr lang="en-US" dirty="0"/>
              <a:t> Department of Mathematics and Computer Science – Ripon College</a:t>
            </a:r>
          </a:p>
          <a:p>
            <a:endParaRPr lang="en-US" dirty="0"/>
          </a:p>
          <a:p>
            <a:r>
              <a:rPr lang="en-US" dirty="0"/>
              <a:t> </a:t>
            </a:r>
            <a:r>
              <a:rPr lang="en-US" dirty="0">
                <a:solidFill>
                  <a:srgbClr val="0070C0"/>
                </a:solidFill>
                <a:hlinkClick r:id="rId3"/>
              </a:rPr>
              <a:t>Microsoft Word - D. Hanson - Android 3D TTT.doc (ripon.edu</a:t>
            </a:r>
            <a:endParaRPr lang="en-US" dirty="0"/>
          </a:p>
          <a:p>
            <a:endParaRPr lang="en-US" dirty="0"/>
          </a:p>
          <a:p>
            <a:r>
              <a:rPr lang="en-US" dirty="0">
                <a:solidFill>
                  <a:srgbClr val="0070C0"/>
                </a:solidFill>
                <a:hlinkClick r:id="rId3"/>
              </a:rPr>
              <a:t>)</a:t>
            </a:r>
            <a:endParaRPr lang="en-US" dirty="0">
              <a:solidFill>
                <a:srgbClr val="0070C0"/>
              </a:solidFill>
            </a:endParaRPr>
          </a:p>
          <a:p>
            <a:endParaRPr lang="en-US" dirty="0"/>
          </a:p>
        </p:txBody>
      </p:sp>
    </p:spTree>
    <p:extLst>
      <p:ext uri="{BB962C8B-B14F-4D97-AF65-F5344CB8AC3E}">
        <p14:creationId xmlns:p14="http://schemas.microsoft.com/office/powerpoint/2010/main" val="66907981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matemateca.ime.usp.br/images/matematec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8783" y="3056709"/>
            <a:ext cx="4365104" cy="10647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1520" y="3244334"/>
            <a:ext cx="7693002" cy="1754326"/>
          </a:xfrm>
          <a:prstGeom prst="rect">
            <a:avLst/>
          </a:prstGeom>
        </p:spPr>
        <p:txBody>
          <a:bodyPr wrap="square">
            <a:sp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r>
              <a:rPr lang="en-US" dirty="0">
                <a:hlinkClick r:id="rId3"/>
              </a:rPr>
              <a:t>3D TIC TAC TOE | MATEMATECA (usp.br)</a:t>
            </a:r>
            <a:endParaRPr lang="en-US" dirty="0"/>
          </a:p>
        </p:txBody>
      </p:sp>
      <p:sp>
        <p:nvSpPr>
          <p:cNvPr id="6" name="Rectangle 5"/>
          <p:cNvSpPr/>
          <p:nvPr/>
        </p:nvSpPr>
        <p:spPr>
          <a:xfrm>
            <a:off x="5434148" y="2847703"/>
            <a:ext cx="6662058" cy="2862322"/>
          </a:xfrm>
          <a:prstGeom prst="rect">
            <a:avLst/>
          </a:prstGeom>
        </p:spPr>
        <p:txBody>
          <a:bodyPr wrap="square">
            <a:spAutoFit/>
          </a:bodyPr>
          <a:lstStyle/>
          <a:p>
            <a:pPr algn="just" fontAlgn="base"/>
            <a:r>
              <a:rPr lang="en-US" dirty="0">
                <a:solidFill>
                  <a:srgbClr val="696969"/>
                </a:solidFill>
                <a:latin typeface="Open Sans"/>
              </a:rPr>
              <a:t>In ordinary tic-tac-toe with nine squares, if both players know how to play, the game should tie, right?</a:t>
            </a:r>
          </a:p>
          <a:p>
            <a:pPr algn="just" fontAlgn="base"/>
            <a:r>
              <a:rPr lang="en-US" dirty="0">
                <a:solidFill>
                  <a:srgbClr val="696969"/>
                </a:solidFill>
                <a:latin typeface="Open Sans"/>
              </a:rPr>
              <a:t>This means that there is no winning strategy for either player. In tic-tac-toe 3x3x3 or even 4x4x4, this doesn't happen. There is a winning strategy for the first player.</a:t>
            </a:r>
          </a:p>
          <a:p>
            <a:pPr algn="just" fontAlgn="base"/>
            <a:r>
              <a:rPr lang="en-US" dirty="0">
                <a:solidFill>
                  <a:srgbClr val="696969"/>
                </a:solidFill>
                <a:latin typeface="Open Sans"/>
              </a:rPr>
              <a:t>This means that if the first player knows the strategy he will win. No matter what the second player does, he will know how to respond and will win in the end. Can you figure out how to always win on the 3x3x3 board? And on the 4x4x4 board? In fact, one of the cases is much more difficult than the other!</a:t>
            </a:r>
            <a:endParaRPr lang="en-US" b="0" i="0" dirty="0">
              <a:solidFill>
                <a:srgbClr val="696969"/>
              </a:solidFill>
              <a:effectLst/>
              <a:latin typeface="Open Sans"/>
            </a:endParaRPr>
          </a:p>
        </p:txBody>
      </p:sp>
      <p:sp>
        <p:nvSpPr>
          <p:cNvPr id="7" name="Rectangle 6"/>
          <p:cNvSpPr/>
          <p:nvPr/>
        </p:nvSpPr>
        <p:spPr>
          <a:xfrm>
            <a:off x="5525589" y="2345344"/>
            <a:ext cx="2403566" cy="369332"/>
          </a:xfrm>
          <a:prstGeom prst="rect">
            <a:avLst/>
          </a:prstGeom>
        </p:spPr>
        <p:txBody>
          <a:bodyPr wrap="square">
            <a:spAutoFit/>
          </a:bodyPr>
          <a:lstStyle/>
          <a:p>
            <a:pPr fontAlgn="base"/>
            <a:r>
              <a:rPr lang="en-US" b="1" dirty="0">
                <a:solidFill>
                  <a:srgbClr val="444444"/>
                </a:solidFill>
                <a:latin typeface="Open Sans"/>
              </a:rPr>
              <a:t>3D TIC TAC TOE</a:t>
            </a:r>
            <a:endParaRPr lang="en-US" b="1" i="0" dirty="0">
              <a:solidFill>
                <a:srgbClr val="444444"/>
              </a:solidFill>
              <a:effectLst/>
              <a:latin typeface="Open Sans"/>
            </a:endParaRPr>
          </a:p>
        </p:txBody>
      </p:sp>
    </p:spTree>
    <p:extLst>
      <p:ext uri="{BB962C8B-B14F-4D97-AF65-F5344CB8AC3E}">
        <p14:creationId xmlns:p14="http://schemas.microsoft.com/office/powerpoint/2010/main" val="6412576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423</TotalTime>
  <Words>1632</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Open Sans</vt:lpstr>
      <vt:lpstr>Wingdings 3</vt:lpstr>
      <vt:lpstr>Ion Boardroom</vt:lpstr>
      <vt:lpstr>Link to git-hub 😀</vt:lpstr>
      <vt:lpstr>Intelligent Cubic Player: Tic-Tac-Toe 3D</vt:lpstr>
      <vt:lpstr>Team member</vt:lpstr>
      <vt:lpstr>Project idea </vt:lpstr>
      <vt:lpstr>Game Overview</vt:lpstr>
      <vt:lpstr>HOW TO WIN</vt:lpstr>
      <vt:lpstr>application similar to 3D Tic Tac Toe 4*4*4</vt:lpstr>
      <vt:lpstr>Some of books and articles relevant to this game</vt:lpstr>
      <vt:lpstr>PowerPoint Presentation</vt:lpstr>
      <vt:lpstr>PowerPoint Presentation</vt:lpstr>
      <vt:lpstr>Main Functionality of the Intelligent Cubic Player</vt:lpstr>
      <vt:lpstr> algorithms that used in this game</vt:lpstr>
      <vt:lpstr>PowerPoint Presentation</vt:lpstr>
      <vt:lpstr>Heuristic Functions</vt:lpstr>
      <vt:lpstr>DIAGRAMS</vt:lpstr>
      <vt:lpstr>OVERVIEW ABOUT BEST WAY TO WIN THE GAME</vt:lpstr>
      <vt:lpstr>BLOCK DIAGRAM</vt:lpstr>
      <vt:lpstr>USE CASE ( actor )</vt:lpstr>
      <vt:lpstr>USE CASE ( agent )</vt:lpstr>
      <vt:lpstr>FLOW CHARTS ( for USER)</vt:lpstr>
      <vt:lpstr>FLOW CHARTS ( MiniMax algorithm with heuristic reduction)</vt:lpstr>
      <vt:lpstr>FLOW CHARTS ( MiniMax algorithm with symmetry reduction)</vt:lpstr>
      <vt:lpstr>FLOW CHARTS ( alpha beta_pruning algorithm)</vt:lpstr>
      <vt:lpstr>Activity diagram</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Cubic Player: Tic-Tac-Toe 3D</dc:title>
  <dc:creator>EGYPT_LAPTOP</dc:creator>
  <cp:lastModifiedBy>Marwan abdalrady</cp:lastModifiedBy>
  <cp:revision>24</cp:revision>
  <dcterms:created xsi:type="dcterms:W3CDTF">2023-12-19T21:47:39Z</dcterms:created>
  <dcterms:modified xsi:type="dcterms:W3CDTF">2023-12-20T05:36:51Z</dcterms:modified>
</cp:coreProperties>
</file>