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0248" y="516915"/>
            <a:ext cx="14252575" cy="139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A22D2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A22D2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A22D2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944644" y="1798734"/>
            <a:ext cx="7806690" cy="694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A22D20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A22D2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248" y="516915"/>
            <a:ext cx="14252575" cy="1393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A22D2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9374" y="4057206"/>
            <a:ext cx="9682480" cy="3952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21200" y="9202241"/>
            <a:ext cx="363219" cy="396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0010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36.jp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1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18.jpg"/><Relationship Id="rId7" Type="http://schemas.openxmlformats.org/officeDocument/2006/relationships/image" Target="../media/image56.png"/><Relationship Id="rId8" Type="http://schemas.openxmlformats.org/officeDocument/2006/relationships/image" Target="../media/image3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18.jpg"/><Relationship Id="rId7" Type="http://schemas.openxmlformats.org/officeDocument/2006/relationships/image" Target="../media/image3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png"/><Relationship Id="rId4" Type="http://schemas.openxmlformats.org/officeDocument/2006/relationships/image" Target="../media/image3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3.png"/><Relationship Id="rId6" Type="http://schemas.openxmlformats.org/officeDocument/2006/relationships/image" Target="../media/image3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69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70.jp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18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4.png"/><Relationship Id="rId5" Type="http://schemas.openxmlformats.org/officeDocument/2006/relationships/image" Target="../media/image2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33.jpg"/><Relationship Id="rId4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275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569283"/>
              <a:ext cx="3884991" cy="171771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5085" y="8177641"/>
              <a:ext cx="2152649" cy="210935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041" y="588570"/>
              <a:ext cx="12498957" cy="862012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87434" y="4993909"/>
            <a:ext cx="6611620" cy="2712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300"/>
              </a:lnSpc>
              <a:spcBef>
                <a:spcPts val="90"/>
              </a:spcBef>
            </a:pP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Experience</a:t>
            </a:r>
            <a:r>
              <a:rPr dirty="0" sz="3250" spc="-10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e</a:t>
            </a:r>
            <a:r>
              <a:rPr dirty="0" sz="3250" spc="5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prova</a:t>
            </a:r>
            <a:r>
              <a:rPr dirty="0" sz="3250" spc="-5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like</a:t>
            </a:r>
            <a:r>
              <a:rPr dirty="0" sz="3250" spc="5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never</a:t>
            </a:r>
            <a:r>
              <a:rPr dirty="0" sz="3250" spc="5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 spc="-10">
                <a:solidFill>
                  <a:srgbClr val="200101"/>
                </a:solidFill>
                <a:latin typeface="Cambria"/>
                <a:cs typeface="Cambria"/>
              </a:rPr>
              <a:t>before, </a:t>
            </a:r>
            <a:r>
              <a:rPr dirty="0" sz="3250" spc="55">
                <a:solidFill>
                  <a:srgbClr val="200101"/>
                </a:solidFill>
                <a:latin typeface="Cambria"/>
                <a:cs typeface="Cambria"/>
              </a:rPr>
              <a:t>transforming</a:t>
            </a:r>
            <a:r>
              <a:rPr dirty="0" sz="3250" spc="170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online</a:t>
            </a:r>
            <a:r>
              <a:rPr dirty="0" sz="3250" spc="175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shopping</a:t>
            </a:r>
            <a:r>
              <a:rPr dirty="0" sz="3250" spc="180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into</a:t>
            </a:r>
            <a:r>
              <a:rPr dirty="0" sz="3250" spc="180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 spc="-60">
                <a:solidFill>
                  <a:srgbClr val="200101"/>
                </a:solidFill>
                <a:latin typeface="Cambria"/>
                <a:cs typeface="Cambria"/>
              </a:rPr>
              <a:t>a </a:t>
            </a:r>
            <a:r>
              <a:rPr dirty="0" sz="3250">
                <a:solidFill>
                  <a:srgbClr val="200101"/>
                </a:solidFill>
                <a:latin typeface="Cambria"/>
                <a:cs typeface="Cambria"/>
              </a:rPr>
              <a:t>personalized</a:t>
            </a:r>
            <a:r>
              <a:rPr dirty="0" sz="3250" spc="190">
                <a:solidFill>
                  <a:srgbClr val="200101"/>
                </a:solidFill>
                <a:latin typeface="Cambria"/>
                <a:cs typeface="Cambria"/>
              </a:rPr>
              <a:t> </a:t>
            </a:r>
            <a:r>
              <a:rPr dirty="0" sz="3250" spc="-10">
                <a:solidFill>
                  <a:srgbClr val="200101"/>
                </a:solidFill>
                <a:latin typeface="Cambria"/>
                <a:cs typeface="Cambria"/>
              </a:rPr>
              <a:t>adventure.</a:t>
            </a:r>
            <a:endParaRPr sz="3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325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</a:pPr>
            <a:r>
              <a:rPr dirty="0" sz="2900" spc="-10" b="1">
                <a:solidFill>
                  <a:srgbClr val="A22D20"/>
                </a:solidFill>
                <a:latin typeface="Roboto"/>
                <a:cs typeface="Roboto"/>
              </a:rPr>
              <a:t>SUPERVISUR</a:t>
            </a:r>
            <a:r>
              <a:rPr dirty="0" sz="2900" spc="-40" b="1">
                <a:solidFill>
                  <a:srgbClr val="A22D20"/>
                </a:solidFill>
                <a:latin typeface="Roboto"/>
                <a:cs typeface="Roboto"/>
              </a:rPr>
              <a:t> </a:t>
            </a:r>
            <a:r>
              <a:rPr dirty="0" sz="2900" b="1">
                <a:solidFill>
                  <a:srgbClr val="200101"/>
                </a:solidFill>
                <a:latin typeface="Roboto"/>
                <a:cs typeface="Roboto"/>
              </a:rPr>
              <a:t>:</a:t>
            </a:r>
            <a:r>
              <a:rPr dirty="0" sz="2900" spc="-30" b="1">
                <a:solidFill>
                  <a:srgbClr val="200101"/>
                </a:solidFill>
                <a:latin typeface="Roboto"/>
                <a:cs typeface="Roboto"/>
              </a:rPr>
              <a:t> </a:t>
            </a:r>
            <a:r>
              <a:rPr dirty="0" sz="2900" b="1">
                <a:solidFill>
                  <a:srgbClr val="200101"/>
                </a:solidFill>
                <a:latin typeface="Roboto"/>
                <a:cs typeface="Roboto"/>
              </a:rPr>
              <a:t>AHMED</a:t>
            </a:r>
            <a:r>
              <a:rPr dirty="0" sz="2900" spc="-30" b="1">
                <a:solidFill>
                  <a:srgbClr val="200101"/>
                </a:solidFill>
                <a:latin typeface="Roboto"/>
                <a:cs typeface="Roboto"/>
              </a:rPr>
              <a:t> </a:t>
            </a:r>
            <a:r>
              <a:rPr dirty="0" sz="2900" spc="-10" b="1">
                <a:solidFill>
                  <a:srgbClr val="200101"/>
                </a:solidFill>
                <a:latin typeface="Roboto"/>
                <a:cs typeface="Roboto"/>
              </a:rPr>
              <a:t>HESHAM</a:t>
            </a:r>
            <a:endParaRPr sz="2900">
              <a:latin typeface="Roboto"/>
              <a:cs typeface="Roboto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652896" y="9599331"/>
            <a:ext cx="160655" cy="371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000" spc="-16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0397" y="96502"/>
            <a:ext cx="5168900" cy="3608070"/>
          </a:xfrm>
          <a:prstGeom prst="rect"/>
        </p:spPr>
        <p:txBody>
          <a:bodyPr wrap="square" lIns="0" tIns="36703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2890"/>
              </a:spcBef>
            </a:pPr>
            <a:r>
              <a:rPr dirty="0" sz="9700" spc="-830" b="0">
                <a:latin typeface="Arial MT"/>
                <a:cs typeface="Arial MT"/>
              </a:rPr>
              <a:t>E-</a:t>
            </a:r>
            <a:r>
              <a:rPr dirty="0" sz="9700" spc="-35" b="0">
                <a:latin typeface="Arial MT"/>
                <a:cs typeface="Arial MT"/>
              </a:rPr>
              <a:t>PR</a:t>
            </a:r>
            <a:r>
              <a:rPr dirty="0" sz="9700" spc="-690" b="0">
                <a:latin typeface="Arial MT"/>
                <a:cs typeface="Arial MT"/>
              </a:rPr>
              <a:t>O</a:t>
            </a:r>
            <a:r>
              <a:rPr dirty="0" sz="9700" spc="-1650" b="0">
                <a:latin typeface="Arial MT"/>
                <a:cs typeface="Arial MT"/>
              </a:rPr>
              <a:t>V</a:t>
            </a:r>
            <a:r>
              <a:rPr dirty="0" sz="9700" spc="-25" b="0">
                <a:latin typeface="Arial MT"/>
                <a:cs typeface="Arial MT"/>
              </a:rPr>
              <a:t>A</a:t>
            </a:r>
            <a:endParaRPr sz="9700">
              <a:latin typeface="Arial MT"/>
              <a:cs typeface="Arial MT"/>
            </a:endParaRPr>
          </a:p>
          <a:p>
            <a:pPr marL="12700" marR="627380">
              <a:lnSpc>
                <a:spcPct val="117100"/>
              </a:lnSpc>
              <a:spcBef>
                <a:spcPts val="420"/>
              </a:spcBef>
            </a:pPr>
            <a:r>
              <a:rPr dirty="0" sz="4750" spc="-355" b="0">
                <a:solidFill>
                  <a:srgbClr val="830909"/>
                </a:solidFill>
                <a:latin typeface="Georgia"/>
                <a:cs typeface="Georgia"/>
              </a:rPr>
              <a:t>VIRTUAL</a:t>
            </a:r>
            <a:r>
              <a:rPr dirty="0" sz="4750" spc="-125" b="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750" spc="-434" b="0">
                <a:solidFill>
                  <a:srgbClr val="830909"/>
                </a:solidFill>
                <a:latin typeface="Georgia"/>
                <a:cs typeface="Georgia"/>
              </a:rPr>
              <a:t>TRY</a:t>
            </a:r>
            <a:r>
              <a:rPr dirty="0" sz="4750" spc="-125" b="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750" spc="-25" b="0">
                <a:solidFill>
                  <a:srgbClr val="830909"/>
                </a:solidFill>
                <a:latin typeface="Georgia"/>
                <a:cs typeface="Georgia"/>
              </a:rPr>
              <a:t>ON </a:t>
            </a:r>
            <a:r>
              <a:rPr dirty="0" sz="4750" spc="-285" b="0">
                <a:solidFill>
                  <a:srgbClr val="830909"/>
                </a:solidFill>
                <a:latin typeface="Georgia"/>
                <a:cs typeface="Georgia"/>
              </a:rPr>
              <a:t>SYSTEM</a:t>
            </a:r>
            <a:endParaRPr sz="47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138" y="110707"/>
            <a:ext cx="2438399" cy="18287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4297" y="8803452"/>
            <a:ext cx="2628899" cy="148354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69706" y="1946692"/>
            <a:ext cx="3067049" cy="2771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88569" y="7790298"/>
            <a:ext cx="2181411" cy="18566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98805">
              <a:lnSpc>
                <a:spcPct val="100000"/>
              </a:lnSpc>
              <a:spcBef>
                <a:spcPts val="105"/>
              </a:spcBef>
            </a:pPr>
            <a:r>
              <a:rPr dirty="0" sz="7950" spc="370"/>
              <a:t>Challenges</a:t>
            </a:r>
            <a:endParaRPr sz="7950"/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1339" y="6092586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401" y="6497399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1339" y="7321311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401" y="7726123"/>
            <a:ext cx="95250" cy="9524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1401" y="8135698"/>
            <a:ext cx="95250" cy="95249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601464" y="5440127"/>
            <a:ext cx="7033259" cy="331470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145">
                <a:latin typeface="Georgia"/>
                <a:cs typeface="Georgia"/>
              </a:rPr>
              <a:t>2.</a:t>
            </a:r>
            <a:r>
              <a:rPr dirty="0" sz="2400" spc="3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Cloudinary</a:t>
            </a:r>
            <a:r>
              <a:rPr dirty="0" sz="2400" spc="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Storage</a:t>
            </a:r>
            <a:r>
              <a:rPr dirty="0" sz="2400" spc="3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Constraints</a:t>
            </a:r>
            <a:endParaRPr sz="2400">
              <a:latin typeface="Georgia"/>
              <a:cs typeface="Georgia"/>
            </a:endParaRPr>
          </a:p>
          <a:p>
            <a:pPr marL="575310">
              <a:lnSpc>
                <a:spcPct val="100000"/>
              </a:lnSpc>
              <a:spcBef>
                <a:spcPts val="445"/>
              </a:spcBef>
            </a:pPr>
            <a:r>
              <a:rPr dirty="0" sz="2300" spc="-10">
                <a:latin typeface="Georgia"/>
                <a:cs typeface="Georgia"/>
              </a:rPr>
              <a:t>Problem:</a:t>
            </a:r>
            <a:endParaRPr sz="2300">
              <a:latin typeface="Georgia"/>
              <a:cs typeface="Georgia"/>
            </a:endParaRPr>
          </a:p>
          <a:p>
            <a:pPr marL="1008380" marR="5080">
              <a:lnSpc>
                <a:spcPct val="116799"/>
              </a:lnSpc>
            </a:pPr>
            <a:r>
              <a:rPr dirty="0" sz="2300">
                <a:latin typeface="Georgia"/>
                <a:cs typeface="Georgia"/>
              </a:rPr>
              <a:t>Cloudinary’s</a:t>
            </a:r>
            <a:r>
              <a:rPr dirty="0" sz="2300" spc="7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free</a:t>
            </a:r>
            <a:r>
              <a:rPr dirty="0" sz="2300" spc="7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plan</a:t>
            </a:r>
            <a:r>
              <a:rPr dirty="0" sz="2300" spc="8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imposes</a:t>
            </a:r>
            <a:r>
              <a:rPr dirty="0" sz="2300" spc="7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strict</a:t>
            </a:r>
            <a:r>
              <a:rPr dirty="0" sz="2300" spc="8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limits</a:t>
            </a:r>
            <a:r>
              <a:rPr dirty="0" sz="2300" spc="75">
                <a:latin typeface="Georgia"/>
                <a:cs typeface="Georgia"/>
              </a:rPr>
              <a:t> </a:t>
            </a:r>
            <a:r>
              <a:rPr dirty="0" sz="2300" spc="-25">
                <a:latin typeface="Georgia"/>
                <a:cs typeface="Georgia"/>
              </a:rPr>
              <a:t>on </a:t>
            </a:r>
            <a:r>
              <a:rPr dirty="0" sz="2300">
                <a:latin typeface="Georgia"/>
                <a:cs typeface="Georgia"/>
              </a:rPr>
              <a:t>storage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and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image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upload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size.</a:t>
            </a:r>
            <a:endParaRPr sz="2300">
              <a:latin typeface="Georgia"/>
              <a:cs typeface="Georgia"/>
            </a:endParaRPr>
          </a:p>
          <a:p>
            <a:pPr marL="509905">
              <a:lnSpc>
                <a:spcPct val="100000"/>
              </a:lnSpc>
              <a:spcBef>
                <a:spcPts val="465"/>
              </a:spcBef>
            </a:pPr>
            <a:r>
              <a:rPr dirty="0" sz="2300">
                <a:latin typeface="Georgia"/>
                <a:cs typeface="Georgia"/>
              </a:rPr>
              <a:t>impact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 spc="-50">
                <a:latin typeface="Georgia"/>
                <a:cs typeface="Georgia"/>
              </a:rPr>
              <a:t>:</a:t>
            </a:r>
            <a:endParaRPr sz="2300">
              <a:latin typeface="Georgia"/>
              <a:cs typeface="Georgia"/>
            </a:endParaRPr>
          </a:p>
          <a:p>
            <a:pPr marL="1008380">
              <a:lnSpc>
                <a:spcPct val="100000"/>
              </a:lnSpc>
              <a:spcBef>
                <a:spcPts val="465"/>
              </a:spcBef>
            </a:pPr>
            <a:r>
              <a:rPr dirty="0" sz="2300">
                <a:latin typeface="Georgia"/>
                <a:cs typeface="Georgia"/>
              </a:rPr>
              <a:t>Limited</a:t>
            </a:r>
            <a:r>
              <a:rPr dirty="0" sz="2300" spc="7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number</a:t>
            </a:r>
            <a:r>
              <a:rPr dirty="0" sz="2300" spc="7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of</a:t>
            </a:r>
            <a:r>
              <a:rPr dirty="0" sz="2300" spc="7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product</a:t>
            </a:r>
            <a:r>
              <a:rPr dirty="0" sz="2300" spc="70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uploads</a:t>
            </a:r>
            <a:endParaRPr sz="2300">
              <a:latin typeface="Georgia"/>
              <a:cs typeface="Georgia"/>
            </a:endParaRPr>
          </a:p>
          <a:p>
            <a:pPr marL="1008380" marR="59055">
              <a:lnSpc>
                <a:spcPct val="116799"/>
              </a:lnSpc>
              <a:spcBef>
                <a:spcPts val="5"/>
              </a:spcBef>
            </a:pPr>
            <a:r>
              <a:rPr dirty="0" sz="2300">
                <a:latin typeface="Georgia"/>
                <a:cs typeface="Georgia"/>
              </a:rPr>
              <a:t>Required</a:t>
            </a:r>
            <a:r>
              <a:rPr dirty="0" sz="2300" spc="2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frequent</a:t>
            </a:r>
            <a:r>
              <a:rPr dirty="0" sz="2300" spc="2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image</a:t>
            </a:r>
            <a:r>
              <a:rPr dirty="0" sz="2300" spc="2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cleanup</a:t>
            </a:r>
            <a:r>
              <a:rPr dirty="0" sz="2300" spc="2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and</a:t>
            </a:r>
            <a:r>
              <a:rPr dirty="0" sz="2300" spc="25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manual monitoring</a:t>
            </a:r>
            <a:endParaRPr sz="2300">
              <a:latin typeface="Georgia"/>
              <a:cs typeface="Georgi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730" y="2801335"/>
            <a:ext cx="95250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2842" y="3225198"/>
            <a:ext cx="104775" cy="104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730" y="3658585"/>
            <a:ext cx="95250" cy="9524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2842" y="4082448"/>
            <a:ext cx="104775" cy="1047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02842" y="4511073"/>
            <a:ext cx="104775" cy="10477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94805" y="2113843"/>
            <a:ext cx="12056110" cy="26098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2500" spc="-50">
                <a:latin typeface="Georgia"/>
                <a:cs typeface="Georgia"/>
              </a:rPr>
              <a:t>1.Vercel</a:t>
            </a:r>
            <a:r>
              <a:rPr dirty="0" sz="2500" spc="8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Serverless</a:t>
            </a:r>
            <a:r>
              <a:rPr dirty="0" sz="2500" spc="80">
                <a:latin typeface="Georgia"/>
                <a:cs typeface="Georgia"/>
              </a:rPr>
              <a:t> </a:t>
            </a:r>
            <a:r>
              <a:rPr dirty="0" sz="2500" spc="-10">
                <a:latin typeface="Georgia"/>
                <a:cs typeface="Georgia"/>
              </a:rPr>
              <a:t>Limitations</a:t>
            </a:r>
            <a:endParaRPr sz="2500">
              <a:latin typeface="Georgia"/>
              <a:cs typeface="Georgia"/>
            </a:endParaRPr>
          </a:p>
          <a:p>
            <a:pPr marL="536575">
              <a:lnSpc>
                <a:spcPct val="100000"/>
              </a:lnSpc>
              <a:spcBef>
                <a:spcPts val="475"/>
              </a:spcBef>
            </a:pPr>
            <a:r>
              <a:rPr dirty="0" sz="2400" spc="-10">
                <a:latin typeface="Georgia"/>
                <a:cs typeface="Georgia"/>
              </a:rPr>
              <a:t>Problem:</a:t>
            </a:r>
            <a:endParaRPr sz="2400">
              <a:latin typeface="Georgia"/>
              <a:cs typeface="Georgia"/>
            </a:endParaRPr>
          </a:p>
          <a:p>
            <a:pPr marL="536575" marR="5080" indent="523875">
              <a:lnSpc>
                <a:spcPct val="117200"/>
              </a:lnSpc>
            </a:pPr>
            <a:r>
              <a:rPr dirty="0" sz="2400" spc="-10">
                <a:latin typeface="Georgia"/>
                <a:cs typeface="Georgia"/>
              </a:rPr>
              <a:t>Vercel’s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serverless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functions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have</a:t>
            </a:r>
            <a:r>
              <a:rPr dirty="0" sz="2400" spc="110">
                <a:latin typeface="Georgia"/>
                <a:cs typeface="Georgia"/>
              </a:rPr>
              <a:t> </a:t>
            </a:r>
            <a:r>
              <a:rPr dirty="0" sz="2400" spc="50">
                <a:latin typeface="Georgia"/>
                <a:cs typeface="Georgia"/>
              </a:rPr>
              <a:t>timeout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limits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and</a:t>
            </a:r>
            <a:r>
              <a:rPr dirty="0" sz="2400" spc="11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experience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slow</a:t>
            </a:r>
            <a:r>
              <a:rPr dirty="0" sz="2400" spc="10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cold</a:t>
            </a:r>
            <a:r>
              <a:rPr dirty="0" sz="2400" spc="110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starts </a:t>
            </a:r>
            <a:r>
              <a:rPr dirty="0" sz="2400">
                <a:latin typeface="Georgia"/>
                <a:cs typeface="Georgia"/>
              </a:rPr>
              <a:t>impact</a:t>
            </a:r>
            <a:r>
              <a:rPr dirty="0" sz="2400" spc="170">
                <a:latin typeface="Georgia"/>
                <a:cs typeface="Georgia"/>
              </a:rPr>
              <a:t> </a:t>
            </a:r>
            <a:r>
              <a:rPr dirty="0" sz="2400" spc="-50">
                <a:latin typeface="Georgia"/>
                <a:cs typeface="Georgia"/>
              </a:rPr>
              <a:t>:</a:t>
            </a:r>
            <a:endParaRPr sz="2400">
              <a:latin typeface="Georgia"/>
              <a:cs typeface="Georgia"/>
            </a:endParaRPr>
          </a:p>
          <a:p>
            <a:pPr marL="1060450" marR="1515745">
              <a:lnSpc>
                <a:spcPct val="117200"/>
              </a:lnSpc>
            </a:pPr>
            <a:r>
              <a:rPr dirty="0" sz="2400">
                <a:latin typeface="Georgia"/>
                <a:cs typeface="Georgia"/>
              </a:rPr>
              <a:t>Delays</a:t>
            </a:r>
            <a:r>
              <a:rPr dirty="0" sz="2400" spc="6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in</a:t>
            </a:r>
            <a:r>
              <a:rPr dirty="0" sz="2400" spc="7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receiving</a:t>
            </a:r>
            <a:r>
              <a:rPr dirty="0" sz="2400" spc="65">
                <a:latin typeface="Georgia"/>
                <a:cs typeface="Georgia"/>
              </a:rPr>
              <a:t> </a:t>
            </a:r>
            <a:r>
              <a:rPr dirty="0" sz="2400" spc="45">
                <a:latin typeface="Georgia"/>
                <a:cs typeface="Georgia"/>
              </a:rPr>
              <a:t>virtual</a:t>
            </a:r>
            <a:r>
              <a:rPr dirty="0" sz="2400" spc="70">
                <a:latin typeface="Georgia"/>
                <a:cs typeface="Georgia"/>
              </a:rPr>
              <a:t> </a:t>
            </a:r>
            <a:r>
              <a:rPr dirty="0" sz="2400" spc="50">
                <a:latin typeface="Georgia"/>
                <a:cs typeface="Georgia"/>
              </a:rPr>
              <a:t>try-</a:t>
            </a:r>
            <a:r>
              <a:rPr dirty="0" sz="2400">
                <a:latin typeface="Georgia"/>
                <a:cs typeface="Georgia"/>
              </a:rPr>
              <a:t>on</a:t>
            </a:r>
            <a:r>
              <a:rPr dirty="0" sz="2400" spc="6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image</a:t>
            </a:r>
            <a:r>
              <a:rPr dirty="0" sz="2400" spc="7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responses</a:t>
            </a:r>
            <a:r>
              <a:rPr dirty="0" sz="2400" spc="7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from</a:t>
            </a:r>
            <a:r>
              <a:rPr dirty="0" sz="2400" spc="65">
                <a:latin typeface="Georgia"/>
                <a:cs typeface="Georgia"/>
              </a:rPr>
              <a:t> </a:t>
            </a:r>
            <a:r>
              <a:rPr dirty="0" sz="2400" spc="50">
                <a:latin typeface="Georgia"/>
                <a:cs typeface="Georgia"/>
              </a:rPr>
              <a:t>the</a:t>
            </a:r>
            <a:r>
              <a:rPr dirty="0" sz="2400" spc="70">
                <a:latin typeface="Georgia"/>
                <a:cs typeface="Georgia"/>
              </a:rPr>
              <a:t> </a:t>
            </a:r>
            <a:r>
              <a:rPr dirty="0" sz="2400" spc="-90">
                <a:latin typeface="Georgia"/>
                <a:cs typeface="Georgia"/>
              </a:rPr>
              <a:t>AI</a:t>
            </a:r>
            <a:r>
              <a:rPr dirty="0" sz="2400" spc="6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model </a:t>
            </a:r>
            <a:r>
              <a:rPr dirty="0" sz="2400">
                <a:latin typeface="Georgia"/>
                <a:cs typeface="Georgia"/>
              </a:rPr>
              <a:t>Affected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user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experience</a:t>
            </a:r>
            <a:r>
              <a:rPr dirty="0" sz="2400" spc="19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during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 spc="50">
                <a:latin typeface="Georgia"/>
                <a:cs typeface="Georgia"/>
              </a:rPr>
              <a:t>try-</a:t>
            </a:r>
            <a:r>
              <a:rPr dirty="0" sz="2400">
                <a:latin typeface="Georgia"/>
                <a:cs typeface="Georgia"/>
              </a:rPr>
              <a:t>on</a:t>
            </a:r>
            <a:r>
              <a:rPr dirty="0" sz="2400" spc="18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interactions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5444" y="6092586"/>
            <a:ext cx="85725" cy="8572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05506" y="6497399"/>
            <a:ext cx="95250" cy="9524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05444" y="7321311"/>
            <a:ext cx="85725" cy="8572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05506" y="7726123"/>
            <a:ext cx="95250" cy="9524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05506" y="8135698"/>
            <a:ext cx="95250" cy="9524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335569" y="5440127"/>
            <a:ext cx="7066280" cy="290512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2400" spc="-145">
                <a:latin typeface="Georgia"/>
                <a:cs typeface="Georgia"/>
              </a:rPr>
              <a:t>3.</a:t>
            </a:r>
            <a:r>
              <a:rPr dirty="0" sz="2400" spc="2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Stripe</a:t>
            </a:r>
            <a:r>
              <a:rPr dirty="0" sz="2400" spc="2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Business</a:t>
            </a:r>
            <a:r>
              <a:rPr dirty="0" sz="2400" spc="20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Account</a:t>
            </a:r>
            <a:r>
              <a:rPr dirty="0" sz="2400" spc="25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Verification</a:t>
            </a:r>
            <a:endParaRPr sz="2400">
              <a:latin typeface="Georgia"/>
              <a:cs typeface="Georgia"/>
            </a:endParaRPr>
          </a:p>
          <a:p>
            <a:pPr marL="575310">
              <a:lnSpc>
                <a:spcPct val="100000"/>
              </a:lnSpc>
              <a:spcBef>
                <a:spcPts val="445"/>
              </a:spcBef>
            </a:pPr>
            <a:r>
              <a:rPr dirty="0" sz="2300" spc="-10">
                <a:latin typeface="Georgia"/>
                <a:cs typeface="Georgia"/>
              </a:rPr>
              <a:t>Problem:</a:t>
            </a:r>
            <a:endParaRPr sz="2300">
              <a:latin typeface="Georgia"/>
              <a:cs typeface="Georgia"/>
            </a:endParaRPr>
          </a:p>
          <a:p>
            <a:pPr marL="1008380" marR="5080">
              <a:lnSpc>
                <a:spcPct val="116799"/>
              </a:lnSpc>
            </a:pPr>
            <a:r>
              <a:rPr dirty="0" sz="2300">
                <a:latin typeface="Georgia"/>
                <a:cs typeface="Georgia"/>
              </a:rPr>
              <a:t>Stripe</a:t>
            </a:r>
            <a:r>
              <a:rPr dirty="0" sz="2300" spc="9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required</a:t>
            </a:r>
            <a:r>
              <a:rPr dirty="0" sz="2300" spc="10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a</a:t>
            </a:r>
            <a:r>
              <a:rPr dirty="0" sz="2300" spc="9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verified</a:t>
            </a:r>
            <a:r>
              <a:rPr dirty="0" sz="2300" spc="10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business</a:t>
            </a:r>
            <a:r>
              <a:rPr dirty="0" sz="2300" spc="9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account</a:t>
            </a:r>
            <a:r>
              <a:rPr dirty="0" sz="2300" spc="100">
                <a:latin typeface="Georgia"/>
                <a:cs typeface="Georgia"/>
              </a:rPr>
              <a:t> </a:t>
            </a:r>
            <a:r>
              <a:rPr dirty="0" sz="2300" spc="-25">
                <a:latin typeface="Georgia"/>
                <a:cs typeface="Georgia"/>
              </a:rPr>
              <a:t>for </a:t>
            </a:r>
            <a:r>
              <a:rPr dirty="0" sz="2300">
                <a:latin typeface="Georgia"/>
                <a:cs typeface="Georgia"/>
              </a:rPr>
              <a:t>full</a:t>
            </a:r>
            <a:r>
              <a:rPr dirty="0" sz="2300" spc="10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payment</a:t>
            </a:r>
            <a:r>
              <a:rPr dirty="0" sz="2300" spc="105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integration..</a:t>
            </a:r>
            <a:endParaRPr sz="2300">
              <a:latin typeface="Georgia"/>
              <a:cs typeface="Georgia"/>
            </a:endParaRPr>
          </a:p>
          <a:p>
            <a:pPr marL="509905">
              <a:lnSpc>
                <a:spcPct val="100000"/>
              </a:lnSpc>
              <a:spcBef>
                <a:spcPts val="465"/>
              </a:spcBef>
            </a:pPr>
            <a:r>
              <a:rPr dirty="0" sz="2300">
                <a:latin typeface="Georgia"/>
                <a:cs typeface="Georgia"/>
              </a:rPr>
              <a:t>impact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 spc="-50">
                <a:latin typeface="Georgia"/>
                <a:cs typeface="Georgia"/>
              </a:rPr>
              <a:t>:</a:t>
            </a:r>
            <a:endParaRPr sz="2300">
              <a:latin typeface="Georgia"/>
              <a:cs typeface="Georgia"/>
            </a:endParaRPr>
          </a:p>
          <a:p>
            <a:pPr marL="1008380" marR="293370">
              <a:lnSpc>
                <a:spcPct val="116799"/>
              </a:lnSpc>
              <a:spcBef>
                <a:spcPts val="5"/>
              </a:spcBef>
            </a:pPr>
            <a:r>
              <a:rPr dirty="0" sz="2300">
                <a:latin typeface="Georgia"/>
                <a:cs typeface="Georgia"/>
              </a:rPr>
              <a:t>Delayed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deployment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of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the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payment</a:t>
            </a:r>
            <a:r>
              <a:rPr dirty="0" sz="2300" spc="90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feature </a:t>
            </a:r>
            <a:r>
              <a:rPr dirty="0" sz="2300">
                <a:latin typeface="Georgia"/>
                <a:cs typeface="Georgia"/>
              </a:rPr>
              <a:t>Slowed</a:t>
            </a:r>
            <a:r>
              <a:rPr dirty="0" sz="2300" spc="3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down</a:t>
            </a:r>
            <a:r>
              <a:rPr dirty="0" sz="2300" spc="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testing</a:t>
            </a:r>
            <a:r>
              <a:rPr dirty="0" sz="2300" spc="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and</a:t>
            </a:r>
            <a:r>
              <a:rPr dirty="0" sz="2300" spc="3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demo</a:t>
            </a:r>
            <a:r>
              <a:rPr dirty="0" sz="2300" spc="35">
                <a:latin typeface="Georgia"/>
                <a:cs typeface="Georgia"/>
              </a:rPr>
              <a:t> </a:t>
            </a:r>
            <a:r>
              <a:rPr dirty="0" sz="2300" spc="-10">
                <a:latin typeface="Georgia"/>
                <a:cs typeface="Georgia"/>
              </a:rPr>
              <a:t>readiness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7221200" y="9215479"/>
            <a:ext cx="398145" cy="371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z="2000" spc="-25">
                <a:latin typeface="Verdana"/>
                <a:cs typeface="Verdana"/>
              </a:rPr>
              <a:t>10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1109" y="1588755"/>
            <a:ext cx="2603891" cy="28717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5" y="5714960"/>
            <a:ext cx="9410699" cy="43529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1138" y="110707"/>
            <a:ext cx="2438399" cy="1828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977" y="495878"/>
            <a:ext cx="5049520" cy="1238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950" spc="370"/>
              <a:t>Challenges</a:t>
            </a:r>
            <a:endParaRPr sz="7950"/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65" y="2479400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802" y="2941362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802" y="3408087"/>
            <a:ext cx="104775" cy="1047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065" y="3879575"/>
            <a:ext cx="95250" cy="952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802" y="4341537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802" y="4808262"/>
            <a:ext cx="104775" cy="1047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84267" y="5713350"/>
            <a:ext cx="85725" cy="857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693855" y="6127687"/>
            <a:ext cx="95250" cy="952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93855" y="6546787"/>
            <a:ext cx="95250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84267" y="6970649"/>
            <a:ext cx="85725" cy="857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693855" y="7384987"/>
            <a:ext cx="95250" cy="9524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93855" y="8223187"/>
            <a:ext cx="95250" cy="952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54515" y="1744134"/>
            <a:ext cx="17683480" cy="7099934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590"/>
              </a:spcBef>
              <a:buAutoNum type="arabicPeriod" startAt="4"/>
              <a:tabLst>
                <a:tab pos="330835" algn="l"/>
              </a:tabLst>
            </a:pPr>
            <a:r>
              <a:rPr dirty="0" sz="2650">
                <a:latin typeface="Georgia"/>
                <a:cs typeface="Georgia"/>
              </a:rPr>
              <a:t>Limited</a:t>
            </a:r>
            <a:r>
              <a:rPr dirty="0" sz="2650" spc="16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Computational</a:t>
            </a:r>
            <a:r>
              <a:rPr dirty="0" sz="2650" spc="17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Resources</a:t>
            </a:r>
            <a:endParaRPr sz="2650">
              <a:latin typeface="Georgia"/>
              <a:cs typeface="Georgia"/>
            </a:endParaRPr>
          </a:p>
          <a:p>
            <a:pPr marL="590550">
              <a:lnSpc>
                <a:spcPct val="100000"/>
              </a:lnSpc>
              <a:spcBef>
                <a:spcPts val="495"/>
              </a:spcBef>
            </a:pPr>
            <a:r>
              <a:rPr dirty="0" sz="2650" spc="-10">
                <a:latin typeface="Georgia"/>
                <a:cs typeface="Georgia"/>
              </a:rPr>
              <a:t>Problem:</a:t>
            </a:r>
            <a:endParaRPr sz="2650">
              <a:latin typeface="Georgia"/>
              <a:cs typeface="Georgia"/>
            </a:endParaRPr>
          </a:p>
          <a:p>
            <a:pPr marL="1168400" marR="7997190">
              <a:lnSpc>
                <a:spcPts val="3679"/>
              </a:lnSpc>
              <a:spcBef>
                <a:spcPts val="200"/>
              </a:spcBef>
            </a:pPr>
            <a:r>
              <a:rPr dirty="0" sz="2650">
                <a:latin typeface="Georgia"/>
                <a:cs typeface="Georgia"/>
              </a:rPr>
              <a:t>Only </a:t>
            </a:r>
            <a:r>
              <a:rPr dirty="0" sz="2650" spc="-140">
                <a:latin typeface="Georgia"/>
                <a:cs typeface="Georgia"/>
              </a:rPr>
              <a:t>4GB</a:t>
            </a:r>
            <a:r>
              <a:rPr dirty="0" sz="2650">
                <a:latin typeface="Georgia"/>
                <a:cs typeface="Georgia"/>
              </a:rPr>
              <a:t> </a:t>
            </a:r>
            <a:r>
              <a:rPr dirty="0" sz="2650" spc="-45">
                <a:latin typeface="Georgia"/>
                <a:cs typeface="Georgia"/>
              </a:rPr>
              <a:t>GPU</a:t>
            </a:r>
            <a:r>
              <a:rPr dirty="0" sz="2650">
                <a:latin typeface="Georgia"/>
                <a:cs typeface="Georgia"/>
              </a:rPr>
              <a:t> </a:t>
            </a:r>
            <a:r>
              <a:rPr dirty="0" sz="2650" spc="55">
                <a:latin typeface="Georgia"/>
                <a:cs typeface="Georgia"/>
              </a:rPr>
              <a:t>memory</a:t>
            </a:r>
            <a:r>
              <a:rPr dirty="0" sz="2650">
                <a:latin typeface="Georgia"/>
                <a:cs typeface="Georgia"/>
              </a:rPr>
              <a:t> available</a:t>
            </a:r>
            <a:r>
              <a:rPr dirty="0" sz="2650" spc="5">
                <a:latin typeface="Georgia"/>
                <a:cs typeface="Georgia"/>
              </a:rPr>
              <a:t> </a:t>
            </a:r>
            <a:r>
              <a:rPr dirty="0" sz="2650" spc="-35">
                <a:latin typeface="Georgia"/>
                <a:cs typeface="Georgia"/>
              </a:rPr>
              <a:t>(Colab/Kaggle</a:t>
            </a:r>
            <a:r>
              <a:rPr dirty="0" sz="2650">
                <a:latin typeface="Georgia"/>
                <a:cs typeface="Georgia"/>
              </a:rPr>
              <a:t> free </a:t>
            </a:r>
            <a:r>
              <a:rPr dirty="0" sz="2650" spc="-10">
                <a:latin typeface="Georgia"/>
                <a:cs typeface="Georgia"/>
              </a:rPr>
              <a:t>tier) </a:t>
            </a:r>
            <a:r>
              <a:rPr dirty="0" sz="2650">
                <a:latin typeface="Georgia"/>
                <a:cs typeface="Georgia"/>
              </a:rPr>
              <a:t>Required</a:t>
            </a:r>
            <a:r>
              <a:rPr dirty="0" sz="2650" spc="-15">
                <a:latin typeface="Georgia"/>
                <a:cs typeface="Georgia"/>
              </a:rPr>
              <a:t> </a:t>
            </a:r>
            <a:r>
              <a:rPr dirty="0" sz="2650" spc="-120">
                <a:latin typeface="Georgia"/>
                <a:cs typeface="Georgia"/>
              </a:rPr>
              <a:t>12GB+</a:t>
            </a:r>
            <a:r>
              <a:rPr dirty="0" sz="2650" spc="-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for full</a:t>
            </a:r>
            <a:r>
              <a:rPr dirty="0" sz="2650" spc="-5">
                <a:latin typeface="Georgia"/>
                <a:cs typeface="Georgia"/>
              </a:rPr>
              <a:t> </a:t>
            </a:r>
            <a:r>
              <a:rPr dirty="0" sz="2650" spc="-155">
                <a:latin typeface="Georgia"/>
                <a:cs typeface="Georgia"/>
              </a:rPr>
              <a:t>IDM-</a:t>
            </a:r>
            <a:r>
              <a:rPr dirty="0" sz="2650" spc="-35">
                <a:latin typeface="Georgia"/>
                <a:cs typeface="Georgia"/>
              </a:rPr>
              <a:t>VTON</a:t>
            </a:r>
            <a:r>
              <a:rPr dirty="0" sz="265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training</a:t>
            </a:r>
            <a:endParaRPr sz="2650">
              <a:latin typeface="Georgia"/>
              <a:cs typeface="Georgia"/>
            </a:endParaRPr>
          </a:p>
          <a:p>
            <a:pPr marL="590550">
              <a:lnSpc>
                <a:spcPct val="100000"/>
              </a:lnSpc>
              <a:spcBef>
                <a:spcPts val="284"/>
              </a:spcBef>
            </a:pPr>
            <a:r>
              <a:rPr dirty="0" sz="2650" spc="-10">
                <a:latin typeface="Georgia"/>
                <a:cs typeface="Georgia"/>
              </a:rPr>
              <a:t>Impact:</a:t>
            </a:r>
            <a:endParaRPr sz="2650">
              <a:latin typeface="Georgia"/>
              <a:cs typeface="Georgia"/>
            </a:endParaRPr>
          </a:p>
          <a:p>
            <a:pPr marL="1168400" marR="7029450">
              <a:lnSpc>
                <a:spcPts val="3679"/>
              </a:lnSpc>
              <a:spcBef>
                <a:spcPts val="200"/>
              </a:spcBef>
            </a:pPr>
            <a:r>
              <a:rPr dirty="0" sz="2650" spc="-140">
                <a:latin typeface="Georgia"/>
                <a:cs typeface="Georgia"/>
              </a:rPr>
              <a:t>83%</a:t>
            </a:r>
            <a:r>
              <a:rPr dirty="0" sz="2650" spc="13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of</a:t>
            </a:r>
            <a:r>
              <a:rPr dirty="0" sz="2650" spc="13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experimental</a:t>
            </a:r>
            <a:r>
              <a:rPr dirty="0" sz="2650" spc="14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runs</a:t>
            </a:r>
            <a:r>
              <a:rPr dirty="0" sz="2650" spc="13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crashed</a:t>
            </a:r>
            <a:r>
              <a:rPr dirty="0" sz="2650" spc="14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during</a:t>
            </a:r>
            <a:r>
              <a:rPr dirty="0" sz="2650" spc="13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diffusion</a:t>
            </a:r>
            <a:r>
              <a:rPr dirty="0" sz="2650" spc="140">
                <a:latin typeface="Georgia"/>
                <a:cs typeface="Georgia"/>
              </a:rPr>
              <a:t> </a:t>
            </a:r>
            <a:r>
              <a:rPr dirty="0" sz="2650" spc="35">
                <a:latin typeface="Georgia"/>
                <a:cs typeface="Georgia"/>
              </a:rPr>
              <a:t>refinement </a:t>
            </a:r>
            <a:r>
              <a:rPr dirty="0" sz="2650" spc="-75">
                <a:latin typeface="Georgia"/>
                <a:cs typeface="Georgia"/>
              </a:rPr>
              <a:t>3-</a:t>
            </a:r>
            <a:r>
              <a:rPr dirty="0" sz="2650" spc="-180">
                <a:latin typeface="Georgia"/>
                <a:cs typeface="Georgia"/>
              </a:rPr>
              <a:t>4</a:t>
            </a:r>
            <a:r>
              <a:rPr dirty="0" sz="2650" spc="6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hour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processing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times</a:t>
            </a:r>
            <a:r>
              <a:rPr dirty="0" sz="2650" spc="6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per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image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on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CPU</a:t>
            </a:r>
            <a:r>
              <a:rPr dirty="0" sz="2650" spc="7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fallback</a:t>
            </a:r>
            <a:endParaRPr sz="2650">
              <a:latin typeface="Georgia"/>
              <a:cs typeface="Georgia"/>
            </a:endParaRPr>
          </a:p>
          <a:p>
            <a:pPr marL="11032490" indent="-279400">
              <a:lnSpc>
                <a:spcPct val="100000"/>
              </a:lnSpc>
              <a:spcBef>
                <a:spcPts val="545"/>
              </a:spcBef>
              <a:buAutoNum type="arabicPeriod" startAt="5"/>
              <a:tabLst>
                <a:tab pos="11032490" algn="l"/>
              </a:tabLst>
            </a:pPr>
            <a:r>
              <a:rPr dirty="0" sz="2350">
                <a:latin typeface="Georgia"/>
                <a:cs typeface="Georgia"/>
              </a:rPr>
              <a:t>Prohibitive</a:t>
            </a:r>
            <a:r>
              <a:rPr dirty="0" sz="2350" spc="14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Cloud</a:t>
            </a:r>
            <a:r>
              <a:rPr dirty="0" sz="2350" spc="135">
                <a:latin typeface="Georgia"/>
                <a:cs typeface="Georgia"/>
              </a:rPr>
              <a:t> </a:t>
            </a:r>
            <a:r>
              <a:rPr dirty="0" sz="2350" spc="-20">
                <a:latin typeface="Georgia"/>
                <a:cs typeface="Georgia"/>
              </a:rPr>
              <a:t>Costs</a:t>
            </a:r>
            <a:endParaRPr sz="2350">
              <a:latin typeface="Georgia"/>
              <a:cs typeface="Georgia"/>
            </a:endParaRPr>
          </a:p>
          <a:p>
            <a:pPr marL="11266805">
              <a:lnSpc>
                <a:spcPct val="100000"/>
              </a:lnSpc>
              <a:spcBef>
                <a:spcPts val="480"/>
              </a:spcBef>
            </a:pPr>
            <a:r>
              <a:rPr dirty="0" sz="2350" spc="-10">
                <a:latin typeface="Georgia"/>
                <a:cs typeface="Georgia"/>
              </a:rPr>
              <a:t>Problem:</a:t>
            </a:r>
            <a:endParaRPr sz="2350">
              <a:latin typeface="Georgia"/>
              <a:cs typeface="Georgia"/>
            </a:endParaRPr>
          </a:p>
          <a:p>
            <a:pPr marL="11780520" marR="5080">
              <a:lnSpc>
                <a:spcPct val="117000"/>
              </a:lnSpc>
              <a:spcBef>
                <a:spcPts val="5"/>
              </a:spcBef>
            </a:pPr>
            <a:r>
              <a:rPr dirty="0" sz="2350">
                <a:latin typeface="Georgia"/>
                <a:cs typeface="Georgia"/>
              </a:rPr>
              <a:t>Cloud</a:t>
            </a:r>
            <a:r>
              <a:rPr dirty="0" sz="2350" spc="5">
                <a:latin typeface="Georgia"/>
                <a:cs typeface="Georgia"/>
              </a:rPr>
              <a:t> </a:t>
            </a:r>
            <a:r>
              <a:rPr dirty="0" sz="2350" spc="-50">
                <a:latin typeface="Georgia"/>
                <a:cs typeface="Georgia"/>
              </a:rPr>
              <a:t>GPUs</a:t>
            </a:r>
            <a:r>
              <a:rPr dirty="0" sz="2350" spc="10">
                <a:latin typeface="Georgia"/>
                <a:cs typeface="Georgia"/>
              </a:rPr>
              <a:t> </a:t>
            </a:r>
            <a:r>
              <a:rPr dirty="0" sz="2350" spc="-110">
                <a:latin typeface="Georgia"/>
                <a:cs typeface="Georgia"/>
              </a:rPr>
              <a:t>(A100/V100)</a:t>
            </a:r>
            <a:r>
              <a:rPr dirty="0" sz="2350">
                <a:latin typeface="Georgia"/>
                <a:cs typeface="Georgia"/>
              </a:rPr>
              <a:t> </a:t>
            </a:r>
            <a:r>
              <a:rPr dirty="0" sz="2350" spc="50">
                <a:latin typeface="Georgia"/>
                <a:cs typeface="Georgia"/>
              </a:rPr>
              <a:t>cost</a:t>
            </a:r>
            <a:r>
              <a:rPr dirty="0" sz="2350" spc="10">
                <a:latin typeface="Georgia"/>
                <a:cs typeface="Georgia"/>
              </a:rPr>
              <a:t> </a:t>
            </a:r>
            <a:r>
              <a:rPr dirty="0" sz="2350" spc="-105">
                <a:latin typeface="Georgia"/>
                <a:cs typeface="Georgia"/>
              </a:rPr>
              <a:t>$2.1-</a:t>
            </a:r>
            <a:r>
              <a:rPr dirty="0" sz="2350" spc="-45">
                <a:latin typeface="Georgia"/>
                <a:cs typeface="Georgia"/>
              </a:rPr>
              <a:t>$4.8/hour </a:t>
            </a:r>
            <a:r>
              <a:rPr dirty="0" sz="2350" spc="-20">
                <a:latin typeface="Georgia"/>
                <a:cs typeface="Georgia"/>
              </a:rPr>
              <a:t>Full</a:t>
            </a:r>
            <a:r>
              <a:rPr dirty="0" sz="2350" spc="4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training</a:t>
            </a:r>
            <a:r>
              <a:rPr dirty="0" sz="2350" spc="45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required</a:t>
            </a:r>
            <a:r>
              <a:rPr dirty="0" sz="2350" spc="40">
                <a:latin typeface="Georgia"/>
                <a:cs typeface="Georgia"/>
              </a:rPr>
              <a:t> </a:t>
            </a:r>
            <a:r>
              <a:rPr dirty="0" sz="2350" spc="-130">
                <a:latin typeface="Georgia"/>
                <a:cs typeface="Georgia"/>
              </a:rPr>
              <a:t>200+</a:t>
            </a:r>
            <a:r>
              <a:rPr dirty="0" sz="2350" spc="45">
                <a:latin typeface="Georgia"/>
                <a:cs typeface="Georgia"/>
              </a:rPr>
              <a:t> </a:t>
            </a:r>
            <a:r>
              <a:rPr dirty="0" sz="2350" spc="-50">
                <a:latin typeface="Georgia"/>
                <a:cs typeface="Georgia"/>
              </a:rPr>
              <a:t>GPU</a:t>
            </a:r>
            <a:r>
              <a:rPr dirty="0" sz="2350" spc="40">
                <a:latin typeface="Georgia"/>
                <a:cs typeface="Georgia"/>
              </a:rPr>
              <a:t> </a:t>
            </a:r>
            <a:r>
              <a:rPr dirty="0" sz="2350" spc="-10">
                <a:latin typeface="Georgia"/>
                <a:cs typeface="Georgia"/>
              </a:rPr>
              <a:t>hours</a:t>
            </a:r>
            <a:endParaRPr sz="2350">
              <a:latin typeface="Georgia"/>
              <a:cs typeface="Georgia"/>
            </a:endParaRPr>
          </a:p>
          <a:p>
            <a:pPr marL="11266805">
              <a:lnSpc>
                <a:spcPct val="100000"/>
              </a:lnSpc>
              <a:spcBef>
                <a:spcPts val="480"/>
              </a:spcBef>
            </a:pPr>
            <a:r>
              <a:rPr dirty="0" sz="2350">
                <a:latin typeface="Georgia"/>
                <a:cs typeface="Georgia"/>
              </a:rPr>
              <a:t>impact</a:t>
            </a:r>
            <a:r>
              <a:rPr dirty="0" sz="2350" spc="150">
                <a:latin typeface="Georgia"/>
                <a:cs typeface="Georgia"/>
              </a:rPr>
              <a:t> </a:t>
            </a:r>
            <a:r>
              <a:rPr dirty="0" sz="2350" spc="-50">
                <a:latin typeface="Georgia"/>
                <a:cs typeface="Georgia"/>
              </a:rPr>
              <a:t>:</a:t>
            </a:r>
            <a:endParaRPr sz="2350">
              <a:latin typeface="Georgia"/>
              <a:cs typeface="Georgia"/>
            </a:endParaRPr>
          </a:p>
          <a:p>
            <a:pPr marL="11780520" marR="93980">
              <a:lnSpc>
                <a:spcPct val="117000"/>
              </a:lnSpc>
            </a:pPr>
            <a:r>
              <a:rPr dirty="0" sz="2350">
                <a:latin typeface="Georgia"/>
                <a:cs typeface="Georgia"/>
              </a:rPr>
              <a:t>Budget</a:t>
            </a:r>
            <a:r>
              <a:rPr dirty="0" sz="2350" spc="175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constraints</a:t>
            </a:r>
            <a:r>
              <a:rPr dirty="0" sz="2350" spc="18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forced</a:t>
            </a:r>
            <a:r>
              <a:rPr dirty="0" sz="2350" spc="185">
                <a:latin typeface="Georgia"/>
                <a:cs typeface="Georgia"/>
              </a:rPr>
              <a:t> </a:t>
            </a:r>
            <a:r>
              <a:rPr dirty="0" sz="2350" spc="-95">
                <a:latin typeface="Georgia"/>
                <a:cs typeface="Georgia"/>
              </a:rPr>
              <a:t>75%</a:t>
            </a:r>
            <a:r>
              <a:rPr dirty="0" sz="2350" spc="185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reduction</a:t>
            </a:r>
            <a:r>
              <a:rPr dirty="0" sz="2350" spc="185">
                <a:latin typeface="Georgia"/>
                <a:cs typeface="Georgia"/>
              </a:rPr>
              <a:t> </a:t>
            </a:r>
            <a:r>
              <a:rPr dirty="0" sz="2350" spc="-25">
                <a:latin typeface="Georgia"/>
                <a:cs typeface="Georgia"/>
              </a:rPr>
              <a:t>in </a:t>
            </a:r>
            <a:r>
              <a:rPr dirty="0" sz="2350">
                <a:latin typeface="Georgia"/>
                <a:cs typeface="Georgia"/>
              </a:rPr>
              <a:t>training</a:t>
            </a:r>
            <a:r>
              <a:rPr dirty="0" sz="2350" spc="160">
                <a:latin typeface="Georgia"/>
                <a:cs typeface="Georgia"/>
              </a:rPr>
              <a:t> </a:t>
            </a:r>
            <a:r>
              <a:rPr dirty="0" sz="2350" spc="-10">
                <a:latin typeface="Georgia"/>
                <a:cs typeface="Georgia"/>
              </a:rPr>
              <a:t>iterations</a:t>
            </a:r>
            <a:endParaRPr sz="2350">
              <a:latin typeface="Georgia"/>
              <a:cs typeface="Georgia"/>
            </a:endParaRPr>
          </a:p>
          <a:p>
            <a:pPr marL="11780520" marR="318770">
              <a:lnSpc>
                <a:spcPct val="117000"/>
              </a:lnSpc>
            </a:pPr>
            <a:r>
              <a:rPr dirty="0" sz="2350">
                <a:latin typeface="Georgia"/>
                <a:cs typeface="Georgia"/>
              </a:rPr>
              <a:t>Reliance</a:t>
            </a:r>
            <a:r>
              <a:rPr dirty="0" sz="2350" spc="16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on</a:t>
            </a:r>
            <a:r>
              <a:rPr dirty="0" sz="2350" spc="17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pre-trained</a:t>
            </a:r>
            <a:r>
              <a:rPr dirty="0" sz="2350" spc="170">
                <a:latin typeface="Georgia"/>
                <a:cs typeface="Georgia"/>
              </a:rPr>
              <a:t> </a:t>
            </a:r>
            <a:r>
              <a:rPr dirty="0" sz="2350">
                <a:latin typeface="Georgia"/>
                <a:cs typeface="Georgia"/>
              </a:rPr>
              <a:t>checkpoints</a:t>
            </a:r>
            <a:r>
              <a:rPr dirty="0" sz="2350" spc="170">
                <a:latin typeface="Georgia"/>
                <a:cs typeface="Georgia"/>
              </a:rPr>
              <a:t> </a:t>
            </a:r>
            <a:r>
              <a:rPr dirty="0" sz="2350" spc="45">
                <a:latin typeface="Georgia"/>
                <a:cs typeface="Georgia"/>
              </a:rPr>
              <a:t>with </a:t>
            </a:r>
            <a:r>
              <a:rPr dirty="0" sz="2350">
                <a:latin typeface="Georgia"/>
                <a:cs typeface="Georgia"/>
              </a:rPr>
              <a:t>limited</a:t>
            </a:r>
            <a:r>
              <a:rPr dirty="0" sz="2350" spc="155">
                <a:latin typeface="Georgia"/>
                <a:cs typeface="Georgia"/>
              </a:rPr>
              <a:t> </a:t>
            </a:r>
            <a:r>
              <a:rPr dirty="0" sz="2350" spc="-10">
                <a:latin typeface="Georgia"/>
                <a:cs typeface="Georgia"/>
              </a:rPr>
              <a:t>customization</a:t>
            </a:r>
            <a:endParaRPr sz="2350">
              <a:latin typeface="Georgia"/>
              <a:cs typeface="Georgi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364772" y="8803452"/>
            <a:ext cx="2628899" cy="1483547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7221200" y="9215479"/>
            <a:ext cx="398145" cy="371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z="2000" spc="-25">
                <a:latin typeface="Verdana"/>
                <a:cs typeface="Verdana"/>
              </a:rPr>
              <a:t>10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1109" y="1588755"/>
            <a:ext cx="2603891" cy="28717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409" y="299659"/>
            <a:ext cx="2438399" cy="18287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0274" y="5754654"/>
            <a:ext cx="3638549" cy="36385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53506" y="4790397"/>
            <a:ext cx="2781299" cy="2781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62701" y="282002"/>
            <a:ext cx="5049520" cy="12382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950" spc="370"/>
              <a:t>Challenges</a:t>
            </a:r>
            <a:endParaRPr sz="7950"/>
          </a:p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9069" y="2758859"/>
            <a:ext cx="95250" cy="9524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5807" y="3220822"/>
            <a:ext cx="104775" cy="1047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5807" y="3687547"/>
            <a:ext cx="104775" cy="1047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99069" y="4159034"/>
            <a:ext cx="95250" cy="9524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5807" y="4620997"/>
            <a:ext cx="104775" cy="1047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65807" y="5087722"/>
            <a:ext cx="104775" cy="1047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4449" y="6474276"/>
            <a:ext cx="95250" cy="952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4449" y="7369626"/>
            <a:ext cx="95250" cy="9524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4449" y="8264976"/>
            <a:ext cx="95250" cy="9524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862519" y="2023593"/>
            <a:ext cx="9321800" cy="6909434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650" spc="-145">
                <a:latin typeface="Georgia"/>
                <a:cs typeface="Georgia"/>
              </a:rPr>
              <a:t>6.</a:t>
            </a:r>
            <a:r>
              <a:rPr dirty="0" sz="2650" spc="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Session</a:t>
            </a:r>
            <a:r>
              <a:rPr dirty="0" sz="2650" spc="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Instability</a:t>
            </a:r>
            <a:endParaRPr sz="2650">
              <a:latin typeface="Georgia"/>
              <a:cs typeface="Georgia"/>
            </a:endParaRPr>
          </a:p>
          <a:p>
            <a:pPr marL="590550">
              <a:lnSpc>
                <a:spcPct val="100000"/>
              </a:lnSpc>
              <a:spcBef>
                <a:spcPts val="495"/>
              </a:spcBef>
            </a:pPr>
            <a:r>
              <a:rPr dirty="0" sz="2650" spc="-10">
                <a:latin typeface="Georgia"/>
                <a:cs typeface="Georgia"/>
              </a:rPr>
              <a:t>Problem:</a:t>
            </a:r>
            <a:endParaRPr sz="2650">
              <a:latin typeface="Georgia"/>
              <a:cs typeface="Georgia"/>
            </a:endParaRPr>
          </a:p>
          <a:p>
            <a:pPr marL="1168400" marR="984250">
              <a:lnSpc>
                <a:spcPts val="3679"/>
              </a:lnSpc>
              <a:spcBef>
                <a:spcPts val="200"/>
              </a:spcBef>
            </a:pPr>
            <a:r>
              <a:rPr dirty="0" sz="2650">
                <a:latin typeface="Georgia"/>
                <a:cs typeface="Georgia"/>
              </a:rPr>
              <a:t>Runtime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disconnections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after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 spc="-20">
                <a:latin typeface="Georgia"/>
                <a:cs typeface="Georgia"/>
              </a:rPr>
              <a:t>12h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 spc="-45">
                <a:latin typeface="Georgia"/>
                <a:cs typeface="Georgia"/>
              </a:rPr>
              <a:t>(Colab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limits) </a:t>
            </a:r>
            <a:r>
              <a:rPr dirty="0" sz="2650">
                <a:latin typeface="Georgia"/>
                <a:cs typeface="Georgia"/>
              </a:rPr>
              <a:t>Memory</a:t>
            </a:r>
            <a:r>
              <a:rPr dirty="0" sz="2650" spc="2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leaks</a:t>
            </a:r>
            <a:r>
              <a:rPr dirty="0" sz="2650" spc="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during</a:t>
            </a:r>
            <a:r>
              <a:rPr dirty="0" sz="2650" spc="2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TPS</a:t>
            </a:r>
            <a:r>
              <a:rPr dirty="0" sz="2650" spc="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warping</a:t>
            </a:r>
            <a:endParaRPr sz="2650">
              <a:latin typeface="Georgia"/>
              <a:cs typeface="Georgia"/>
            </a:endParaRPr>
          </a:p>
          <a:p>
            <a:pPr marL="590550">
              <a:lnSpc>
                <a:spcPct val="100000"/>
              </a:lnSpc>
              <a:spcBef>
                <a:spcPts val="284"/>
              </a:spcBef>
            </a:pPr>
            <a:r>
              <a:rPr dirty="0" sz="2650" spc="-10">
                <a:latin typeface="Georgia"/>
                <a:cs typeface="Georgia"/>
              </a:rPr>
              <a:t>Impact:</a:t>
            </a:r>
            <a:endParaRPr sz="2650">
              <a:latin typeface="Georgia"/>
              <a:cs typeface="Georgia"/>
            </a:endParaRPr>
          </a:p>
          <a:p>
            <a:pPr marL="1168400" marR="5080">
              <a:lnSpc>
                <a:spcPts val="3679"/>
              </a:lnSpc>
              <a:spcBef>
                <a:spcPts val="200"/>
              </a:spcBef>
            </a:pPr>
            <a:r>
              <a:rPr dirty="0" sz="2650">
                <a:latin typeface="Georgia"/>
                <a:cs typeface="Georgia"/>
              </a:rPr>
              <a:t>Lost</a:t>
            </a:r>
            <a:r>
              <a:rPr dirty="0" sz="2650" spc="110">
                <a:latin typeface="Georgia"/>
                <a:cs typeface="Georgia"/>
              </a:rPr>
              <a:t> </a:t>
            </a:r>
            <a:r>
              <a:rPr dirty="0" sz="2650" spc="-95">
                <a:latin typeface="Georgia"/>
                <a:cs typeface="Georgia"/>
              </a:rPr>
              <a:t>17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completed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experiments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due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 spc="60">
                <a:latin typeface="Georgia"/>
                <a:cs typeface="Georgia"/>
              </a:rPr>
              <a:t>to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session</a:t>
            </a:r>
            <a:r>
              <a:rPr dirty="0" sz="2650" spc="12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crashes </a:t>
            </a:r>
            <a:r>
              <a:rPr dirty="0" sz="2650">
                <a:latin typeface="Georgia"/>
                <a:cs typeface="Georgia"/>
              </a:rPr>
              <a:t>Required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manual</a:t>
            </a:r>
            <a:r>
              <a:rPr dirty="0" sz="2650" spc="80">
                <a:latin typeface="Georgia"/>
                <a:cs typeface="Georgia"/>
              </a:rPr>
              <a:t> </a:t>
            </a:r>
            <a:r>
              <a:rPr dirty="0" sz="2650">
                <a:latin typeface="Georgia"/>
                <a:cs typeface="Georgia"/>
              </a:rPr>
              <a:t>checkpointing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 spc="65">
                <a:latin typeface="Georgia"/>
                <a:cs typeface="Georgia"/>
              </a:rPr>
              <a:t>every</a:t>
            </a:r>
            <a:r>
              <a:rPr dirty="0" sz="2650" spc="85">
                <a:latin typeface="Georgia"/>
                <a:cs typeface="Georgia"/>
              </a:rPr>
              <a:t> </a:t>
            </a:r>
            <a:r>
              <a:rPr dirty="0" sz="2650" spc="-120">
                <a:latin typeface="Georgia"/>
                <a:cs typeface="Georgia"/>
              </a:rPr>
              <a:t>30</a:t>
            </a:r>
            <a:r>
              <a:rPr dirty="0" sz="2650" spc="80">
                <a:latin typeface="Georgia"/>
                <a:cs typeface="Georgia"/>
              </a:rPr>
              <a:t> </a:t>
            </a:r>
            <a:r>
              <a:rPr dirty="0" sz="2650" spc="-10">
                <a:latin typeface="Georgia"/>
                <a:cs typeface="Georgia"/>
              </a:rPr>
              <a:t>minutes</a:t>
            </a:r>
            <a:endParaRPr sz="26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650">
              <a:latin typeface="Georgia"/>
              <a:cs typeface="Georgia"/>
            </a:endParaRPr>
          </a:p>
          <a:p>
            <a:pPr marL="165735">
              <a:lnSpc>
                <a:spcPct val="100000"/>
              </a:lnSpc>
            </a:pPr>
            <a:r>
              <a:rPr dirty="0" sz="2500">
                <a:latin typeface="Georgia"/>
                <a:cs typeface="Georgia"/>
              </a:rPr>
              <a:t>Mitigation</a:t>
            </a:r>
            <a:r>
              <a:rPr dirty="0" sz="2500" spc="95">
                <a:latin typeface="Georgia"/>
                <a:cs typeface="Georgia"/>
              </a:rPr>
              <a:t> </a:t>
            </a:r>
            <a:r>
              <a:rPr dirty="0" sz="2500" spc="-10">
                <a:latin typeface="Georgia"/>
                <a:cs typeface="Georgia"/>
              </a:rPr>
              <a:t>Strategies</a:t>
            </a:r>
            <a:endParaRPr sz="2500">
              <a:latin typeface="Georgia"/>
              <a:cs typeface="Georgia"/>
            </a:endParaRPr>
          </a:p>
          <a:p>
            <a:pPr marL="713105" marR="1751964">
              <a:lnSpc>
                <a:spcPct val="117500"/>
              </a:lnSpc>
            </a:pPr>
            <a:r>
              <a:rPr dirty="0" sz="2500">
                <a:latin typeface="Georgia"/>
                <a:cs typeface="Georgia"/>
              </a:rPr>
              <a:t>Adopted</a:t>
            </a:r>
            <a:r>
              <a:rPr dirty="0" sz="2500" spc="10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mixed-precision</a:t>
            </a:r>
            <a:r>
              <a:rPr dirty="0" sz="2500" spc="105">
                <a:latin typeface="Georgia"/>
                <a:cs typeface="Georgia"/>
              </a:rPr>
              <a:t> </a:t>
            </a:r>
            <a:r>
              <a:rPr dirty="0" sz="2500" spc="-155">
                <a:latin typeface="Georgia"/>
                <a:cs typeface="Georgia"/>
              </a:rPr>
              <a:t>(FP16)</a:t>
            </a:r>
            <a:r>
              <a:rPr dirty="0" sz="2500" spc="105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training</a:t>
            </a:r>
            <a:r>
              <a:rPr dirty="0" sz="2500" spc="105">
                <a:latin typeface="Georgia"/>
                <a:cs typeface="Georgia"/>
              </a:rPr>
              <a:t> </a:t>
            </a:r>
            <a:r>
              <a:rPr dirty="0" sz="1150" spc="1440">
                <a:latin typeface="Lucida Sans Unicode"/>
                <a:cs typeface="Lucida Sans Unicode"/>
              </a:rPr>
              <a:t>→</a:t>
            </a:r>
            <a:r>
              <a:rPr dirty="0" sz="1150" spc="340">
                <a:latin typeface="Lucida Sans Unicode"/>
                <a:cs typeface="Lucida Sans Unicode"/>
              </a:rPr>
              <a:t> </a:t>
            </a:r>
            <a:r>
              <a:rPr dirty="0" sz="2500" spc="-25">
                <a:latin typeface="Georgia"/>
                <a:cs typeface="Georgia"/>
              </a:rPr>
              <a:t>40% </a:t>
            </a:r>
            <a:r>
              <a:rPr dirty="0" sz="2500" spc="60">
                <a:latin typeface="Georgia"/>
                <a:cs typeface="Georgia"/>
              </a:rPr>
              <a:t>memory</a:t>
            </a:r>
            <a:r>
              <a:rPr dirty="0" sz="2500" spc="-30">
                <a:latin typeface="Georgia"/>
                <a:cs typeface="Georgia"/>
              </a:rPr>
              <a:t> </a:t>
            </a:r>
            <a:r>
              <a:rPr dirty="0" sz="2500" spc="-10">
                <a:latin typeface="Georgia"/>
                <a:cs typeface="Georgia"/>
              </a:rPr>
              <a:t>reduction</a:t>
            </a:r>
            <a:endParaRPr sz="2500">
              <a:latin typeface="Georgia"/>
              <a:cs typeface="Georgia"/>
            </a:endParaRPr>
          </a:p>
          <a:p>
            <a:pPr marL="713105" marR="1600200">
              <a:lnSpc>
                <a:spcPct val="117500"/>
              </a:lnSpc>
            </a:pPr>
            <a:r>
              <a:rPr dirty="0" sz="2500">
                <a:latin typeface="Georgia"/>
                <a:cs typeface="Georgia"/>
              </a:rPr>
              <a:t>Implemented</a:t>
            </a:r>
            <a:r>
              <a:rPr dirty="0" sz="2500" spc="204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gradient</a:t>
            </a:r>
            <a:r>
              <a:rPr dirty="0" sz="2500" spc="21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checkpointing</a:t>
            </a:r>
            <a:r>
              <a:rPr dirty="0" sz="2500" spc="210">
                <a:latin typeface="Georgia"/>
                <a:cs typeface="Georgia"/>
              </a:rPr>
              <a:t> </a:t>
            </a:r>
            <a:r>
              <a:rPr dirty="0" sz="1150" spc="1440">
                <a:latin typeface="Lucida Sans Unicode"/>
                <a:cs typeface="Lucida Sans Unicode"/>
              </a:rPr>
              <a:t>→</a:t>
            </a:r>
            <a:r>
              <a:rPr dirty="0" sz="1150" spc="445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Georgia"/>
                <a:cs typeface="Georgia"/>
              </a:rPr>
              <a:t>Enabled </a:t>
            </a:r>
            <a:r>
              <a:rPr dirty="0" sz="2500">
                <a:latin typeface="Georgia"/>
                <a:cs typeface="Georgia"/>
              </a:rPr>
              <a:t>larger</a:t>
            </a:r>
            <a:r>
              <a:rPr dirty="0" sz="2500" spc="125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batch</a:t>
            </a:r>
            <a:r>
              <a:rPr dirty="0" sz="2500" spc="130">
                <a:latin typeface="Georgia"/>
                <a:cs typeface="Georgia"/>
              </a:rPr>
              <a:t> </a:t>
            </a:r>
            <a:r>
              <a:rPr dirty="0" sz="2500" spc="45">
                <a:latin typeface="Georgia"/>
                <a:cs typeface="Georgia"/>
              </a:rPr>
              <a:t>sizes</a:t>
            </a:r>
            <a:endParaRPr sz="2500">
              <a:latin typeface="Georgia"/>
              <a:cs typeface="Georgia"/>
            </a:endParaRPr>
          </a:p>
          <a:p>
            <a:pPr marL="713105" marR="2067560">
              <a:lnSpc>
                <a:spcPct val="117500"/>
              </a:lnSpc>
            </a:pPr>
            <a:r>
              <a:rPr dirty="0" sz="2500">
                <a:latin typeface="Georgia"/>
                <a:cs typeface="Georgia"/>
              </a:rPr>
              <a:t>Used</a:t>
            </a:r>
            <a:r>
              <a:rPr dirty="0" sz="2500" spc="2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Hugging</a:t>
            </a:r>
            <a:r>
              <a:rPr dirty="0" sz="2500" spc="20">
                <a:latin typeface="Georgia"/>
                <a:cs typeface="Georgia"/>
              </a:rPr>
              <a:t> </a:t>
            </a:r>
            <a:r>
              <a:rPr dirty="0" sz="2500" spc="-35">
                <a:latin typeface="Georgia"/>
                <a:cs typeface="Georgia"/>
              </a:rPr>
              <a:t>Face</a:t>
            </a:r>
            <a:r>
              <a:rPr dirty="0" sz="2500" spc="2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cached</a:t>
            </a:r>
            <a:r>
              <a:rPr dirty="0" sz="2500" spc="20">
                <a:latin typeface="Georgia"/>
                <a:cs typeface="Georgia"/>
              </a:rPr>
              <a:t> </a:t>
            </a:r>
            <a:r>
              <a:rPr dirty="0" sz="2500">
                <a:latin typeface="Georgia"/>
                <a:cs typeface="Georgia"/>
              </a:rPr>
              <a:t>models</a:t>
            </a:r>
            <a:r>
              <a:rPr dirty="0" sz="2500" spc="25">
                <a:latin typeface="Georgia"/>
                <a:cs typeface="Georgia"/>
              </a:rPr>
              <a:t> </a:t>
            </a:r>
            <a:r>
              <a:rPr dirty="0" sz="1150" spc="1440">
                <a:latin typeface="Lucida Sans Unicode"/>
                <a:cs typeface="Lucida Sans Unicode"/>
              </a:rPr>
              <a:t>→</a:t>
            </a:r>
            <a:r>
              <a:rPr dirty="0" sz="1150" spc="254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Georgia"/>
                <a:cs typeface="Georgia"/>
              </a:rPr>
              <a:t>Avoided </a:t>
            </a:r>
            <a:r>
              <a:rPr dirty="0" sz="2500">
                <a:latin typeface="Georgia"/>
                <a:cs typeface="Georgia"/>
              </a:rPr>
              <a:t>redundant</a:t>
            </a:r>
            <a:r>
              <a:rPr dirty="0" sz="2500" spc="254">
                <a:latin typeface="Georgia"/>
                <a:cs typeface="Georgia"/>
              </a:rPr>
              <a:t> </a:t>
            </a:r>
            <a:r>
              <a:rPr dirty="0" sz="2500" spc="-10">
                <a:latin typeface="Georgia"/>
                <a:cs typeface="Georgia"/>
              </a:rPr>
              <a:t>downloads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7221200" y="9215479"/>
            <a:ext cx="398145" cy="371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dirty="0" sz="2000" spc="-25">
                <a:latin typeface="Verdana"/>
                <a:cs typeface="Verdana"/>
              </a:rPr>
              <a:t>10</a:t>
            </a:fld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46600" y="9232962"/>
            <a:ext cx="3079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5">
                <a:latin typeface="Verdana"/>
                <a:cs typeface="Verdana"/>
              </a:rPr>
              <a:t>13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3844338"/>
            <a:ext cx="171450" cy="1714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49" y="5406438"/>
            <a:ext cx="171450" cy="171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2449" y="6968538"/>
            <a:ext cx="171450" cy="171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4753" y="1848114"/>
            <a:ext cx="9038590" cy="7054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16020" marR="88265" indent="-3703954">
              <a:lnSpc>
                <a:spcPct val="116500"/>
              </a:lnSpc>
              <a:spcBef>
                <a:spcPts val="95"/>
              </a:spcBef>
            </a:pPr>
            <a:r>
              <a:rPr dirty="0" sz="4400" spc="-120">
                <a:solidFill>
                  <a:srgbClr val="A22D20"/>
                </a:solidFill>
                <a:latin typeface="Georgia"/>
                <a:cs typeface="Georgia"/>
              </a:rPr>
              <a:t>1-</a:t>
            </a:r>
            <a:r>
              <a:rPr dirty="0" sz="4400" spc="-25">
                <a:solidFill>
                  <a:srgbClr val="A22D20"/>
                </a:solidFill>
                <a:latin typeface="Georgia"/>
                <a:cs typeface="Georgia"/>
              </a:rPr>
              <a:t>Image-</a:t>
            </a:r>
            <a:r>
              <a:rPr dirty="0" sz="4400">
                <a:solidFill>
                  <a:srgbClr val="A22D20"/>
                </a:solidFill>
                <a:latin typeface="Georgia"/>
                <a:cs typeface="Georgia"/>
              </a:rPr>
              <a:t>Based</a:t>
            </a:r>
            <a:r>
              <a:rPr dirty="0" sz="4400" spc="-6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400">
                <a:solidFill>
                  <a:srgbClr val="A22D20"/>
                </a:solidFill>
                <a:latin typeface="Georgia"/>
                <a:cs typeface="Georgia"/>
              </a:rPr>
              <a:t>Virtual</a:t>
            </a:r>
            <a:r>
              <a:rPr dirty="0" sz="4400" spc="-6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400" spc="-55">
                <a:solidFill>
                  <a:srgbClr val="A22D20"/>
                </a:solidFill>
                <a:latin typeface="Georgia"/>
                <a:cs typeface="Georgia"/>
              </a:rPr>
              <a:t>Try-</a:t>
            </a:r>
            <a:r>
              <a:rPr dirty="0" sz="4400">
                <a:solidFill>
                  <a:srgbClr val="A22D20"/>
                </a:solidFill>
                <a:latin typeface="Georgia"/>
                <a:cs typeface="Georgia"/>
              </a:rPr>
              <a:t>On</a:t>
            </a:r>
            <a:r>
              <a:rPr dirty="0" sz="4400" spc="-6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400" spc="-10">
                <a:solidFill>
                  <a:srgbClr val="A22D20"/>
                </a:solidFill>
                <a:latin typeface="Georgia"/>
                <a:cs typeface="Georgia"/>
              </a:rPr>
              <a:t>using GANs:</a:t>
            </a:r>
            <a:endParaRPr sz="4400">
              <a:latin typeface="Georgia"/>
              <a:cs typeface="Georgia"/>
            </a:endParaRPr>
          </a:p>
          <a:p>
            <a:pPr marL="856615" marR="5080">
              <a:lnSpc>
                <a:spcPts val="6150"/>
              </a:lnSpc>
              <a:spcBef>
                <a:spcPts val="350"/>
              </a:spcBef>
            </a:pPr>
            <a:r>
              <a:rPr dirty="0" sz="4400">
                <a:latin typeface="Georgia"/>
                <a:cs typeface="Georgia"/>
              </a:rPr>
              <a:t>Deform</a:t>
            </a:r>
            <a:r>
              <a:rPr dirty="0" sz="4400" spc="-5">
                <a:latin typeface="Georgia"/>
                <a:cs typeface="Georgia"/>
              </a:rPr>
              <a:t> </a:t>
            </a:r>
            <a:r>
              <a:rPr dirty="0" sz="4400" spc="-110">
                <a:latin typeface="Georgia"/>
                <a:cs typeface="Georgia"/>
              </a:rPr>
              <a:t>(warp)</a:t>
            </a:r>
            <a:r>
              <a:rPr dirty="0" sz="4400" spc="-5">
                <a:latin typeface="Georgia"/>
                <a:cs typeface="Georgia"/>
              </a:rPr>
              <a:t> </a:t>
            </a:r>
            <a:r>
              <a:rPr dirty="0" sz="4400" spc="70">
                <a:latin typeface="Georgia"/>
                <a:cs typeface="Georgia"/>
              </a:rPr>
              <a:t>the</a:t>
            </a:r>
            <a:r>
              <a:rPr dirty="0" sz="4400" spc="-5">
                <a:latin typeface="Georgia"/>
                <a:cs typeface="Georgia"/>
              </a:rPr>
              <a:t> </a:t>
            </a:r>
            <a:r>
              <a:rPr dirty="0" sz="4400">
                <a:latin typeface="Georgia"/>
                <a:cs typeface="Georgia"/>
              </a:rPr>
              <a:t>garment </a:t>
            </a:r>
            <a:r>
              <a:rPr dirty="0" sz="4400" spc="75">
                <a:latin typeface="Georgia"/>
                <a:cs typeface="Georgia"/>
              </a:rPr>
              <a:t>to</a:t>
            </a:r>
            <a:r>
              <a:rPr dirty="0" sz="4400" spc="-5">
                <a:latin typeface="Georgia"/>
                <a:cs typeface="Georgia"/>
              </a:rPr>
              <a:t> </a:t>
            </a:r>
            <a:r>
              <a:rPr dirty="0" sz="4400" spc="70">
                <a:latin typeface="Georgia"/>
                <a:cs typeface="Georgia"/>
              </a:rPr>
              <a:t>fit the</a:t>
            </a:r>
            <a:r>
              <a:rPr dirty="0" sz="4400" spc="-125">
                <a:latin typeface="Georgia"/>
                <a:cs typeface="Georgia"/>
              </a:rPr>
              <a:t> </a:t>
            </a:r>
            <a:r>
              <a:rPr dirty="0" sz="4400">
                <a:latin typeface="Georgia"/>
                <a:cs typeface="Georgia"/>
              </a:rPr>
              <a:t>person's</a:t>
            </a:r>
            <a:r>
              <a:rPr dirty="0" sz="4400" spc="-125">
                <a:latin typeface="Georgia"/>
                <a:cs typeface="Georgia"/>
              </a:rPr>
              <a:t> </a:t>
            </a:r>
            <a:r>
              <a:rPr dirty="0" sz="4400" spc="60">
                <a:latin typeface="Georgia"/>
                <a:cs typeface="Georgia"/>
              </a:rPr>
              <a:t>body</a:t>
            </a:r>
            <a:r>
              <a:rPr dirty="0" sz="4400" spc="-125">
                <a:latin typeface="Georgia"/>
                <a:cs typeface="Georgia"/>
              </a:rPr>
              <a:t> </a:t>
            </a:r>
            <a:r>
              <a:rPr dirty="0" sz="4400" spc="-10">
                <a:latin typeface="Georgia"/>
                <a:cs typeface="Georgia"/>
              </a:rPr>
              <a:t>shape.</a:t>
            </a:r>
            <a:endParaRPr sz="4400">
              <a:latin typeface="Georgia"/>
              <a:cs typeface="Georgia"/>
            </a:endParaRPr>
          </a:p>
          <a:p>
            <a:pPr marL="856615" marR="576580">
              <a:lnSpc>
                <a:spcPts val="6150"/>
              </a:lnSpc>
            </a:pPr>
            <a:r>
              <a:rPr dirty="0" sz="4400">
                <a:latin typeface="Georgia"/>
                <a:cs typeface="Georgia"/>
              </a:rPr>
              <a:t>Use</a:t>
            </a:r>
            <a:r>
              <a:rPr dirty="0" sz="4400" spc="-114">
                <a:latin typeface="Georgia"/>
                <a:cs typeface="Georgia"/>
              </a:rPr>
              <a:t> </a:t>
            </a:r>
            <a:r>
              <a:rPr dirty="0" sz="4400" spc="-145">
                <a:latin typeface="Georgia"/>
                <a:cs typeface="Georgia"/>
              </a:rPr>
              <a:t>GANs</a:t>
            </a:r>
            <a:r>
              <a:rPr dirty="0" sz="4400" spc="-114">
                <a:latin typeface="Georgia"/>
                <a:cs typeface="Georgia"/>
              </a:rPr>
              <a:t> </a:t>
            </a:r>
            <a:r>
              <a:rPr dirty="0" sz="4400" spc="75">
                <a:latin typeface="Georgia"/>
                <a:cs typeface="Georgia"/>
              </a:rPr>
              <a:t>to</a:t>
            </a:r>
            <a:r>
              <a:rPr dirty="0" sz="4400" spc="-114">
                <a:latin typeface="Georgia"/>
                <a:cs typeface="Georgia"/>
              </a:rPr>
              <a:t> </a:t>
            </a:r>
            <a:r>
              <a:rPr dirty="0" sz="4400" spc="55">
                <a:latin typeface="Georgia"/>
                <a:cs typeface="Georgia"/>
              </a:rPr>
              <a:t>generate</a:t>
            </a:r>
            <a:r>
              <a:rPr dirty="0" sz="4400" spc="-114">
                <a:latin typeface="Georgia"/>
                <a:cs typeface="Georgia"/>
              </a:rPr>
              <a:t> </a:t>
            </a:r>
            <a:r>
              <a:rPr dirty="0" sz="4400" spc="70">
                <a:latin typeface="Georgia"/>
                <a:cs typeface="Georgia"/>
              </a:rPr>
              <a:t>the</a:t>
            </a:r>
            <a:r>
              <a:rPr dirty="0" sz="4400" spc="-114">
                <a:latin typeface="Georgia"/>
                <a:cs typeface="Georgia"/>
              </a:rPr>
              <a:t> </a:t>
            </a:r>
            <a:r>
              <a:rPr dirty="0" sz="4400" spc="-10">
                <a:latin typeface="Georgia"/>
                <a:cs typeface="Georgia"/>
              </a:rPr>
              <a:t>final image.</a:t>
            </a:r>
            <a:endParaRPr sz="4400">
              <a:latin typeface="Georgia"/>
              <a:cs typeface="Georgia"/>
            </a:endParaRPr>
          </a:p>
          <a:p>
            <a:pPr marL="856615" marR="361315">
              <a:lnSpc>
                <a:spcPts val="6150"/>
              </a:lnSpc>
            </a:pPr>
            <a:r>
              <a:rPr dirty="0" sz="4400" spc="-10">
                <a:latin typeface="Georgia"/>
                <a:cs typeface="Georgia"/>
              </a:rPr>
              <a:t>Limitation:</a:t>
            </a:r>
            <a:r>
              <a:rPr dirty="0" sz="4400" spc="-165">
                <a:latin typeface="Georgia"/>
                <a:cs typeface="Georgia"/>
              </a:rPr>
              <a:t> </a:t>
            </a:r>
            <a:r>
              <a:rPr dirty="0" sz="4400">
                <a:latin typeface="Georgia"/>
                <a:cs typeface="Georgia"/>
              </a:rPr>
              <a:t>Poor</a:t>
            </a:r>
            <a:r>
              <a:rPr dirty="0" sz="4400" spc="-160">
                <a:latin typeface="Georgia"/>
                <a:cs typeface="Georgia"/>
              </a:rPr>
              <a:t> </a:t>
            </a:r>
            <a:r>
              <a:rPr dirty="0" sz="4400" spc="-10">
                <a:latin typeface="Georgia"/>
                <a:cs typeface="Georgia"/>
              </a:rPr>
              <a:t>generalization </a:t>
            </a:r>
            <a:r>
              <a:rPr dirty="0" sz="4400" spc="75">
                <a:latin typeface="Georgia"/>
                <a:cs typeface="Georgia"/>
              </a:rPr>
              <a:t>to</a:t>
            </a:r>
            <a:r>
              <a:rPr dirty="0" sz="4400" spc="114">
                <a:latin typeface="Georgia"/>
                <a:cs typeface="Georgia"/>
              </a:rPr>
              <a:t> </a:t>
            </a:r>
            <a:r>
              <a:rPr dirty="0" sz="4400">
                <a:latin typeface="Georgia"/>
                <a:cs typeface="Georgia"/>
              </a:rPr>
              <a:t>complex</a:t>
            </a:r>
            <a:r>
              <a:rPr dirty="0" sz="4400" spc="120">
                <a:latin typeface="Georgia"/>
                <a:cs typeface="Georgia"/>
              </a:rPr>
              <a:t> </a:t>
            </a:r>
            <a:r>
              <a:rPr dirty="0" sz="4400">
                <a:latin typeface="Georgia"/>
                <a:cs typeface="Georgia"/>
              </a:rPr>
              <a:t>backgrounds</a:t>
            </a:r>
            <a:r>
              <a:rPr dirty="0" sz="4400" spc="120">
                <a:latin typeface="Georgia"/>
                <a:cs typeface="Georgia"/>
              </a:rPr>
              <a:t> </a:t>
            </a:r>
            <a:r>
              <a:rPr dirty="0" sz="4400" spc="-25">
                <a:latin typeface="Georgia"/>
                <a:cs typeface="Georgia"/>
              </a:rPr>
              <a:t>and </a:t>
            </a:r>
            <a:r>
              <a:rPr dirty="0" sz="4400" spc="50">
                <a:latin typeface="Georgia"/>
                <a:cs typeface="Georgia"/>
              </a:rPr>
              <a:t>diverse</a:t>
            </a:r>
            <a:r>
              <a:rPr dirty="0" sz="4400" spc="-65">
                <a:latin typeface="Georgia"/>
                <a:cs typeface="Georgia"/>
              </a:rPr>
              <a:t> </a:t>
            </a:r>
            <a:r>
              <a:rPr dirty="0" sz="4400" spc="-10">
                <a:latin typeface="Georgia"/>
                <a:cs typeface="Georgia"/>
              </a:rPr>
              <a:t>poses.</a:t>
            </a:r>
            <a:endParaRPr sz="4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2748" y="187251"/>
            <a:ext cx="5356225" cy="1093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7000" spc="140">
                <a:solidFill>
                  <a:srgbClr val="830909"/>
                </a:solidFill>
              </a:rPr>
              <a:t>Related</a:t>
            </a:r>
            <a:r>
              <a:rPr dirty="0" sz="7000" spc="-180">
                <a:solidFill>
                  <a:srgbClr val="830909"/>
                </a:solidFill>
              </a:rPr>
              <a:t> </a:t>
            </a:r>
            <a:r>
              <a:rPr dirty="0" sz="7000" spc="-235">
                <a:solidFill>
                  <a:srgbClr val="830909"/>
                </a:solidFill>
              </a:rPr>
              <a:t>W</a:t>
            </a:r>
            <a:r>
              <a:rPr dirty="0" sz="7000" spc="385">
                <a:solidFill>
                  <a:srgbClr val="830909"/>
                </a:solidFill>
              </a:rPr>
              <a:t>or</a:t>
            </a:r>
            <a:r>
              <a:rPr dirty="0" sz="7000" spc="390">
                <a:solidFill>
                  <a:srgbClr val="830909"/>
                </a:solidFill>
              </a:rPr>
              <a:t>k</a:t>
            </a:r>
            <a:endParaRPr sz="700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1960" y="3788596"/>
            <a:ext cx="161925" cy="1619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1960" y="6074596"/>
            <a:ext cx="161925" cy="1619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1485" y="8360596"/>
            <a:ext cx="161925" cy="1619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814076" y="1846703"/>
            <a:ext cx="7479665" cy="6884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0565" marR="120650" indent="-3238500">
              <a:lnSpc>
                <a:spcPct val="116300"/>
              </a:lnSpc>
              <a:spcBef>
                <a:spcPts val="100"/>
              </a:spcBef>
            </a:pPr>
            <a:r>
              <a:rPr dirty="0" sz="4300" spc="-235">
                <a:solidFill>
                  <a:srgbClr val="A22D20"/>
                </a:solidFill>
                <a:latin typeface="Georgia"/>
                <a:cs typeface="Georgia"/>
              </a:rPr>
              <a:t>2-</a:t>
            </a:r>
            <a:r>
              <a:rPr dirty="0" sz="4300" spc="-10">
                <a:solidFill>
                  <a:srgbClr val="A22D20"/>
                </a:solidFill>
                <a:latin typeface="Georgia"/>
                <a:cs typeface="Georgia"/>
              </a:rPr>
              <a:t>Diffusion-</a:t>
            </a:r>
            <a:r>
              <a:rPr dirty="0" sz="4300">
                <a:solidFill>
                  <a:srgbClr val="A22D20"/>
                </a:solidFill>
                <a:latin typeface="Georgia"/>
                <a:cs typeface="Georgia"/>
              </a:rPr>
              <a:t>Based</a:t>
            </a:r>
            <a:r>
              <a:rPr dirty="0" sz="4300" spc="-11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A22D20"/>
                </a:solidFill>
                <a:latin typeface="Georgia"/>
                <a:cs typeface="Georgia"/>
              </a:rPr>
              <a:t>Virtual</a:t>
            </a:r>
            <a:r>
              <a:rPr dirty="0" sz="4300" spc="-11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00" spc="-20">
                <a:solidFill>
                  <a:srgbClr val="A22D20"/>
                </a:solidFill>
                <a:latin typeface="Georgia"/>
                <a:cs typeface="Georgia"/>
              </a:rPr>
              <a:t>Try- </a:t>
            </a:r>
            <a:r>
              <a:rPr dirty="0" sz="4300" spc="-25">
                <a:solidFill>
                  <a:srgbClr val="A22D20"/>
                </a:solidFill>
                <a:latin typeface="Georgia"/>
                <a:cs typeface="Georgia"/>
              </a:rPr>
              <a:t>On:</a:t>
            </a:r>
            <a:endParaRPr sz="4300">
              <a:latin typeface="Georgia"/>
              <a:cs typeface="Georgia"/>
            </a:endParaRPr>
          </a:p>
          <a:p>
            <a:pPr algn="ctr" marL="823594" marR="5080">
              <a:lnSpc>
                <a:spcPts val="6000"/>
              </a:lnSpc>
              <a:spcBef>
                <a:spcPts val="340"/>
              </a:spcBef>
            </a:pPr>
            <a:r>
              <a:rPr dirty="0" sz="4300">
                <a:latin typeface="Georgia"/>
                <a:cs typeface="Georgia"/>
              </a:rPr>
              <a:t>Apply</a:t>
            </a:r>
            <a:r>
              <a:rPr dirty="0" sz="4300" spc="25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diffusion</a:t>
            </a:r>
            <a:r>
              <a:rPr dirty="0" sz="4300" spc="25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models</a:t>
            </a:r>
            <a:r>
              <a:rPr dirty="0" sz="4300" spc="30">
                <a:latin typeface="Georgia"/>
                <a:cs typeface="Georgia"/>
              </a:rPr>
              <a:t> </a:t>
            </a:r>
            <a:r>
              <a:rPr dirty="0" sz="4300" spc="-20">
                <a:latin typeface="Georgia"/>
                <a:cs typeface="Georgia"/>
              </a:rPr>
              <a:t>like </a:t>
            </a:r>
            <a:r>
              <a:rPr dirty="0" sz="4300">
                <a:latin typeface="Georgia"/>
                <a:cs typeface="Georgia"/>
              </a:rPr>
              <a:t>TryOnDiffusion</a:t>
            </a:r>
            <a:r>
              <a:rPr dirty="0" sz="4300" spc="-65">
                <a:latin typeface="Georgia"/>
                <a:cs typeface="Georgia"/>
              </a:rPr>
              <a:t> </a:t>
            </a:r>
            <a:r>
              <a:rPr dirty="0" sz="4300" spc="95">
                <a:latin typeface="Georgia"/>
                <a:cs typeface="Georgia"/>
              </a:rPr>
              <a:t>with</a:t>
            </a:r>
            <a:r>
              <a:rPr dirty="0" sz="4300" spc="-60">
                <a:latin typeface="Georgia"/>
                <a:cs typeface="Georgia"/>
              </a:rPr>
              <a:t> </a:t>
            </a:r>
            <a:r>
              <a:rPr dirty="0" sz="4300" spc="-20">
                <a:latin typeface="Georgia"/>
                <a:cs typeface="Georgia"/>
              </a:rPr>
              <a:t>dual </a:t>
            </a:r>
            <a:r>
              <a:rPr dirty="0" sz="4300" spc="-110">
                <a:latin typeface="Georgia"/>
                <a:cs typeface="Georgia"/>
              </a:rPr>
              <a:t>UNet</a:t>
            </a:r>
            <a:r>
              <a:rPr dirty="0" sz="4300" spc="-125">
                <a:latin typeface="Georgia"/>
                <a:cs typeface="Georgia"/>
              </a:rPr>
              <a:t> </a:t>
            </a:r>
            <a:r>
              <a:rPr dirty="0" sz="4300" spc="-10">
                <a:latin typeface="Georgia"/>
                <a:cs typeface="Georgia"/>
              </a:rPr>
              <a:t>architecture.</a:t>
            </a:r>
            <a:endParaRPr sz="4300">
              <a:latin typeface="Georgia"/>
              <a:cs typeface="Georgia"/>
            </a:endParaRPr>
          </a:p>
          <a:p>
            <a:pPr algn="just" marL="1182370" marR="363220" indent="36830">
              <a:lnSpc>
                <a:spcPts val="6000"/>
              </a:lnSpc>
            </a:pPr>
            <a:r>
              <a:rPr dirty="0" sz="4300">
                <a:latin typeface="Georgia"/>
                <a:cs typeface="Georgia"/>
              </a:rPr>
              <a:t>Some</a:t>
            </a:r>
            <a:r>
              <a:rPr dirty="0" sz="4300" spc="10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methods</a:t>
            </a:r>
            <a:r>
              <a:rPr dirty="0" sz="4300" spc="10">
                <a:latin typeface="Georgia"/>
                <a:cs typeface="Georgia"/>
              </a:rPr>
              <a:t> </a:t>
            </a:r>
            <a:r>
              <a:rPr dirty="0" sz="4300" spc="55">
                <a:latin typeface="Georgia"/>
                <a:cs typeface="Georgia"/>
              </a:rPr>
              <a:t>treat</a:t>
            </a:r>
            <a:r>
              <a:rPr dirty="0" sz="4300" spc="15">
                <a:latin typeface="Georgia"/>
                <a:cs typeface="Georgia"/>
              </a:rPr>
              <a:t> </a:t>
            </a:r>
            <a:r>
              <a:rPr dirty="0" sz="4300" spc="40">
                <a:latin typeface="Georgia"/>
                <a:cs typeface="Georgia"/>
              </a:rPr>
              <a:t>the </a:t>
            </a:r>
            <a:r>
              <a:rPr dirty="0" sz="4300" spc="60">
                <a:latin typeface="Georgia"/>
                <a:cs typeface="Georgia"/>
              </a:rPr>
              <a:t>task</a:t>
            </a:r>
            <a:r>
              <a:rPr dirty="0" sz="4300" spc="-55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as</a:t>
            </a:r>
            <a:r>
              <a:rPr dirty="0" sz="4300" spc="-50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image</a:t>
            </a:r>
            <a:r>
              <a:rPr dirty="0" sz="4300" spc="-50">
                <a:latin typeface="Georgia"/>
                <a:cs typeface="Georgia"/>
              </a:rPr>
              <a:t> </a:t>
            </a:r>
            <a:r>
              <a:rPr dirty="0" sz="4300" spc="-10">
                <a:latin typeface="Georgia"/>
                <a:cs typeface="Georgia"/>
              </a:rPr>
              <a:t>inpainting </a:t>
            </a:r>
            <a:r>
              <a:rPr dirty="0" sz="4300">
                <a:latin typeface="Georgia"/>
                <a:cs typeface="Georgia"/>
              </a:rPr>
              <a:t>using</a:t>
            </a:r>
            <a:r>
              <a:rPr dirty="0" sz="4300" spc="185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reference</a:t>
            </a:r>
            <a:r>
              <a:rPr dirty="0" sz="4300" spc="185">
                <a:latin typeface="Georgia"/>
                <a:cs typeface="Georgia"/>
              </a:rPr>
              <a:t> </a:t>
            </a:r>
            <a:r>
              <a:rPr dirty="0" sz="4300" spc="-10">
                <a:latin typeface="Georgia"/>
                <a:cs typeface="Georgia"/>
              </a:rPr>
              <a:t>images. </a:t>
            </a:r>
            <a:r>
              <a:rPr dirty="0" sz="4300">
                <a:latin typeface="Georgia"/>
                <a:cs typeface="Georgia"/>
              </a:rPr>
              <a:t>Limitation:</a:t>
            </a:r>
            <a:r>
              <a:rPr dirty="0" sz="4300" spc="-155">
                <a:latin typeface="Georgia"/>
                <a:cs typeface="Georgia"/>
              </a:rPr>
              <a:t> </a:t>
            </a:r>
            <a:r>
              <a:rPr dirty="0" sz="4300" spc="55">
                <a:latin typeface="Georgia"/>
                <a:cs typeface="Georgia"/>
              </a:rPr>
              <a:t>Difficulty</a:t>
            </a:r>
            <a:r>
              <a:rPr dirty="0" sz="4300" spc="-155">
                <a:latin typeface="Georgia"/>
                <a:cs typeface="Georgia"/>
              </a:rPr>
              <a:t> </a:t>
            </a:r>
            <a:r>
              <a:rPr dirty="0" sz="4300" spc="-25">
                <a:latin typeface="Georgia"/>
                <a:cs typeface="Georgia"/>
              </a:rPr>
              <a:t>in</a:t>
            </a:r>
            <a:endParaRPr sz="43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79549" y="8705122"/>
            <a:ext cx="5963920" cy="154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02485" marR="5080" indent="-2090420">
              <a:lnSpc>
                <a:spcPct val="116300"/>
              </a:lnSpc>
              <a:spcBef>
                <a:spcPts val="95"/>
              </a:spcBef>
            </a:pPr>
            <a:r>
              <a:rPr dirty="0" sz="4300" spc="60">
                <a:latin typeface="Georgia"/>
                <a:cs typeface="Georgia"/>
              </a:rPr>
              <a:t>preserving</a:t>
            </a:r>
            <a:r>
              <a:rPr dirty="0" sz="4300" spc="-70">
                <a:latin typeface="Georgia"/>
                <a:cs typeface="Georgia"/>
              </a:rPr>
              <a:t> </a:t>
            </a:r>
            <a:r>
              <a:rPr dirty="0" sz="4300" spc="55">
                <a:latin typeface="Georgia"/>
                <a:cs typeface="Georgia"/>
              </a:rPr>
              <a:t>fine</a:t>
            </a:r>
            <a:r>
              <a:rPr dirty="0" sz="4300" spc="-65">
                <a:latin typeface="Georgia"/>
                <a:cs typeface="Georgia"/>
              </a:rPr>
              <a:t> </a:t>
            </a:r>
            <a:r>
              <a:rPr dirty="0" sz="4300" spc="35">
                <a:latin typeface="Georgia"/>
                <a:cs typeface="Georgia"/>
              </a:rPr>
              <a:t>garment </a:t>
            </a:r>
            <a:r>
              <a:rPr dirty="0" sz="4300" spc="-10">
                <a:latin typeface="Georgia"/>
                <a:cs typeface="Georgia"/>
              </a:rPr>
              <a:t>details.</a:t>
            </a:r>
            <a:endParaRPr sz="4300">
              <a:latin typeface="Georgia"/>
              <a:cs typeface="Georg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046" y="9435524"/>
            <a:ext cx="1934221" cy="57860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06813" y="0"/>
            <a:ext cx="3581186" cy="231915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57324" y="8803452"/>
            <a:ext cx="2628899" cy="14835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46600" y="9232962"/>
            <a:ext cx="314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>
                <a:latin typeface="Verdana"/>
                <a:cs typeface="Verdana"/>
              </a:rPr>
              <a:t>14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273" y="104292"/>
            <a:ext cx="8724265" cy="11036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931535" algn="l"/>
              </a:tabLst>
            </a:pPr>
            <a:r>
              <a:rPr dirty="0" sz="7050" spc="140">
                <a:solidFill>
                  <a:srgbClr val="850D16"/>
                </a:solidFill>
              </a:rPr>
              <a:t>Related</a:t>
            </a:r>
            <a:r>
              <a:rPr dirty="0" sz="7050" spc="-150">
                <a:solidFill>
                  <a:srgbClr val="850D16"/>
                </a:solidFill>
              </a:rPr>
              <a:t> </a:t>
            </a:r>
            <a:r>
              <a:rPr dirty="0" sz="7050" spc="-215">
                <a:solidFill>
                  <a:srgbClr val="850D16"/>
                </a:solidFill>
              </a:rPr>
              <a:t>W</a:t>
            </a:r>
            <a:r>
              <a:rPr dirty="0" sz="7050" spc="405">
                <a:solidFill>
                  <a:srgbClr val="850D16"/>
                </a:solidFill>
              </a:rPr>
              <a:t>or</a:t>
            </a:r>
            <a:r>
              <a:rPr dirty="0" sz="7050" spc="409">
                <a:solidFill>
                  <a:srgbClr val="850D16"/>
                </a:solidFill>
              </a:rPr>
              <a:t>k</a:t>
            </a:r>
            <a:r>
              <a:rPr dirty="0" sz="7050">
                <a:solidFill>
                  <a:srgbClr val="850D16"/>
                </a:solidFill>
              </a:rPr>
              <a:t>	</a:t>
            </a:r>
            <a:r>
              <a:rPr dirty="0" sz="7050" spc="340">
                <a:solidFill>
                  <a:srgbClr val="850D16"/>
                </a:solidFill>
              </a:rPr>
              <a:t>(cont.)</a:t>
            </a:r>
            <a:endParaRPr sz="705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49" y="3916754"/>
            <a:ext cx="180975" cy="1809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49" y="6374204"/>
            <a:ext cx="180975" cy="1809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453" y="1831548"/>
            <a:ext cx="9070340" cy="739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69850">
              <a:lnSpc>
                <a:spcPct val="115599"/>
              </a:lnSpc>
              <a:spcBef>
                <a:spcPts val="95"/>
              </a:spcBef>
            </a:pPr>
            <a:r>
              <a:rPr dirty="0" sz="4650" spc="-235">
                <a:solidFill>
                  <a:srgbClr val="A22D20"/>
                </a:solidFill>
                <a:latin typeface="Georgia"/>
                <a:cs typeface="Georgia"/>
              </a:rPr>
              <a:t>3-</a:t>
            </a:r>
            <a:r>
              <a:rPr dirty="0" sz="4650">
                <a:solidFill>
                  <a:srgbClr val="A22D20"/>
                </a:solidFill>
                <a:latin typeface="Georgia"/>
                <a:cs typeface="Georgia"/>
              </a:rPr>
              <a:t>Conditional</a:t>
            </a:r>
            <a:r>
              <a:rPr dirty="0" sz="4650" spc="-2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650">
                <a:solidFill>
                  <a:srgbClr val="A22D20"/>
                </a:solidFill>
                <a:latin typeface="Georgia"/>
                <a:cs typeface="Georgia"/>
              </a:rPr>
              <a:t>Control</a:t>
            </a:r>
            <a:r>
              <a:rPr dirty="0" sz="4650" spc="-2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650">
                <a:solidFill>
                  <a:srgbClr val="A22D20"/>
                </a:solidFill>
                <a:latin typeface="Georgia"/>
                <a:cs typeface="Georgia"/>
              </a:rPr>
              <a:t>in</a:t>
            </a:r>
            <a:r>
              <a:rPr dirty="0" sz="4650" spc="-2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650" spc="-10">
                <a:solidFill>
                  <a:srgbClr val="A22D20"/>
                </a:solidFill>
                <a:latin typeface="Georgia"/>
                <a:cs typeface="Georgia"/>
              </a:rPr>
              <a:t>Diffusion Models:</a:t>
            </a:r>
            <a:endParaRPr sz="4650">
              <a:latin typeface="Georgia"/>
              <a:cs typeface="Georgia"/>
            </a:endParaRPr>
          </a:p>
          <a:p>
            <a:pPr algn="ctr" marL="1005205" marR="57150">
              <a:lnSpc>
                <a:spcPct val="115599"/>
              </a:lnSpc>
            </a:pPr>
            <a:r>
              <a:rPr dirty="0" sz="4650">
                <a:latin typeface="Georgia"/>
                <a:cs typeface="Georgia"/>
              </a:rPr>
              <a:t>Enhance</a:t>
            </a:r>
            <a:r>
              <a:rPr dirty="0" sz="4650" spc="-1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generation</a:t>
            </a:r>
            <a:r>
              <a:rPr dirty="0" sz="4650" spc="-5">
                <a:latin typeface="Georgia"/>
                <a:cs typeface="Georgia"/>
              </a:rPr>
              <a:t> </a:t>
            </a:r>
            <a:r>
              <a:rPr dirty="0" sz="4650" spc="95">
                <a:latin typeface="Georgia"/>
                <a:cs typeface="Georgia"/>
              </a:rPr>
              <a:t>by</a:t>
            </a:r>
            <a:r>
              <a:rPr dirty="0" sz="4650" spc="-10">
                <a:latin typeface="Georgia"/>
                <a:cs typeface="Georgia"/>
              </a:rPr>
              <a:t> adding </a:t>
            </a:r>
            <a:r>
              <a:rPr dirty="0" sz="4650">
                <a:latin typeface="Georgia"/>
                <a:cs typeface="Georgia"/>
              </a:rPr>
              <a:t>controls</a:t>
            </a:r>
            <a:r>
              <a:rPr dirty="0" sz="4650" spc="2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like</a:t>
            </a:r>
            <a:r>
              <a:rPr dirty="0" sz="4650" spc="3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pose,</a:t>
            </a:r>
            <a:r>
              <a:rPr dirty="0" sz="4650" spc="30">
                <a:latin typeface="Georgia"/>
                <a:cs typeface="Georgia"/>
              </a:rPr>
              <a:t> </a:t>
            </a:r>
            <a:r>
              <a:rPr dirty="0" sz="4650" spc="-10">
                <a:latin typeface="Georgia"/>
                <a:cs typeface="Georgia"/>
              </a:rPr>
              <a:t>edges, depth.</a:t>
            </a:r>
            <a:endParaRPr sz="4650">
              <a:latin typeface="Georgia"/>
              <a:cs typeface="Georgia"/>
            </a:endParaRPr>
          </a:p>
          <a:p>
            <a:pPr algn="ctr" marL="952500" marR="5080">
              <a:lnSpc>
                <a:spcPct val="115599"/>
              </a:lnSpc>
            </a:pPr>
            <a:r>
              <a:rPr dirty="0" sz="4650" spc="-60">
                <a:latin typeface="Georgia"/>
                <a:cs typeface="Georgia"/>
              </a:rPr>
              <a:t>Models</a:t>
            </a:r>
            <a:r>
              <a:rPr dirty="0" sz="4650" spc="-135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like</a:t>
            </a:r>
            <a:r>
              <a:rPr dirty="0" sz="4650" spc="-13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ControlNet</a:t>
            </a:r>
            <a:r>
              <a:rPr dirty="0" sz="4650" spc="-13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and</a:t>
            </a:r>
            <a:r>
              <a:rPr dirty="0" sz="4650" spc="-130">
                <a:latin typeface="Georgia"/>
                <a:cs typeface="Georgia"/>
              </a:rPr>
              <a:t> </a:t>
            </a:r>
            <a:r>
              <a:rPr dirty="0" sz="4650" spc="-25">
                <a:latin typeface="Georgia"/>
                <a:cs typeface="Georgia"/>
              </a:rPr>
              <a:t>IP- </a:t>
            </a:r>
            <a:r>
              <a:rPr dirty="0" sz="4650">
                <a:latin typeface="Georgia"/>
                <a:cs typeface="Georgia"/>
              </a:rPr>
              <a:t>Adapter</a:t>
            </a:r>
            <a:r>
              <a:rPr dirty="0" sz="4650" spc="25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allow</a:t>
            </a:r>
            <a:r>
              <a:rPr dirty="0" sz="4650" spc="3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more</a:t>
            </a:r>
            <a:r>
              <a:rPr dirty="0" sz="4650" spc="35">
                <a:latin typeface="Georgia"/>
                <a:cs typeface="Georgia"/>
              </a:rPr>
              <a:t> </a:t>
            </a:r>
            <a:r>
              <a:rPr dirty="0" sz="4650" spc="40">
                <a:latin typeface="Georgia"/>
                <a:cs typeface="Georgia"/>
              </a:rPr>
              <a:t>accurate </a:t>
            </a:r>
            <a:r>
              <a:rPr dirty="0" sz="4650">
                <a:latin typeface="Georgia"/>
                <a:cs typeface="Georgia"/>
              </a:rPr>
              <a:t>generation</a:t>
            </a:r>
            <a:r>
              <a:rPr dirty="0" sz="4650" spc="95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using</a:t>
            </a:r>
            <a:r>
              <a:rPr dirty="0" sz="4650" spc="100">
                <a:latin typeface="Georgia"/>
                <a:cs typeface="Georgia"/>
              </a:rPr>
              <a:t> </a:t>
            </a:r>
            <a:r>
              <a:rPr dirty="0" sz="4650">
                <a:latin typeface="Georgia"/>
                <a:cs typeface="Georgia"/>
              </a:rPr>
              <a:t>both</a:t>
            </a:r>
            <a:r>
              <a:rPr dirty="0" sz="4650" spc="95">
                <a:latin typeface="Georgia"/>
                <a:cs typeface="Georgia"/>
              </a:rPr>
              <a:t> </a:t>
            </a:r>
            <a:r>
              <a:rPr dirty="0" sz="4650" spc="105">
                <a:latin typeface="Georgia"/>
                <a:cs typeface="Georgia"/>
              </a:rPr>
              <a:t>text</a:t>
            </a:r>
            <a:r>
              <a:rPr dirty="0" sz="4650" spc="95">
                <a:latin typeface="Georgia"/>
                <a:cs typeface="Georgia"/>
              </a:rPr>
              <a:t> </a:t>
            </a:r>
            <a:r>
              <a:rPr dirty="0" sz="4650" spc="-25">
                <a:latin typeface="Georgia"/>
                <a:cs typeface="Georgia"/>
              </a:rPr>
              <a:t>and </a:t>
            </a:r>
            <a:r>
              <a:rPr dirty="0" sz="4650">
                <a:latin typeface="Georgia"/>
                <a:cs typeface="Georgia"/>
              </a:rPr>
              <a:t>image</a:t>
            </a:r>
            <a:r>
              <a:rPr dirty="0" sz="4650" spc="20">
                <a:latin typeface="Georgia"/>
                <a:cs typeface="Georgia"/>
              </a:rPr>
              <a:t> </a:t>
            </a:r>
            <a:r>
              <a:rPr dirty="0" sz="4650" spc="-10">
                <a:latin typeface="Georgia"/>
                <a:cs typeface="Georgia"/>
              </a:rPr>
              <a:t>prompts.</a:t>
            </a:r>
            <a:endParaRPr sz="465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686435">
              <a:lnSpc>
                <a:spcPct val="116300"/>
              </a:lnSpc>
              <a:spcBef>
                <a:spcPts val="95"/>
              </a:spcBef>
            </a:pPr>
            <a:r>
              <a:rPr dirty="0" spc="-220"/>
              <a:t>4-</a:t>
            </a:r>
            <a:r>
              <a:rPr dirty="0" spc="55"/>
              <a:t>Customization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"/>
              <a:t>Diffusion Models:</a:t>
            </a:r>
          </a:p>
          <a:p>
            <a:pPr algn="ctr" marL="451484" marR="192405">
              <a:lnSpc>
                <a:spcPts val="6000"/>
              </a:lnSpc>
              <a:spcBef>
                <a:spcPts val="340"/>
              </a:spcBef>
            </a:pPr>
            <a:r>
              <a:rPr dirty="0" spc="-55">
                <a:solidFill>
                  <a:srgbClr val="000000"/>
                </a:solidFill>
              </a:rPr>
              <a:t>Fine-</a:t>
            </a:r>
            <a:r>
              <a:rPr dirty="0" spc="85">
                <a:solidFill>
                  <a:srgbClr val="000000"/>
                </a:solidFill>
              </a:rPr>
              <a:t>tune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models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using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55">
                <a:solidFill>
                  <a:srgbClr val="000000"/>
                </a:solidFill>
              </a:rPr>
              <a:t>few </a:t>
            </a:r>
            <a:r>
              <a:rPr dirty="0">
                <a:solidFill>
                  <a:srgbClr val="000000"/>
                </a:solidFill>
              </a:rPr>
              <a:t>personal</a:t>
            </a:r>
            <a:r>
              <a:rPr dirty="0" spc="1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images</a:t>
            </a:r>
            <a:r>
              <a:rPr dirty="0" spc="185">
                <a:solidFill>
                  <a:srgbClr val="000000"/>
                </a:solidFill>
              </a:rPr>
              <a:t> </a:t>
            </a:r>
            <a:r>
              <a:rPr dirty="0" spc="-70">
                <a:solidFill>
                  <a:srgbClr val="000000"/>
                </a:solidFill>
              </a:rPr>
              <a:t>(few-</a:t>
            </a:r>
            <a:r>
              <a:rPr dirty="0" spc="30">
                <a:solidFill>
                  <a:srgbClr val="000000"/>
                </a:solidFill>
              </a:rPr>
              <a:t>shot </a:t>
            </a:r>
            <a:r>
              <a:rPr dirty="0" spc="-10">
                <a:solidFill>
                  <a:srgbClr val="000000"/>
                </a:solidFill>
              </a:rPr>
              <a:t>learning).</a:t>
            </a:r>
          </a:p>
          <a:p>
            <a:pPr algn="ctr" marL="481965" marR="201295">
              <a:lnSpc>
                <a:spcPts val="6150"/>
              </a:lnSpc>
              <a:spcBef>
                <a:spcPts val="105"/>
              </a:spcBef>
            </a:pPr>
            <a:r>
              <a:rPr dirty="0" sz="4400">
                <a:solidFill>
                  <a:srgbClr val="000000"/>
                </a:solidFill>
              </a:rPr>
              <a:t>Achieve</a:t>
            </a:r>
            <a:r>
              <a:rPr dirty="0" sz="4400" spc="40">
                <a:solidFill>
                  <a:srgbClr val="000000"/>
                </a:solidFill>
              </a:rPr>
              <a:t> </a:t>
            </a:r>
            <a:r>
              <a:rPr dirty="0" sz="4400" spc="80">
                <a:solidFill>
                  <a:srgbClr val="000000"/>
                </a:solidFill>
              </a:rPr>
              <a:t>better</a:t>
            </a:r>
            <a:r>
              <a:rPr dirty="0" sz="4400" spc="4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adaptation</a:t>
            </a:r>
            <a:r>
              <a:rPr dirty="0" sz="4400" spc="40">
                <a:solidFill>
                  <a:srgbClr val="000000"/>
                </a:solidFill>
              </a:rPr>
              <a:t> </a:t>
            </a:r>
            <a:r>
              <a:rPr dirty="0" sz="4400" spc="60">
                <a:solidFill>
                  <a:srgbClr val="000000"/>
                </a:solidFill>
              </a:rPr>
              <a:t>to </a:t>
            </a:r>
            <a:r>
              <a:rPr dirty="0" sz="4400" spc="-20">
                <a:solidFill>
                  <a:srgbClr val="000000"/>
                </a:solidFill>
              </a:rPr>
              <a:t>real-</a:t>
            </a:r>
            <a:r>
              <a:rPr dirty="0" sz="4400">
                <a:solidFill>
                  <a:srgbClr val="000000"/>
                </a:solidFill>
              </a:rPr>
              <a:t>world</a:t>
            </a:r>
            <a:r>
              <a:rPr dirty="0" sz="4400" spc="80">
                <a:solidFill>
                  <a:srgbClr val="00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data</a:t>
            </a:r>
            <a:r>
              <a:rPr dirty="0" sz="4400" spc="85">
                <a:solidFill>
                  <a:srgbClr val="000000"/>
                </a:solidFill>
              </a:rPr>
              <a:t> </a:t>
            </a:r>
            <a:r>
              <a:rPr dirty="0" sz="4400" spc="80">
                <a:solidFill>
                  <a:srgbClr val="000000"/>
                </a:solidFill>
              </a:rPr>
              <a:t>without </a:t>
            </a:r>
            <a:r>
              <a:rPr dirty="0" sz="4400" spc="45">
                <a:solidFill>
                  <a:srgbClr val="000000"/>
                </a:solidFill>
              </a:rPr>
              <a:t>catastrophic</a:t>
            </a:r>
            <a:r>
              <a:rPr dirty="0" sz="4400" spc="-75">
                <a:solidFill>
                  <a:srgbClr val="000000"/>
                </a:solidFill>
              </a:rPr>
              <a:t> </a:t>
            </a:r>
            <a:r>
              <a:rPr dirty="0" sz="4400" spc="-10">
                <a:solidFill>
                  <a:srgbClr val="000000"/>
                </a:solidFill>
              </a:rPr>
              <a:t>forgetting.</a:t>
            </a:r>
            <a:endParaRPr sz="4400"/>
          </a:p>
          <a:p>
            <a:pPr algn="ctr" marL="251460">
              <a:lnSpc>
                <a:spcPct val="100000"/>
              </a:lnSpc>
              <a:spcBef>
                <a:spcPts val="395"/>
              </a:spcBef>
            </a:pPr>
            <a:r>
              <a:rPr dirty="0" spc="-10">
                <a:solidFill>
                  <a:srgbClr val="000000"/>
                </a:solidFill>
              </a:rPr>
              <a:t>Also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60">
                <a:solidFill>
                  <a:srgbClr val="000000"/>
                </a:solidFill>
              </a:rPr>
              <a:t>useful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65">
                <a:solidFill>
                  <a:srgbClr val="000000"/>
                </a:solidFill>
              </a:rPr>
              <a:t>tasks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like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image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9580" y="3740018"/>
            <a:ext cx="161925" cy="1619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9580" y="6045067"/>
            <a:ext cx="171450" cy="1714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9580" y="8369167"/>
            <a:ext cx="161925" cy="16192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744298" y="8817287"/>
            <a:ext cx="6459220" cy="684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00">
                <a:latin typeface="Georgia"/>
                <a:cs typeface="Georgia"/>
              </a:rPr>
              <a:t>completion</a:t>
            </a:r>
            <a:r>
              <a:rPr dirty="0" sz="4300" spc="170">
                <a:latin typeface="Georgia"/>
                <a:cs typeface="Georgia"/>
              </a:rPr>
              <a:t> </a:t>
            </a:r>
            <a:r>
              <a:rPr dirty="0" sz="4300">
                <a:latin typeface="Georgia"/>
                <a:cs typeface="Georgia"/>
              </a:rPr>
              <a:t>or</a:t>
            </a:r>
            <a:r>
              <a:rPr dirty="0" sz="4300" spc="170">
                <a:latin typeface="Georgia"/>
                <a:cs typeface="Georgia"/>
              </a:rPr>
              <a:t> </a:t>
            </a:r>
            <a:r>
              <a:rPr dirty="0" sz="4300" spc="-10">
                <a:latin typeface="Georgia"/>
                <a:cs typeface="Georgia"/>
              </a:rPr>
              <a:t>restoration.</a:t>
            </a:r>
            <a:endParaRPr sz="4300">
              <a:latin typeface="Georgia"/>
              <a:cs typeface="Georgi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7555" y="9481726"/>
            <a:ext cx="1934221" cy="57860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75720"/>
            <a:ext cx="3759667" cy="47112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Experiment</a:t>
            </a:r>
            <a:r>
              <a:rPr dirty="0" sz="8950" spc="-48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-1210" b="0">
                <a:solidFill>
                  <a:srgbClr val="FFFFFF"/>
                </a:solidFill>
                <a:latin typeface="Georgia"/>
                <a:cs typeface="Georgia"/>
              </a:rPr>
              <a:t>1:</a:t>
            </a:r>
            <a:r>
              <a:rPr dirty="0" sz="8950" spc="-27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Lady</a:t>
            </a:r>
            <a:r>
              <a:rPr dirty="0" sz="8950" spc="-38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-585" b="0">
                <a:solidFill>
                  <a:srgbClr val="FFFFFF"/>
                </a:solidFill>
                <a:latin typeface="Georgia"/>
                <a:cs typeface="Georgia"/>
              </a:rPr>
              <a:t>VITON</a:t>
            </a:r>
            <a:endParaRPr sz="89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712317" y="9610274"/>
            <a:ext cx="3041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>
                <a:solidFill>
                  <a:srgbClr val="FFFFFF"/>
                </a:solidFill>
                <a:latin typeface="Lucida Sans Unicode"/>
                <a:cs typeface="Lucida Sans Unicode"/>
              </a:rPr>
              <a:t>15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4939012" y="0"/>
            <a:ext cx="2715895" cy="3351529"/>
          </a:xfrm>
          <a:custGeom>
            <a:avLst/>
            <a:gdLst/>
            <a:ahLst/>
            <a:cxnLst/>
            <a:rect l="l" t="t" r="r" b="b"/>
            <a:pathLst>
              <a:path w="2715894" h="3351529">
                <a:moveTo>
                  <a:pt x="68337" y="110807"/>
                </a:moveTo>
                <a:lnTo>
                  <a:pt x="41885" y="105388"/>
                </a:lnTo>
                <a:lnTo>
                  <a:pt x="20147" y="90661"/>
                </a:lnTo>
                <a:lnTo>
                  <a:pt x="5420" y="68922"/>
                </a:lnTo>
                <a:lnTo>
                  <a:pt x="0" y="42470"/>
                </a:lnTo>
                <a:lnTo>
                  <a:pt x="5420" y="16018"/>
                </a:lnTo>
                <a:lnTo>
                  <a:pt x="16272" y="0"/>
                </a:lnTo>
                <a:lnTo>
                  <a:pt x="120807" y="0"/>
                </a:lnTo>
                <a:lnTo>
                  <a:pt x="131436" y="16018"/>
                </a:lnTo>
                <a:lnTo>
                  <a:pt x="136674" y="42470"/>
                </a:lnTo>
                <a:lnTo>
                  <a:pt x="131255" y="68922"/>
                </a:lnTo>
                <a:lnTo>
                  <a:pt x="116528" y="90661"/>
                </a:lnTo>
                <a:lnTo>
                  <a:pt x="94790" y="105388"/>
                </a:lnTo>
                <a:lnTo>
                  <a:pt x="68337" y="110807"/>
                </a:lnTo>
                <a:close/>
              </a:path>
              <a:path w="2715894" h="3351529">
                <a:moveTo>
                  <a:pt x="928353" y="109518"/>
                </a:moveTo>
                <a:lnTo>
                  <a:pt x="901900" y="104098"/>
                </a:lnTo>
                <a:lnTo>
                  <a:pt x="880162" y="89371"/>
                </a:lnTo>
                <a:lnTo>
                  <a:pt x="865435" y="67633"/>
                </a:lnTo>
                <a:lnTo>
                  <a:pt x="860016" y="41181"/>
                </a:lnTo>
                <a:lnTo>
                  <a:pt x="865435" y="14728"/>
                </a:lnTo>
                <a:lnTo>
                  <a:pt x="875413" y="0"/>
                </a:lnTo>
                <a:lnTo>
                  <a:pt x="981292" y="0"/>
                </a:lnTo>
                <a:lnTo>
                  <a:pt x="991270" y="14728"/>
                </a:lnTo>
                <a:lnTo>
                  <a:pt x="996690" y="41181"/>
                </a:lnTo>
                <a:lnTo>
                  <a:pt x="991270" y="67633"/>
                </a:lnTo>
                <a:lnTo>
                  <a:pt x="976543" y="89371"/>
                </a:lnTo>
                <a:lnTo>
                  <a:pt x="954805" y="104098"/>
                </a:lnTo>
                <a:lnTo>
                  <a:pt x="928353" y="109518"/>
                </a:lnTo>
                <a:close/>
              </a:path>
              <a:path w="2715894" h="3351529">
                <a:moveTo>
                  <a:pt x="1787079" y="109518"/>
                </a:moveTo>
                <a:lnTo>
                  <a:pt x="1760626" y="104098"/>
                </a:lnTo>
                <a:lnTo>
                  <a:pt x="1738888" y="89371"/>
                </a:lnTo>
                <a:lnTo>
                  <a:pt x="1724161" y="67633"/>
                </a:lnTo>
                <a:lnTo>
                  <a:pt x="1718742" y="41181"/>
                </a:lnTo>
                <a:lnTo>
                  <a:pt x="1724161" y="14728"/>
                </a:lnTo>
                <a:lnTo>
                  <a:pt x="1734140" y="0"/>
                </a:lnTo>
                <a:lnTo>
                  <a:pt x="1840404" y="0"/>
                </a:lnTo>
                <a:lnTo>
                  <a:pt x="1850178" y="14728"/>
                </a:lnTo>
                <a:lnTo>
                  <a:pt x="1855416" y="41181"/>
                </a:lnTo>
                <a:lnTo>
                  <a:pt x="1849996" y="67633"/>
                </a:lnTo>
                <a:lnTo>
                  <a:pt x="1835269" y="89371"/>
                </a:lnTo>
                <a:lnTo>
                  <a:pt x="1813531" y="104098"/>
                </a:lnTo>
                <a:lnTo>
                  <a:pt x="1787079" y="109518"/>
                </a:lnTo>
                <a:close/>
              </a:path>
              <a:path w="2715894" h="3351529">
                <a:moveTo>
                  <a:pt x="2647094" y="109518"/>
                </a:moveTo>
                <a:lnTo>
                  <a:pt x="2620642" y="104098"/>
                </a:lnTo>
                <a:lnTo>
                  <a:pt x="2598904" y="89371"/>
                </a:lnTo>
                <a:lnTo>
                  <a:pt x="2584177" y="67633"/>
                </a:lnTo>
                <a:lnTo>
                  <a:pt x="2578757" y="41181"/>
                </a:lnTo>
                <a:lnTo>
                  <a:pt x="2584177" y="14728"/>
                </a:lnTo>
                <a:lnTo>
                  <a:pt x="2594155" y="0"/>
                </a:lnTo>
                <a:lnTo>
                  <a:pt x="2700033" y="0"/>
                </a:lnTo>
                <a:lnTo>
                  <a:pt x="2710012" y="14728"/>
                </a:lnTo>
                <a:lnTo>
                  <a:pt x="2715431" y="41181"/>
                </a:lnTo>
                <a:lnTo>
                  <a:pt x="2710012" y="67633"/>
                </a:lnTo>
                <a:lnTo>
                  <a:pt x="2695285" y="89371"/>
                </a:lnTo>
                <a:lnTo>
                  <a:pt x="2673547" y="104098"/>
                </a:lnTo>
                <a:lnTo>
                  <a:pt x="2647094" y="109518"/>
                </a:lnTo>
                <a:close/>
              </a:path>
              <a:path w="2715894" h="3351529">
                <a:moveTo>
                  <a:pt x="68337" y="902486"/>
                </a:moveTo>
                <a:lnTo>
                  <a:pt x="41885" y="897066"/>
                </a:lnTo>
                <a:lnTo>
                  <a:pt x="20146" y="882339"/>
                </a:lnTo>
                <a:lnTo>
                  <a:pt x="5419" y="860601"/>
                </a:lnTo>
                <a:lnTo>
                  <a:pt x="0" y="834149"/>
                </a:lnTo>
                <a:lnTo>
                  <a:pt x="5419" y="807696"/>
                </a:lnTo>
                <a:lnTo>
                  <a:pt x="20146" y="785958"/>
                </a:lnTo>
                <a:lnTo>
                  <a:pt x="41885" y="771231"/>
                </a:lnTo>
                <a:lnTo>
                  <a:pt x="68337" y="765811"/>
                </a:lnTo>
                <a:lnTo>
                  <a:pt x="95515" y="771231"/>
                </a:lnTo>
                <a:lnTo>
                  <a:pt x="117495" y="785958"/>
                </a:lnTo>
                <a:lnTo>
                  <a:pt x="131980" y="807696"/>
                </a:lnTo>
                <a:lnTo>
                  <a:pt x="136674" y="834149"/>
                </a:lnTo>
                <a:lnTo>
                  <a:pt x="131255" y="860601"/>
                </a:lnTo>
                <a:lnTo>
                  <a:pt x="116527" y="882339"/>
                </a:lnTo>
                <a:lnTo>
                  <a:pt x="94789" y="897066"/>
                </a:lnTo>
                <a:lnTo>
                  <a:pt x="68337" y="902486"/>
                </a:lnTo>
                <a:close/>
              </a:path>
              <a:path w="2715894" h="3351529">
                <a:moveTo>
                  <a:pt x="928352" y="902486"/>
                </a:moveTo>
                <a:lnTo>
                  <a:pt x="901900" y="897066"/>
                </a:lnTo>
                <a:lnTo>
                  <a:pt x="880162" y="882339"/>
                </a:lnTo>
                <a:lnTo>
                  <a:pt x="865435" y="860601"/>
                </a:lnTo>
                <a:lnTo>
                  <a:pt x="860015" y="834149"/>
                </a:lnTo>
                <a:lnTo>
                  <a:pt x="865435" y="807696"/>
                </a:lnTo>
                <a:lnTo>
                  <a:pt x="880162" y="785958"/>
                </a:lnTo>
                <a:lnTo>
                  <a:pt x="901900" y="771231"/>
                </a:lnTo>
                <a:lnTo>
                  <a:pt x="928352" y="765811"/>
                </a:lnTo>
                <a:lnTo>
                  <a:pt x="954805" y="771231"/>
                </a:lnTo>
                <a:lnTo>
                  <a:pt x="976543" y="785958"/>
                </a:lnTo>
                <a:lnTo>
                  <a:pt x="991270" y="807696"/>
                </a:lnTo>
                <a:lnTo>
                  <a:pt x="996689" y="834149"/>
                </a:lnTo>
                <a:lnTo>
                  <a:pt x="991270" y="860601"/>
                </a:lnTo>
                <a:lnTo>
                  <a:pt x="976543" y="882339"/>
                </a:lnTo>
                <a:lnTo>
                  <a:pt x="954805" y="897066"/>
                </a:lnTo>
                <a:lnTo>
                  <a:pt x="928352" y="902486"/>
                </a:lnTo>
                <a:close/>
              </a:path>
              <a:path w="2715894" h="3351529">
                <a:moveTo>
                  <a:pt x="1787078" y="902486"/>
                </a:moveTo>
                <a:lnTo>
                  <a:pt x="1760626" y="897066"/>
                </a:lnTo>
                <a:lnTo>
                  <a:pt x="1738888" y="882339"/>
                </a:lnTo>
                <a:lnTo>
                  <a:pt x="1724161" y="860601"/>
                </a:lnTo>
                <a:lnTo>
                  <a:pt x="1718741" y="834149"/>
                </a:lnTo>
                <a:lnTo>
                  <a:pt x="1724161" y="807696"/>
                </a:lnTo>
                <a:lnTo>
                  <a:pt x="1738888" y="785958"/>
                </a:lnTo>
                <a:lnTo>
                  <a:pt x="1760626" y="771231"/>
                </a:lnTo>
                <a:lnTo>
                  <a:pt x="1787078" y="765811"/>
                </a:lnTo>
                <a:lnTo>
                  <a:pt x="1814256" y="771231"/>
                </a:lnTo>
                <a:lnTo>
                  <a:pt x="1836236" y="785958"/>
                </a:lnTo>
                <a:lnTo>
                  <a:pt x="1850721" y="807696"/>
                </a:lnTo>
                <a:lnTo>
                  <a:pt x="1855415" y="834149"/>
                </a:lnTo>
                <a:lnTo>
                  <a:pt x="1849996" y="860601"/>
                </a:lnTo>
                <a:lnTo>
                  <a:pt x="1835269" y="882339"/>
                </a:lnTo>
                <a:lnTo>
                  <a:pt x="1813531" y="897066"/>
                </a:lnTo>
                <a:lnTo>
                  <a:pt x="1787078" y="902486"/>
                </a:lnTo>
                <a:close/>
              </a:path>
              <a:path w="2715894" h="3351529">
                <a:moveTo>
                  <a:pt x="2647094" y="902486"/>
                </a:moveTo>
                <a:lnTo>
                  <a:pt x="2620641" y="897066"/>
                </a:lnTo>
                <a:lnTo>
                  <a:pt x="2598903" y="882339"/>
                </a:lnTo>
                <a:lnTo>
                  <a:pt x="2584176" y="860601"/>
                </a:lnTo>
                <a:lnTo>
                  <a:pt x="2578757" y="834149"/>
                </a:lnTo>
                <a:lnTo>
                  <a:pt x="2584176" y="807696"/>
                </a:lnTo>
                <a:lnTo>
                  <a:pt x="2598903" y="785958"/>
                </a:lnTo>
                <a:lnTo>
                  <a:pt x="2620641" y="771231"/>
                </a:lnTo>
                <a:lnTo>
                  <a:pt x="2647094" y="765811"/>
                </a:lnTo>
                <a:lnTo>
                  <a:pt x="2674090" y="771231"/>
                </a:lnTo>
                <a:lnTo>
                  <a:pt x="2695768" y="785958"/>
                </a:lnTo>
                <a:lnTo>
                  <a:pt x="2710193" y="807696"/>
                </a:lnTo>
                <a:lnTo>
                  <a:pt x="2715431" y="834149"/>
                </a:lnTo>
                <a:lnTo>
                  <a:pt x="2710011" y="860601"/>
                </a:lnTo>
                <a:lnTo>
                  <a:pt x="2695284" y="882339"/>
                </a:lnTo>
                <a:lnTo>
                  <a:pt x="2673546" y="897066"/>
                </a:lnTo>
                <a:lnTo>
                  <a:pt x="2647094" y="902486"/>
                </a:lnTo>
                <a:close/>
              </a:path>
              <a:path w="2715894" h="3351529">
                <a:moveTo>
                  <a:pt x="68337" y="1718662"/>
                </a:moveTo>
                <a:lnTo>
                  <a:pt x="41884" y="1713243"/>
                </a:lnTo>
                <a:lnTo>
                  <a:pt x="20146" y="1698516"/>
                </a:lnTo>
                <a:lnTo>
                  <a:pt x="5419" y="1676778"/>
                </a:lnTo>
                <a:lnTo>
                  <a:pt x="0" y="1650325"/>
                </a:lnTo>
                <a:lnTo>
                  <a:pt x="5419" y="1623873"/>
                </a:lnTo>
                <a:lnTo>
                  <a:pt x="20146" y="1602135"/>
                </a:lnTo>
                <a:lnTo>
                  <a:pt x="41884" y="1587408"/>
                </a:lnTo>
                <a:lnTo>
                  <a:pt x="68337" y="1581988"/>
                </a:lnTo>
                <a:lnTo>
                  <a:pt x="95514" y="1587408"/>
                </a:lnTo>
                <a:lnTo>
                  <a:pt x="117494" y="1602135"/>
                </a:lnTo>
                <a:lnTo>
                  <a:pt x="131979" y="1623873"/>
                </a:lnTo>
                <a:lnTo>
                  <a:pt x="136674" y="1650325"/>
                </a:lnTo>
                <a:lnTo>
                  <a:pt x="131254" y="1676778"/>
                </a:lnTo>
                <a:lnTo>
                  <a:pt x="116527" y="1698516"/>
                </a:lnTo>
                <a:lnTo>
                  <a:pt x="94789" y="1713243"/>
                </a:lnTo>
                <a:lnTo>
                  <a:pt x="68337" y="1718662"/>
                </a:lnTo>
                <a:close/>
              </a:path>
              <a:path w="2715894" h="3351529">
                <a:moveTo>
                  <a:pt x="928352" y="1718662"/>
                </a:moveTo>
                <a:lnTo>
                  <a:pt x="901900" y="1713243"/>
                </a:lnTo>
                <a:lnTo>
                  <a:pt x="880161" y="1698516"/>
                </a:lnTo>
                <a:lnTo>
                  <a:pt x="865434" y="1676778"/>
                </a:lnTo>
                <a:lnTo>
                  <a:pt x="860015" y="1650325"/>
                </a:lnTo>
                <a:lnTo>
                  <a:pt x="865434" y="1623873"/>
                </a:lnTo>
                <a:lnTo>
                  <a:pt x="880161" y="1602135"/>
                </a:lnTo>
                <a:lnTo>
                  <a:pt x="901900" y="1587408"/>
                </a:lnTo>
                <a:lnTo>
                  <a:pt x="928352" y="1581988"/>
                </a:lnTo>
                <a:lnTo>
                  <a:pt x="954804" y="1587408"/>
                </a:lnTo>
                <a:lnTo>
                  <a:pt x="976543" y="1602135"/>
                </a:lnTo>
                <a:lnTo>
                  <a:pt x="991270" y="1623873"/>
                </a:lnTo>
                <a:lnTo>
                  <a:pt x="996689" y="1650325"/>
                </a:lnTo>
                <a:lnTo>
                  <a:pt x="991270" y="1676778"/>
                </a:lnTo>
                <a:lnTo>
                  <a:pt x="976543" y="1698516"/>
                </a:lnTo>
                <a:lnTo>
                  <a:pt x="954804" y="1713243"/>
                </a:lnTo>
                <a:lnTo>
                  <a:pt x="928352" y="1718662"/>
                </a:lnTo>
                <a:close/>
              </a:path>
              <a:path w="2715894" h="3351529">
                <a:moveTo>
                  <a:pt x="1788367" y="1718662"/>
                </a:moveTo>
                <a:lnTo>
                  <a:pt x="1761915" y="1713243"/>
                </a:lnTo>
                <a:lnTo>
                  <a:pt x="1740177" y="1698516"/>
                </a:lnTo>
                <a:lnTo>
                  <a:pt x="1725450" y="1676778"/>
                </a:lnTo>
                <a:lnTo>
                  <a:pt x="1720030" y="1650325"/>
                </a:lnTo>
                <a:lnTo>
                  <a:pt x="1725450" y="1623873"/>
                </a:lnTo>
                <a:lnTo>
                  <a:pt x="1740177" y="1602135"/>
                </a:lnTo>
                <a:lnTo>
                  <a:pt x="1761915" y="1587408"/>
                </a:lnTo>
                <a:lnTo>
                  <a:pt x="1788367" y="1581988"/>
                </a:lnTo>
                <a:lnTo>
                  <a:pt x="1814820" y="1587408"/>
                </a:lnTo>
                <a:lnTo>
                  <a:pt x="1836558" y="1602135"/>
                </a:lnTo>
                <a:lnTo>
                  <a:pt x="1851285" y="1623873"/>
                </a:lnTo>
                <a:lnTo>
                  <a:pt x="1856705" y="1650325"/>
                </a:lnTo>
                <a:lnTo>
                  <a:pt x="1851285" y="1676778"/>
                </a:lnTo>
                <a:lnTo>
                  <a:pt x="1836558" y="1698516"/>
                </a:lnTo>
                <a:lnTo>
                  <a:pt x="1814820" y="1713243"/>
                </a:lnTo>
                <a:lnTo>
                  <a:pt x="1788367" y="1718662"/>
                </a:lnTo>
                <a:close/>
              </a:path>
              <a:path w="2715894" h="3351529">
                <a:moveTo>
                  <a:pt x="2647094" y="1718662"/>
                </a:moveTo>
                <a:lnTo>
                  <a:pt x="2620641" y="1713243"/>
                </a:lnTo>
                <a:lnTo>
                  <a:pt x="2598903" y="1698516"/>
                </a:lnTo>
                <a:lnTo>
                  <a:pt x="2584176" y="1676778"/>
                </a:lnTo>
                <a:lnTo>
                  <a:pt x="2578756" y="1650325"/>
                </a:lnTo>
                <a:lnTo>
                  <a:pt x="2584176" y="1623873"/>
                </a:lnTo>
                <a:lnTo>
                  <a:pt x="2598903" y="1602135"/>
                </a:lnTo>
                <a:lnTo>
                  <a:pt x="2620641" y="1587408"/>
                </a:lnTo>
                <a:lnTo>
                  <a:pt x="2647094" y="1581988"/>
                </a:lnTo>
                <a:lnTo>
                  <a:pt x="2674090" y="1587408"/>
                </a:lnTo>
                <a:lnTo>
                  <a:pt x="2695768" y="1602135"/>
                </a:lnTo>
                <a:lnTo>
                  <a:pt x="2710193" y="1623873"/>
                </a:lnTo>
                <a:lnTo>
                  <a:pt x="2715431" y="1650325"/>
                </a:lnTo>
                <a:lnTo>
                  <a:pt x="2710011" y="1676778"/>
                </a:lnTo>
                <a:lnTo>
                  <a:pt x="2695284" y="1698516"/>
                </a:lnTo>
                <a:lnTo>
                  <a:pt x="2673546" y="1713243"/>
                </a:lnTo>
                <a:lnTo>
                  <a:pt x="2647094" y="1718662"/>
                </a:lnTo>
                <a:close/>
              </a:path>
              <a:path w="2715894" h="3351529">
                <a:moveTo>
                  <a:pt x="69626" y="2511630"/>
                </a:moveTo>
                <a:lnTo>
                  <a:pt x="43173" y="2506211"/>
                </a:lnTo>
                <a:lnTo>
                  <a:pt x="21435" y="2491484"/>
                </a:lnTo>
                <a:lnTo>
                  <a:pt x="6708" y="2469745"/>
                </a:lnTo>
                <a:lnTo>
                  <a:pt x="1289" y="2443293"/>
                </a:lnTo>
                <a:lnTo>
                  <a:pt x="6708" y="2416841"/>
                </a:lnTo>
                <a:lnTo>
                  <a:pt x="21435" y="2395102"/>
                </a:lnTo>
                <a:lnTo>
                  <a:pt x="43173" y="2380375"/>
                </a:lnTo>
                <a:lnTo>
                  <a:pt x="69626" y="2374956"/>
                </a:lnTo>
                <a:lnTo>
                  <a:pt x="96078" y="2380375"/>
                </a:lnTo>
                <a:lnTo>
                  <a:pt x="117816" y="2395102"/>
                </a:lnTo>
                <a:lnTo>
                  <a:pt x="132543" y="2416841"/>
                </a:lnTo>
                <a:lnTo>
                  <a:pt x="137963" y="2443293"/>
                </a:lnTo>
                <a:lnTo>
                  <a:pt x="132543" y="2469745"/>
                </a:lnTo>
                <a:lnTo>
                  <a:pt x="117816" y="2491484"/>
                </a:lnTo>
                <a:lnTo>
                  <a:pt x="96078" y="2506211"/>
                </a:lnTo>
                <a:lnTo>
                  <a:pt x="69626" y="2511630"/>
                </a:lnTo>
                <a:close/>
              </a:path>
              <a:path w="2715894" h="3351529">
                <a:moveTo>
                  <a:pt x="928352" y="2511630"/>
                </a:moveTo>
                <a:lnTo>
                  <a:pt x="901899" y="2506211"/>
                </a:lnTo>
                <a:lnTo>
                  <a:pt x="880161" y="2491484"/>
                </a:lnTo>
                <a:lnTo>
                  <a:pt x="865434" y="2469745"/>
                </a:lnTo>
                <a:lnTo>
                  <a:pt x="860015" y="2443293"/>
                </a:lnTo>
                <a:lnTo>
                  <a:pt x="865434" y="2416841"/>
                </a:lnTo>
                <a:lnTo>
                  <a:pt x="880161" y="2395102"/>
                </a:lnTo>
                <a:lnTo>
                  <a:pt x="901899" y="2380375"/>
                </a:lnTo>
                <a:lnTo>
                  <a:pt x="928352" y="2374956"/>
                </a:lnTo>
                <a:lnTo>
                  <a:pt x="955348" y="2380375"/>
                </a:lnTo>
                <a:lnTo>
                  <a:pt x="977026" y="2395102"/>
                </a:lnTo>
                <a:lnTo>
                  <a:pt x="991451" y="2416841"/>
                </a:lnTo>
                <a:lnTo>
                  <a:pt x="996689" y="2443293"/>
                </a:lnTo>
                <a:lnTo>
                  <a:pt x="991269" y="2469745"/>
                </a:lnTo>
                <a:lnTo>
                  <a:pt x="976542" y="2491484"/>
                </a:lnTo>
                <a:lnTo>
                  <a:pt x="954804" y="2506211"/>
                </a:lnTo>
                <a:lnTo>
                  <a:pt x="928352" y="2511630"/>
                </a:lnTo>
                <a:close/>
              </a:path>
              <a:path w="2715894" h="3351529">
                <a:moveTo>
                  <a:pt x="1788367" y="2511630"/>
                </a:moveTo>
                <a:lnTo>
                  <a:pt x="1761915" y="2506211"/>
                </a:lnTo>
                <a:lnTo>
                  <a:pt x="1740176" y="2491484"/>
                </a:lnTo>
                <a:lnTo>
                  <a:pt x="1725449" y="2469745"/>
                </a:lnTo>
                <a:lnTo>
                  <a:pt x="1720030" y="2443293"/>
                </a:lnTo>
                <a:lnTo>
                  <a:pt x="1725449" y="2416841"/>
                </a:lnTo>
                <a:lnTo>
                  <a:pt x="1740177" y="2395102"/>
                </a:lnTo>
                <a:lnTo>
                  <a:pt x="1761915" y="2380375"/>
                </a:lnTo>
                <a:lnTo>
                  <a:pt x="1788367" y="2374956"/>
                </a:lnTo>
                <a:lnTo>
                  <a:pt x="1814819" y="2380375"/>
                </a:lnTo>
                <a:lnTo>
                  <a:pt x="1836557" y="2395102"/>
                </a:lnTo>
                <a:lnTo>
                  <a:pt x="1851285" y="2416841"/>
                </a:lnTo>
                <a:lnTo>
                  <a:pt x="1856704" y="2443293"/>
                </a:lnTo>
                <a:lnTo>
                  <a:pt x="1851285" y="2469745"/>
                </a:lnTo>
                <a:lnTo>
                  <a:pt x="1836558" y="2491484"/>
                </a:lnTo>
                <a:lnTo>
                  <a:pt x="1814819" y="2506211"/>
                </a:lnTo>
                <a:lnTo>
                  <a:pt x="1788367" y="2511630"/>
                </a:lnTo>
                <a:close/>
              </a:path>
              <a:path w="2715894" h="3351529">
                <a:moveTo>
                  <a:pt x="2647093" y="2511630"/>
                </a:moveTo>
                <a:lnTo>
                  <a:pt x="2620641" y="2506211"/>
                </a:lnTo>
                <a:lnTo>
                  <a:pt x="2598903" y="2491484"/>
                </a:lnTo>
                <a:lnTo>
                  <a:pt x="2584175" y="2469745"/>
                </a:lnTo>
                <a:lnTo>
                  <a:pt x="2578756" y="2443293"/>
                </a:lnTo>
                <a:lnTo>
                  <a:pt x="2584176" y="2416841"/>
                </a:lnTo>
                <a:lnTo>
                  <a:pt x="2598903" y="2395102"/>
                </a:lnTo>
                <a:lnTo>
                  <a:pt x="2620641" y="2380375"/>
                </a:lnTo>
                <a:lnTo>
                  <a:pt x="2647093" y="2374956"/>
                </a:lnTo>
                <a:lnTo>
                  <a:pt x="2674271" y="2380375"/>
                </a:lnTo>
                <a:lnTo>
                  <a:pt x="2696251" y="2395102"/>
                </a:lnTo>
                <a:lnTo>
                  <a:pt x="2710736" y="2416841"/>
                </a:lnTo>
                <a:lnTo>
                  <a:pt x="2715430" y="2443293"/>
                </a:lnTo>
                <a:lnTo>
                  <a:pt x="2710011" y="2469745"/>
                </a:lnTo>
                <a:lnTo>
                  <a:pt x="2695284" y="2491484"/>
                </a:lnTo>
                <a:lnTo>
                  <a:pt x="2673546" y="2506211"/>
                </a:lnTo>
                <a:lnTo>
                  <a:pt x="2647093" y="2511630"/>
                </a:lnTo>
                <a:close/>
              </a:path>
              <a:path w="2715894" h="3351529">
                <a:moveTo>
                  <a:pt x="69626" y="3351015"/>
                </a:moveTo>
                <a:lnTo>
                  <a:pt x="43173" y="3345596"/>
                </a:lnTo>
                <a:lnTo>
                  <a:pt x="21435" y="3330869"/>
                </a:lnTo>
                <a:lnTo>
                  <a:pt x="6708" y="3309131"/>
                </a:lnTo>
                <a:lnTo>
                  <a:pt x="1289" y="3282678"/>
                </a:lnTo>
                <a:lnTo>
                  <a:pt x="6708" y="3256226"/>
                </a:lnTo>
                <a:lnTo>
                  <a:pt x="21435" y="3234488"/>
                </a:lnTo>
                <a:lnTo>
                  <a:pt x="43174" y="3219761"/>
                </a:lnTo>
                <a:lnTo>
                  <a:pt x="69626" y="3214341"/>
                </a:lnTo>
                <a:lnTo>
                  <a:pt x="96078" y="3219761"/>
                </a:lnTo>
                <a:lnTo>
                  <a:pt x="117816" y="3234488"/>
                </a:lnTo>
                <a:lnTo>
                  <a:pt x="132543" y="3256226"/>
                </a:lnTo>
                <a:lnTo>
                  <a:pt x="137963" y="3282678"/>
                </a:lnTo>
                <a:lnTo>
                  <a:pt x="132543" y="3309131"/>
                </a:lnTo>
                <a:lnTo>
                  <a:pt x="117816" y="3330869"/>
                </a:lnTo>
                <a:lnTo>
                  <a:pt x="96078" y="3345596"/>
                </a:lnTo>
                <a:lnTo>
                  <a:pt x="69626" y="3351015"/>
                </a:lnTo>
                <a:close/>
              </a:path>
              <a:path w="2715894" h="3351529">
                <a:moveTo>
                  <a:pt x="928352" y="3351015"/>
                </a:moveTo>
                <a:lnTo>
                  <a:pt x="901899" y="3345596"/>
                </a:lnTo>
                <a:lnTo>
                  <a:pt x="880161" y="3330869"/>
                </a:lnTo>
                <a:lnTo>
                  <a:pt x="865434" y="3309131"/>
                </a:lnTo>
                <a:lnTo>
                  <a:pt x="860015" y="3282678"/>
                </a:lnTo>
                <a:lnTo>
                  <a:pt x="865434" y="3256226"/>
                </a:lnTo>
                <a:lnTo>
                  <a:pt x="880161" y="3234488"/>
                </a:lnTo>
                <a:lnTo>
                  <a:pt x="901900" y="3219761"/>
                </a:lnTo>
                <a:lnTo>
                  <a:pt x="928352" y="3214341"/>
                </a:lnTo>
                <a:lnTo>
                  <a:pt x="955529" y="3219761"/>
                </a:lnTo>
                <a:lnTo>
                  <a:pt x="977509" y="3234488"/>
                </a:lnTo>
                <a:lnTo>
                  <a:pt x="991995" y="3256226"/>
                </a:lnTo>
                <a:lnTo>
                  <a:pt x="996689" y="3282678"/>
                </a:lnTo>
                <a:lnTo>
                  <a:pt x="991269" y="3309131"/>
                </a:lnTo>
                <a:lnTo>
                  <a:pt x="976542" y="3330869"/>
                </a:lnTo>
                <a:lnTo>
                  <a:pt x="954804" y="3345596"/>
                </a:lnTo>
                <a:lnTo>
                  <a:pt x="928352" y="3351015"/>
                </a:lnTo>
                <a:close/>
              </a:path>
              <a:path w="2715894" h="3351529">
                <a:moveTo>
                  <a:pt x="1788367" y="3351015"/>
                </a:moveTo>
                <a:lnTo>
                  <a:pt x="1761915" y="3345596"/>
                </a:lnTo>
                <a:lnTo>
                  <a:pt x="1740176" y="3330869"/>
                </a:lnTo>
                <a:lnTo>
                  <a:pt x="1725449" y="3309131"/>
                </a:lnTo>
                <a:lnTo>
                  <a:pt x="1720030" y="3282678"/>
                </a:lnTo>
                <a:lnTo>
                  <a:pt x="1725449" y="3256226"/>
                </a:lnTo>
                <a:lnTo>
                  <a:pt x="1740177" y="3234488"/>
                </a:lnTo>
                <a:lnTo>
                  <a:pt x="1761915" y="3219761"/>
                </a:lnTo>
                <a:lnTo>
                  <a:pt x="1788368" y="3214341"/>
                </a:lnTo>
                <a:lnTo>
                  <a:pt x="1814819" y="3219761"/>
                </a:lnTo>
                <a:lnTo>
                  <a:pt x="1836558" y="3234488"/>
                </a:lnTo>
                <a:lnTo>
                  <a:pt x="1851285" y="3256226"/>
                </a:lnTo>
                <a:lnTo>
                  <a:pt x="1856704" y="3282678"/>
                </a:lnTo>
                <a:lnTo>
                  <a:pt x="1851285" y="3309131"/>
                </a:lnTo>
                <a:lnTo>
                  <a:pt x="1836558" y="3330869"/>
                </a:lnTo>
                <a:lnTo>
                  <a:pt x="1814819" y="3345596"/>
                </a:lnTo>
                <a:lnTo>
                  <a:pt x="1788367" y="3351015"/>
                </a:lnTo>
                <a:close/>
              </a:path>
              <a:path w="2715894" h="3351529">
                <a:moveTo>
                  <a:pt x="2647093" y="3351015"/>
                </a:moveTo>
                <a:lnTo>
                  <a:pt x="2620641" y="3345596"/>
                </a:lnTo>
                <a:lnTo>
                  <a:pt x="2598903" y="3330869"/>
                </a:lnTo>
                <a:lnTo>
                  <a:pt x="2584175" y="3309131"/>
                </a:lnTo>
                <a:lnTo>
                  <a:pt x="2578756" y="3282678"/>
                </a:lnTo>
                <a:lnTo>
                  <a:pt x="2584176" y="3256226"/>
                </a:lnTo>
                <a:lnTo>
                  <a:pt x="2598903" y="3234488"/>
                </a:lnTo>
                <a:lnTo>
                  <a:pt x="2620641" y="3219761"/>
                </a:lnTo>
                <a:lnTo>
                  <a:pt x="2647094" y="3214341"/>
                </a:lnTo>
                <a:lnTo>
                  <a:pt x="2674271" y="3219761"/>
                </a:lnTo>
                <a:lnTo>
                  <a:pt x="2696251" y="3234488"/>
                </a:lnTo>
                <a:lnTo>
                  <a:pt x="2710736" y="3256226"/>
                </a:lnTo>
                <a:lnTo>
                  <a:pt x="2715430" y="3282678"/>
                </a:lnTo>
                <a:lnTo>
                  <a:pt x="2710011" y="3309131"/>
                </a:lnTo>
                <a:lnTo>
                  <a:pt x="2695284" y="3330869"/>
                </a:lnTo>
                <a:lnTo>
                  <a:pt x="2673546" y="3345596"/>
                </a:lnTo>
                <a:lnTo>
                  <a:pt x="2647093" y="3351015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16000" y="3684444"/>
            <a:ext cx="17284700" cy="6050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350">
                <a:solidFill>
                  <a:srgbClr val="A22D20"/>
                </a:solidFill>
                <a:latin typeface="Georgia"/>
                <a:cs typeface="Georgia"/>
              </a:rPr>
              <a:t>Goal</a:t>
            </a:r>
            <a:r>
              <a:rPr dirty="0" sz="4350" spc="-6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50" spc="-290">
                <a:solidFill>
                  <a:srgbClr val="A22D20"/>
                </a:solidFill>
                <a:latin typeface="Georgia"/>
                <a:cs typeface="Georgia"/>
              </a:rPr>
              <a:t>:</a:t>
            </a:r>
            <a:r>
              <a:rPr dirty="0" sz="4350" spc="-65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Test</a:t>
            </a:r>
            <a:r>
              <a:rPr dirty="0" sz="43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3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baseline</a:t>
            </a:r>
            <a:r>
              <a:rPr dirty="0" sz="43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65">
                <a:solidFill>
                  <a:srgbClr val="FFFFFF"/>
                </a:solidFill>
                <a:latin typeface="Georgia"/>
                <a:cs typeface="Georgia"/>
              </a:rPr>
              <a:t>virtual</a:t>
            </a:r>
            <a:r>
              <a:rPr dirty="0" sz="43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90">
                <a:solidFill>
                  <a:srgbClr val="FFFFFF"/>
                </a:solidFill>
                <a:latin typeface="Georgia"/>
                <a:cs typeface="Georgia"/>
              </a:rPr>
              <a:t>try-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43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95">
                <a:solidFill>
                  <a:srgbClr val="FFFFFF"/>
                </a:solidFill>
                <a:latin typeface="Georgia"/>
                <a:cs typeface="Georgia"/>
              </a:rPr>
              <a:t>system</a:t>
            </a:r>
            <a:endParaRPr sz="4350">
              <a:latin typeface="Georgia"/>
              <a:cs typeface="Georgia"/>
            </a:endParaRPr>
          </a:p>
          <a:p>
            <a:pPr marL="6281420" marR="4347845" indent="-4826635">
              <a:lnSpc>
                <a:spcPct val="116399"/>
              </a:lnSpc>
              <a:spcBef>
                <a:spcPts val="4310"/>
              </a:spcBef>
            </a:pPr>
            <a:r>
              <a:rPr dirty="0" sz="4350">
                <a:solidFill>
                  <a:srgbClr val="A22D20"/>
                </a:solidFill>
                <a:latin typeface="Georgia"/>
                <a:cs typeface="Georgia"/>
              </a:rPr>
              <a:t>Setup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4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Used</a:t>
            </a:r>
            <a:r>
              <a:rPr dirty="0" sz="43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Lady</a:t>
            </a:r>
            <a:r>
              <a:rPr dirty="0" sz="43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110">
                <a:solidFill>
                  <a:srgbClr val="FFFFFF"/>
                </a:solidFill>
                <a:latin typeface="Georgia"/>
                <a:cs typeface="Georgia"/>
              </a:rPr>
              <a:t>VITON</a:t>
            </a:r>
            <a:r>
              <a:rPr dirty="0" sz="4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repo</a:t>
            </a:r>
            <a:r>
              <a:rPr dirty="0" sz="43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10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43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135">
                <a:solidFill>
                  <a:srgbClr val="FFFFFF"/>
                </a:solidFill>
                <a:latin typeface="Georgia"/>
                <a:cs typeface="Georgia"/>
              </a:rPr>
              <a:t>VITON-</a:t>
            </a:r>
            <a:r>
              <a:rPr dirty="0" sz="4350" spc="-25">
                <a:solidFill>
                  <a:srgbClr val="FFFFFF"/>
                </a:solidFill>
                <a:latin typeface="Georgia"/>
                <a:cs typeface="Georgia"/>
              </a:rPr>
              <a:t>HD </a:t>
            </a:r>
            <a:r>
              <a:rPr dirty="0" sz="4350" spc="45">
                <a:solidFill>
                  <a:srgbClr val="FFFFFF"/>
                </a:solidFill>
                <a:latin typeface="Georgia"/>
                <a:cs typeface="Georgia"/>
              </a:rPr>
              <a:t>dataset</a:t>
            </a:r>
            <a:endParaRPr sz="4350">
              <a:latin typeface="Georgia"/>
              <a:cs typeface="Georgia"/>
            </a:endParaRPr>
          </a:p>
          <a:p>
            <a:pPr marL="7753984" marR="1229360" indent="-4121150">
              <a:lnSpc>
                <a:spcPct val="117200"/>
              </a:lnSpc>
              <a:spcBef>
                <a:spcPts val="1055"/>
              </a:spcBef>
            </a:pPr>
            <a:r>
              <a:rPr dirty="0" sz="4000">
                <a:solidFill>
                  <a:srgbClr val="A22D20"/>
                </a:solidFill>
                <a:latin typeface="Georgia"/>
                <a:cs typeface="Georgia"/>
              </a:rPr>
              <a:t>Preprocessing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40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114">
                <a:solidFill>
                  <a:srgbClr val="FFFFFF"/>
                </a:solidFill>
                <a:latin typeface="Georgia"/>
                <a:cs typeface="Georgia"/>
              </a:rPr>
              <a:t>No</a:t>
            </a:r>
            <a:r>
              <a:rPr dirty="0" sz="40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50">
                <a:solidFill>
                  <a:srgbClr val="FFFFFF"/>
                </a:solidFill>
                <a:latin typeface="Georgia"/>
                <a:cs typeface="Georgia"/>
              </a:rPr>
              <a:t>automatic</a:t>
            </a:r>
            <a:r>
              <a:rPr dirty="0" sz="40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45">
                <a:solidFill>
                  <a:srgbClr val="FFFFFF"/>
                </a:solidFill>
                <a:latin typeface="Georgia"/>
                <a:cs typeface="Georgia"/>
              </a:rPr>
              <a:t>preprocessing</a:t>
            </a:r>
            <a:r>
              <a:rPr dirty="0" sz="40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335">
                <a:solidFill>
                  <a:srgbClr val="FFFFFF"/>
                </a:solidFill>
                <a:latin typeface="Georgia"/>
                <a:cs typeface="Georgia"/>
              </a:rPr>
              <a:t>–</a:t>
            </a:r>
            <a:r>
              <a:rPr dirty="0" sz="40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required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manual</a:t>
            </a:r>
            <a:r>
              <a:rPr dirty="0" sz="400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alignment</a:t>
            </a:r>
            <a:endParaRPr sz="4000">
              <a:latin typeface="Georgia"/>
              <a:cs typeface="Georgia"/>
            </a:endParaRPr>
          </a:p>
          <a:p>
            <a:pPr marL="5574665" marR="5080" indent="-739140">
              <a:lnSpc>
                <a:spcPct val="116300"/>
              </a:lnSpc>
              <a:spcBef>
                <a:spcPts val="1420"/>
              </a:spcBef>
            </a:pPr>
            <a:r>
              <a:rPr dirty="0" sz="4300" spc="-10">
                <a:solidFill>
                  <a:srgbClr val="A22D20"/>
                </a:solidFill>
                <a:latin typeface="Georgia"/>
                <a:cs typeface="Georgia"/>
              </a:rPr>
              <a:t>Results</a:t>
            </a:r>
            <a:r>
              <a:rPr dirty="0" sz="4300" spc="-1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43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 spc="55">
                <a:solidFill>
                  <a:srgbClr val="FFFFFF"/>
                </a:solidFill>
                <a:latin typeface="Georgia"/>
                <a:cs typeface="Georgia"/>
              </a:rPr>
              <a:t>Output</a:t>
            </a:r>
            <a:r>
              <a:rPr dirty="0" sz="43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lacked</a:t>
            </a:r>
            <a:r>
              <a:rPr dirty="0" sz="43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realism</a:t>
            </a:r>
            <a:r>
              <a:rPr dirty="0" sz="430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30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 spc="-10">
                <a:solidFill>
                  <a:srgbClr val="FFFFFF"/>
                </a:solidFill>
                <a:latin typeface="Georgia"/>
                <a:cs typeface="Georgia"/>
              </a:rPr>
              <a:t>consistencyand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3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Clothes</a:t>
            </a:r>
            <a:r>
              <a:rPr dirty="0" sz="43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 spc="75">
                <a:solidFill>
                  <a:srgbClr val="FFFFFF"/>
                </a:solidFill>
                <a:latin typeface="Georgia"/>
                <a:cs typeface="Georgia"/>
              </a:rPr>
              <a:t>were</a:t>
            </a:r>
            <a:r>
              <a:rPr dirty="0" sz="43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poorly</a:t>
            </a:r>
            <a:r>
              <a:rPr dirty="0" sz="43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>
                <a:solidFill>
                  <a:srgbClr val="FFFFFF"/>
                </a:solidFill>
                <a:latin typeface="Georgia"/>
                <a:cs typeface="Georgia"/>
              </a:rPr>
              <a:t>aligned</a:t>
            </a:r>
            <a:r>
              <a:rPr dirty="0" sz="43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 spc="95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43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00" spc="55">
                <a:solidFill>
                  <a:srgbClr val="FFFFFF"/>
                </a:solidFill>
                <a:latin typeface="Georgia"/>
                <a:cs typeface="Georgia"/>
              </a:rPr>
              <a:t>user</a:t>
            </a:r>
            <a:r>
              <a:rPr dirty="0" sz="4300" spc="-10">
                <a:solidFill>
                  <a:srgbClr val="FFFFFF"/>
                </a:solidFill>
                <a:latin typeface="Georgia"/>
                <a:cs typeface="Georgia"/>
              </a:rPr>
              <a:t> body.</a:t>
            </a:r>
            <a:endParaRPr sz="4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75720"/>
            <a:ext cx="3759667" cy="47112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Experiment</a:t>
            </a:r>
            <a:r>
              <a:rPr dirty="0" sz="8950" spc="-385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-910" b="0">
                <a:solidFill>
                  <a:srgbClr val="FFFFFF"/>
                </a:solidFill>
                <a:latin typeface="Georgia"/>
                <a:cs typeface="Georgia"/>
              </a:rPr>
              <a:t>2:</a:t>
            </a:r>
            <a:r>
              <a:rPr dirty="0" sz="8950" spc="-27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-600" b="0">
                <a:solidFill>
                  <a:srgbClr val="FFFFFF"/>
                </a:solidFill>
                <a:latin typeface="Georgia"/>
                <a:cs typeface="Georgia"/>
              </a:rPr>
              <a:t>IDM-</a:t>
            </a:r>
            <a:r>
              <a:rPr dirty="0" sz="8950" spc="-445" b="0">
                <a:solidFill>
                  <a:srgbClr val="FFFFFF"/>
                </a:solidFill>
                <a:latin typeface="Georgia"/>
                <a:cs typeface="Georgia"/>
              </a:rPr>
              <a:t>VTON</a:t>
            </a:r>
            <a:endParaRPr sz="8950">
              <a:latin typeface="Georgia"/>
              <a:cs typeface="Georg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939012" y="0"/>
            <a:ext cx="2715895" cy="3351529"/>
          </a:xfrm>
          <a:custGeom>
            <a:avLst/>
            <a:gdLst/>
            <a:ahLst/>
            <a:cxnLst/>
            <a:rect l="l" t="t" r="r" b="b"/>
            <a:pathLst>
              <a:path w="2715894" h="3351529">
                <a:moveTo>
                  <a:pt x="68337" y="110807"/>
                </a:moveTo>
                <a:lnTo>
                  <a:pt x="41885" y="105388"/>
                </a:lnTo>
                <a:lnTo>
                  <a:pt x="20147" y="90661"/>
                </a:lnTo>
                <a:lnTo>
                  <a:pt x="5420" y="68922"/>
                </a:lnTo>
                <a:lnTo>
                  <a:pt x="0" y="42470"/>
                </a:lnTo>
                <a:lnTo>
                  <a:pt x="5420" y="16018"/>
                </a:lnTo>
                <a:lnTo>
                  <a:pt x="16272" y="0"/>
                </a:lnTo>
                <a:lnTo>
                  <a:pt x="120807" y="0"/>
                </a:lnTo>
                <a:lnTo>
                  <a:pt x="131436" y="16018"/>
                </a:lnTo>
                <a:lnTo>
                  <a:pt x="136674" y="42470"/>
                </a:lnTo>
                <a:lnTo>
                  <a:pt x="131255" y="68922"/>
                </a:lnTo>
                <a:lnTo>
                  <a:pt x="116528" y="90661"/>
                </a:lnTo>
                <a:lnTo>
                  <a:pt x="94790" y="105388"/>
                </a:lnTo>
                <a:lnTo>
                  <a:pt x="68337" y="110807"/>
                </a:lnTo>
                <a:close/>
              </a:path>
              <a:path w="2715894" h="3351529">
                <a:moveTo>
                  <a:pt x="928353" y="109518"/>
                </a:moveTo>
                <a:lnTo>
                  <a:pt x="901900" y="104098"/>
                </a:lnTo>
                <a:lnTo>
                  <a:pt x="880162" y="89371"/>
                </a:lnTo>
                <a:lnTo>
                  <a:pt x="865435" y="67633"/>
                </a:lnTo>
                <a:lnTo>
                  <a:pt x="860016" y="41181"/>
                </a:lnTo>
                <a:lnTo>
                  <a:pt x="865435" y="14728"/>
                </a:lnTo>
                <a:lnTo>
                  <a:pt x="875413" y="0"/>
                </a:lnTo>
                <a:lnTo>
                  <a:pt x="981292" y="0"/>
                </a:lnTo>
                <a:lnTo>
                  <a:pt x="991270" y="14728"/>
                </a:lnTo>
                <a:lnTo>
                  <a:pt x="996690" y="41181"/>
                </a:lnTo>
                <a:lnTo>
                  <a:pt x="991270" y="67633"/>
                </a:lnTo>
                <a:lnTo>
                  <a:pt x="976543" y="89371"/>
                </a:lnTo>
                <a:lnTo>
                  <a:pt x="954805" y="104098"/>
                </a:lnTo>
                <a:lnTo>
                  <a:pt x="928353" y="109518"/>
                </a:lnTo>
                <a:close/>
              </a:path>
              <a:path w="2715894" h="3351529">
                <a:moveTo>
                  <a:pt x="1787079" y="109518"/>
                </a:moveTo>
                <a:lnTo>
                  <a:pt x="1760626" y="104098"/>
                </a:lnTo>
                <a:lnTo>
                  <a:pt x="1738888" y="89371"/>
                </a:lnTo>
                <a:lnTo>
                  <a:pt x="1724161" y="67633"/>
                </a:lnTo>
                <a:lnTo>
                  <a:pt x="1718742" y="41181"/>
                </a:lnTo>
                <a:lnTo>
                  <a:pt x="1724161" y="14728"/>
                </a:lnTo>
                <a:lnTo>
                  <a:pt x="1734140" y="0"/>
                </a:lnTo>
                <a:lnTo>
                  <a:pt x="1840404" y="0"/>
                </a:lnTo>
                <a:lnTo>
                  <a:pt x="1850178" y="14728"/>
                </a:lnTo>
                <a:lnTo>
                  <a:pt x="1855416" y="41181"/>
                </a:lnTo>
                <a:lnTo>
                  <a:pt x="1849996" y="67633"/>
                </a:lnTo>
                <a:lnTo>
                  <a:pt x="1835269" y="89371"/>
                </a:lnTo>
                <a:lnTo>
                  <a:pt x="1813531" y="104098"/>
                </a:lnTo>
                <a:lnTo>
                  <a:pt x="1787079" y="109518"/>
                </a:lnTo>
                <a:close/>
              </a:path>
              <a:path w="2715894" h="3351529">
                <a:moveTo>
                  <a:pt x="2647094" y="109518"/>
                </a:moveTo>
                <a:lnTo>
                  <a:pt x="2620642" y="104098"/>
                </a:lnTo>
                <a:lnTo>
                  <a:pt x="2598904" y="89371"/>
                </a:lnTo>
                <a:lnTo>
                  <a:pt x="2584177" y="67633"/>
                </a:lnTo>
                <a:lnTo>
                  <a:pt x="2578757" y="41181"/>
                </a:lnTo>
                <a:lnTo>
                  <a:pt x="2584177" y="14728"/>
                </a:lnTo>
                <a:lnTo>
                  <a:pt x="2594155" y="0"/>
                </a:lnTo>
                <a:lnTo>
                  <a:pt x="2700033" y="0"/>
                </a:lnTo>
                <a:lnTo>
                  <a:pt x="2710012" y="14728"/>
                </a:lnTo>
                <a:lnTo>
                  <a:pt x="2715431" y="41181"/>
                </a:lnTo>
                <a:lnTo>
                  <a:pt x="2710012" y="67633"/>
                </a:lnTo>
                <a:lnTo>
                  <a:pt x="2695285" y="89371"/>
                </a:lnTo>
                <a:lnTo>
                  <a:pt x="2673547" y="104098"/>
                </a:lnTo>
                <a:lnTo>
                  <a:pt x="2647094" y="109518"/>
                </a:lnTo>
                <a:close/>
              </a:path>
              <a:path w="2715894" h="3351529">
                <a:moveTo>
                  <a:pt x="68337" y="902486"/>
                </a:moveTo>
                <a:lnTo>
                  <a:pt x="41885" y="897066"/>
                </a:lnTo>
                <a:lnTo>
                  <a:pt x="20146" y="882339"/>
                </a:lnTo>
                <a:lnTo>
                  <a:pt x="5419" y="860601"/>
                </a:lnTo>
                <a:lnTo>
                  <a:pt x="0" y="834149"/>
                </a:lnTo>
                <a:lnTo>
                  <a:pt x="5419" y="807696"/>
                </a:lnTo>
                <a:lnTo>
                  <a:pt x="20146" y="785958"/>
                </a:lnTo>
                <a:lnTo>
                  <a:pt x="41885" y="771231"/>
                </a:lnTo>
                <a:lnTo>
                  <a:pt x="68337" y="765811"/>
                </a:lnTo>
                <a:lnTo>
                  <a:pt x="95515" y="771231"/>
                </a:lnTo>
                <a:lnTo>
                  <a:pt x="117495" y="785958"/>
                </a:lnTo>
                <a:lnTo>
                  <a:pt x="131980" y="807696"/>
                </a:lnTo>
                <a:lnTo>
                  <a:pt x="136674" y="834149"/>
                </a:lnTo>
                <a:lnTo>
                  <a:pt x="131255" y="860601"/>
                </a:lnTo>
                <a:lnTo>
                  <a:pt x="116527" y="882339"/>
                </a:lnTo>
                <a:lnTo>
                  <a:pt x="94789" y="897066"/>
                </a:lnTo>
                <a:lnTo>
                  <a:pt x="68337" y="902486"/>
                </a:lnTo>
                <a:close/>
              </a:path>
              <a:path w="2715894" h="3351529">
                <a:moveTo>
                  <a:pt x="928352" y="902486"/>
                </a:moveTo>
                <a:lnTo>
                  <a:pt x="901900" y="897066"/>
                </a:lnTo>
                <a:lnTo>
                  <a:pt x="880162" y="882339"/>
                </a:lnTo>
                <a:lnTo>
                  <a:pt x="865435" y="860601"/>
                </a:lnTo>
                <a:lnTo>
                  <a:pt x="860015" y="834149"/>
                </a:lnTo>
                <a:lnTo>
                  <a:pt x="865435" y="807696"/>
                </a:lnTo>
                <a:lnTo>
                  <a:pt x="880162" y="785958"/>
                </a:lnTo>
                <a:lnTo>
                  <a:pt x="901900" y="771231"/>
                </a:lnTo>
                <a:lnTo>
                  <a:pt x="928352" y="765811"/>
                </a:lnTo>
                <a:lnTo>
                  <a:pt x="954805" y="771231"/>
                </a:lnTo>
                <a:lnTo>
                  <a:pt x="976543" y="785958"/>
                </a:lnTo>
                <a:lnTo>
                  <a:pt x="991270" y="807696"/>
                </a:lnTo>
                <a:lnTo>
                  <a:pt x="996689" y="834149"/>
                </a:lnTo>
                <a:lnTo>
                  <a:pt x="991270" y="860601"/>
                </a:lnTo>
                <a:lnTo>
                  <a:pt x="976543" y="882339"/>
                </a:lnTo>
                <a:lnTo>
                  <a:pt x="954805" y="897066"/>
                </a:lnTo>
                <a:lnTo>
                  <a:pt x="928352" y="902486"/>
                </a:lnTo>
                <a:close/>
              </a:path>
              <a:path w="2715894" h="3351529">
                <a:moveTo>
                  <a:pt x="1787078" y="902486"/>
                </a:moveTo>
                <a:lnTo>
                  <a:pt x="1760626" y="897066"/>
                </a:lnTo>
                <a:lnTo>
                  <a:pt x="1738888" y="882339"/>
                </a:lnTo>
                <a:lnTo>
                  <a:pt x="1724161" y="860601"/>
                </a:lnTo>
                <a:lnTo>
                  <a:pt x="1718741" y="834149"/>
                </a:lnTo>
                <a:lnTo>
                  <a:pt x="1724161" y="807696"/>
                </a:lnTo>
                <a:lnTo>
                  <a:pt x="1738888" y="785958"/>
                </a:lnTo>
                <a:lnTo>
                  <a:pt x="1760626" y="771231"/>
                </a:lnTo>
                <a:lnTo>
                  <a:pt x="1787078" y="765811"/>
                </a:lnTo>
                <a:lnTo>
                  <a:pt x="1814256" y="771231"/>
                </a:lnTo>
                <a:lnTo>
                  <a:pt x="1836236" y="785958"/>
                </a:lnTo>
                <a:lnTo>
                  <a:pt x="1850721" y="807696"/>
                </a:lnTo>
                <a:lnTo>
                  <a:pt x="1855415" y="834149"/>
                </a:lnTo>
                <a:lnTo>
                  <a:pt x="1849996" y="860601"/>
                </a:lnTo>
                <a:lnTo>
                  <a:pt x="1835269" y="882339"/>
                </a:lnTo>
                <a:lnTo>
                  <a:pt x="1813531" y="897066"/>
                </a:lnTo>
                <a:lnTo>
                  <a:pt x="1787078" y="902486"/>
                </a:lnTo>
                <a:close/>
              </a:path>
              <a:path w="2715894" h="3351529">
                <a:moveTo>
                  <a:pt x="2647094" y="902486"/>
                </a:moveTo>
                <a:lnTo>
                  <a:pt x="2620641" y="897066"/>
                </a:lnTo>
                <a:lnTo>
                  <a:pt x="2598903" y="882339"/>
                </a:lnTo>
                <a:lnTo>
                  <a:pt x="2584176" y="860601"/>
                </a:lnTo>
                <a:lnTo>
                  <a:pt x="2578757" y="834149"/>
                </a:lnTo>
                <a:lnTo>
                  <a:pt x="2584176" y="807696"/>
                </a:lnTo>
                <a:lnTo>
                  <a:pt x="2598903" y="785958"/>
                </a:lnTo>
                <a:lnTo>
                  <a:pt x="2620641" y="771231"/>
                </a:lnTo>
                <a:lnTo>
                  <a:pt x="2647094" y="765811"/>
                </a:lnTo>
                <a:lnTo>
                  <a:pt x="2674090" y="771231"/>
                </a:lnTo>
                <a:lnTo>
                  <a:pt x="2695768" y="785958"/>
                </a:lnTo>
                <a:lnTo>
                  <a:pt x="2710193" y="807696"/>
                </a:lnTo>
                <a:lnTo>
                  <a:pt x="2715431" y="834149"/>
                </a:lnTo>
                <a:lnTo>
                  <a:pt x="2710011" y="860601"/>
                </a:lnTo>
                <a:lnTo>
                  <a:pt x="2695284" y="882339"/>
                </a:lnTo>
                <a:lnTo>
                  <a:pt x="2673546" y="897066"/>
                </a:lnTo>
                <a:lnTo>
                  <a:pt x="2647094" y="902486"/>
                </a:lnTo>
                <a:close/>
              </a:path>
              <a:path w="2715894" h="3351529">
                <a:moveTo>
                  <a:pt x="68337" y="1718662"/>
                </a:moveTo>
                <a:lnTo>
                  <a:pt x="41884" y="1713243"/>
                </a:lnTo>
                <a:lnTo>
                  <a:pt x="20146" y="1698516"/>
                </a:lnTo>
                <a:lnTo>
                  <a:pt x="5419" y="1676778"/>
                </a:lnTo>
                <a:lnTo>
                  <a:pt x="0" y="1650325"/>
                </a:lnTo>
                <a:lnTo>
                  <a:pt x="5419" y="1623873"/>
                </a:lnTo>
                <a:lnTo>
                  <a:pt x="20146" y="1602135"/>
                </a:lnTo>
                <a:lnTo>
                  <a:pt x="41884" y="1587408"/>
                </a:lnTo>
                <a:lnTo>
                  <a:pt x="68337" y="1581988"/>
                </a:lnTo>
                <a:lnTo>
                  <a:pt x="95514" y="1587408"/>
                </a:lnTo>
                <a:lnTo>
                  <a:pt x="117494" y="1602135"/>
                </a:lnTo>
                <a:lnTo>
                  <a:pt x="131979" y="1623873"/>
                </a:lnTo>
                <a:lnTo>
                  <a:pt x="136674" y="1650325"/>
                </a:lnTo>
                <a:lnTo>
                  <a:pt x="131254" y="1676778"/>
                </a:lnTo>
                <a:lnTo>
                  <a:pt x="116527" y="1698516"/>
                </a:lnTo>
                <a:lnTo>
                  <a:pt x="94789" y="1713243"/>
                </a:lnTo>
                <a:lnTo>
                  <a:pt x="68337" y="1718662"/>
                </a:lnTo>
                <a:close/>
              </a:path>
              <a:path w="2715894" h="3351529">
                <a:moveTo>
                  <a:pt x="928352" y="1718662"/>
                </a:moveTo>
                <a:lnTo>
                  <a:pt x="901900" y="1713243"/>
                </a:lnTo>
                <a:lnTo>
                  <a:pt x="880161" y="1698516"/>
                </a:lnTo>
                <a:lnTo>
                  <a:pt x="865434" y="1676778"/>
                </a:lnTo>
                <a:lnTo>
                  <a:pt x="860015" y="1650325"/>
                </a:lnTo>
                <a:lnTo>
                  <a:pt x="865434" y="1623873"/>
                </a:lnTo>
                <a:lnTo>
                  <a:pt x="880161" y="1602135"/>
                </a:lnTo>
                <a:lnTo>
                  <a:pt x="901900" y="1587408"/>
                </a:lnTo>
                <a:lnTo>
                  <a:pt x="928352" y="1581988"/>
                </a:lnTo>
                <a:lnTo>
                  <a:pt x="954804" y="1587408"/>
                </a:lnTo>
                <a:lnTo>
                  <a:pt x="976543" y="1602135"/>
                </a:lnTo>
                <a:lnTo>
                  <a:pt x="991270" y="1623873"/>
                </a:lnTo>
                <a:lnTo>
                  <a:pt x="996689" y="1650325"/>
                </a:lnTo>
                <a:lnTo>
                  <a:pt x="991270" y="1676778"/>
                </a:lnTo>
                <a:lnTo>
                  <a:pt x="976543" y="1698516"/>
                </a:lnTo>
                <a:lnTo>
                  <a:pt x="954804" y="1713243"/>
                </a:lnTo>
                <a:lnTo>
                  <a:pt x="928352" y="1718662"/>
                </a:lnTo>
                <a:close/>
              </a:path>
              <a:path w="2715894" h="3351529">
                <a:moveTo>
                  <a:pt x="1788367" y="1718662"/>
                </a:moveTo>
                <a:lnTo>
                  <a:pt x="1761915" y="1713243"/>
                </a:lnTo>
                <a:lnTo>
                  <a:pt x="1740177" y="1698516"/>
                </a:lnTo>
                <a:lnTo>
                  <a:pt x="1725450" y="1676778"/>
                </a:lnTo>
                <a:lnTo>
                  <a:pt x="1720030" y="1650325"/>
                </a:lnTo>
                <a:lnTo>
                  <a:pt x="1725450" y="1623873"/>
                </a:lnTo>
                <a:lnTo>
                  <a:pt x="1740177" y="1602135"/>
                </a:lnTo>
                <a:lnTo>
                  <a:pt x="1761915" y="1587408"/>
                </a:lnTo>
                <a:lnTo>
                  <a:pt x="1788367" y="1581988"/>
                </a:lnTo>
                <a:lnTo>
                  <a:pt x="1814820" y="1587408"/>
                </a:lnTo>
                <a:lnTo>
                  <a:pt x="1836558" y="1602135"/>
                </a:lnTo>
                <a:lnTo>
                  <a:pt x="1851285" y="1623873"/>
                </a:lnTo>
                <a:lnTo>
                  <a:pt x="1856705" y="1650325"/>
                </a:lnTo>
                <a:lnTo>
                  <a:pt x="1851285" y="1676778"/>
                </a:lnTo>
                <a:lnTo>
                  <a:pt x="1836558" y="1698516"/>
                </a:lnTo>
                <a:lnTo>
                  <a:pt x="1814820" y="1713243"/>
                </a:lnTo>
                <a:lnTo>
                  <a:pt x="1788367" y="1718662"/>
                </a:lnTo>
                <a:close/>
              </a:path>
              <a:path w="2715894" h="3351529">
                <a:moveTo>
                  <a:pt x="2647094" y="1718662"/>
                </a:moveTo>
                <a:lnTo>
                  <a:pt x="2620641" y="1713243"/>
                </a:lnTo>
                <a:lnTo>
                  <a:pt x="2598903" y="1698516"/>
                </a:lnTo>
                <a:lnTo>
                  <a:pt x="2584176" y="1676778"/>
                </a:lnTo>
                <a:lnTo>
                  <a:pt x="2578756" y="1650325"/>
                </a:lnTo>
                <a:lnTo>
                  <a:pt x="2584176" y="1623873"/>
                </a:lnTo>
                <a:lnTo>
                  <a:pt x="2598903" y="1602135"/>
                </a:lnTo>
                <a:lnTo>
                  <a:pt x="2620641" y="1587408"/>
                </a:lnTo>
                <a:lnTo>
                  <a:pt x="2647094" y="1581988"/>
                </a:lnTo>
                <a:lnTo>
                  <a:pt x="2674090" y="1587408"/>
                </a:lnTo>
                <a:lnTo>
                  <a:pt x="2695768" y="1602135"/>
                </a:lnTo>
                <a:lnTo>
                  <a:pt x="2710193" y="1623873"/>
                </a:lnTo>
                <a:lnTo>
                  <a:pt x="2715431" y="1650325"/>
                </a:lnTo>
                <a:lnTo>
                  <a:pt x="2710011" y="1676778"/>
                </a:lnTo>
                <a:lnTo>
                  <a:pt x="2695284" y="1698516"/>
                </a:lnTo>
                <a:lnTo>
                  <a:pt x="2673546" y="1713243"/>
                </a:lnTo>
                <a:lnTo>
                  <a:pt x="2647094" y="1718662"/>
                </a:lnTo>
                <a:close/>
              </a:path>
              <a:path w="2715894" h="3351529">
                <a:moveTo>
                  <a:pt x="69626" y="2511630"/>
                </a:moveTo>
                <a:lnTo>
                  <a:pt x="43173" y="2506211"/>
                </a:lnTo>
                <a:lnTo>
                  <a:pt x="21435" y="2491484"/>
                </a:lnTo>
                <a:lnTo>
                  <a:pt x="6708" y="2469745"/>
                </a:lnTo>
                <a:lnTo>
                  <a:pt x="1289" y="2443293"/>
                </a:lnTo>
                <a:lnTo>
                  <a:pt x="6708" y="2416841"/>
                </a:lnTo>
                <a:lnTo>
                  <a:pt x="21435" y="2395102"/>
                </a:lnTo>
                <a:lnTo>
                  <a:pt x="43173" y="2380375"/>
                </a:lnTo>
                <a:lnTo>
                  <a:pt x="69626" y="2374956"/>
                </a:lnTo>
                <a:lnTo>
                  <a:pt x="96078" y="2380375"/>
                </a:lnTo>
                <a:lnTo>
                  <a:pt x="117816" y="2395102"/>
                </a:lnTo>
                <a:lnTo>
                  <a:pt x="132543" y="2416841"/>
                </a:lnTo>
                <a:lnTo>
                  <a:pt x="137963" y="2443293"/>
                </a:lnTo>
                <a:lnTo>
                  <a:pt x="132543" y="2469745"/>
                </a:lnTo>
                <a:lnTo>
                  <a:pt x="117816" y="2491484"/>
                </a:lnTo>
                <a:lnTo>
                  <a:pt x="96078" y="2506211"/>
                </a:lnTo>
                <a:lnTo>
                  <a:pt x="69626" y="2511630"/>
                </a:lnTo>
                <a:close/>
              </a:path>
              <a:path w="2715894" h="3351529">
                <a:moveTo>
                  <a:pt x="928352" y="2511630"/>
                </a:moveTo>
                <a:lnTo>
                  <a:pt x="901899" y="2506211"/>
                </a:lnTo>
                <a:lnTo>
                  <a:pt x="880161" y="2491484"/>
                </a:lnTo>
                <a:lnTo>
                  <a:pt x="865434" y="2469745"/>
                </a:lnTo>
                <a:lnTo>
                  <a:pt x="860015" y="2443293"/>
                </a:lnTo>
                <a:lnTo>
                  <a:pt x="865434" y="2416841"/>
                </a:lnTo>
                <a:lnTo>
                  <a:pt x="880161" y="2395102"/>
                </a:lnTo>
                <a:lnTo>
                  <a:pt x="901899" y="2380375"/>
                </a:lnTo>
                <a:lnTo>
                  <a:pt x="928352" y="2374956"/>
                </a:lnTo>
                <a:lnTo>
                  <a:pt x="955348" y="2380375"/>
                </a:lnTo>
                <a:lnTo>
                  <a:pt x="977026" y="2395102"/>
                </a:lnTo>
                <a:lnTo>
                  <a:pt x="991451" y="2416841"/>
                </a:lnTo>
                <a:lnTo>
                  <a:pt x="996689" y="2443293"/>
                </a:lnTo>
                <a:lnTo>
                  <a:pt x="991269" y="2469745"/>
                </a:lnTo>
                <a:lnTo>
                  <a:pt x="976542" y="2491484"/>
                </a:lnTo>
                <a:lnTo>
                  <a:pt x="954804" y="2506211"/>
                </a:lnTo>
                <a:lnTo>
                  <a:pt x="928352" y="2511630"/>
                </a:lnTo>
                <a:close/>
              </a:path>
              <a:path w="2715894" h="3351529">
                <a:moveTo>
                  <a:pt x="1788367" y="2511630"/>
                </a:moveTo>
                <a:lnTo>
                  <a:pt x="1761915" y="2506211"/>
                </a:lnTo>
                <a:lnTo>
                  <a:pt x="1740176" y="2491484"/>
                </a:lnTo>
                <a:lnTo>
                  <a:pt x="1725449" y="2469745"/>
                </a:lnTo>
                <a:lnTo>
                  <a:pt x="1720030" y="2443293"/>
                </a:lnTo>
                <a:lnTo>
                  <a:pt x="1725449" y="2416841"/>
                </a:lnTo>
                <a:lnTo>
                  <a:pt x="1740177" y="2395102"/>
                </a:lnTo>
                <a:lnTo>
                  <a:pt x="1761915" y="2380375"/>
                </a:lnTo>
                <a:lnTo>
                  <a:pt x="1788367" y="2374956"/>
                </a:lnTo>
                <a:lnTo>
                  <a:pt x="1814819" y="2380375"/>
                </a:lnTo>
                <a:lnTo>
                  <a:pt x="1836557" y="2395102"/>
                </a:lnTo>
                <a:lnTo>
                  <a:pt x="1851285" y="2416841"/>
                </a:lnTo>
                <a:lnTo>
                  <a:pt x="1856704" y="2443293"/>
                </a:lnTo>
                <a:lnTo>
                  <a:pt x="1851285" y="2469745"/>
                </a:lnTo>
                <a:lnTo>
                  <a:pt x="1836558" y="2491484"/>
                </a:lnTo>
                <a:lnTo>
                  <a:pt x="1814819" y="2506211"/>
                </a:lnTo>
                <a:lnTo>
                  <a:pt x="1788367" y="2511630"/>
                </a:lnTo>
                <a:close/>
              </a:path>
              <a:path w="2715894" h="3351529">
                <a:moveTo>
                  <a:pt x="2647093" y="2511630"/>
                </a:moveTo>
                <a:lnTo>
                  <a:pt x="2620641" y="2506211"/>
                </a:lnTo>
                <a:lnTo>
                  <a:pt x="2598903" y="2491484"/>
                </a:lnTo>
                <a:lnTo>
                  <a:pt x="2584175" y="2469745"/>
                </a:lnTo>
                <a:lnTo>
                  <a:pt x="2578756" y="2443293"/>
                </a:lnTo>
                <a:lnTo>
                  <a:pt x="2584176" y="2416841"/>
                </a:lnTo>
                <a:lnTo>
                  <a:pt x="2598903" y="2395102"/>
                </a:lnTo>
                <a:lnTo>
                  <a:pt x="2620641" y="2380375"/>
                </a:lnTo>
                <a:lnTo>
                  <a:pt x="2647093" y="2374956"/>
                </a:lnTo>
                <a:lnTo>
                  <a:pt x="2674271" y="2380375"/>
                </a:lnTo>
                <a:lnTo>
                  <a:pt x="2696251" y="2395102"/>
                </a:lnTo>
                <a:lnTo>
                  <a:pt x="2710736" y="2416841"/>
                </a:lnTo>
                <a:lnTo>
                  <a:pt x="2715430" y="2443293"/>
                </a:lnTo>
                <a:lnTo>
                  <a:pt x="2710011" y="2469745"/>
                </a:lnTo>
                <a:lnTo>
                  <a:pt x="2695284" y="2491484"/>
                </a:lnTo>
                <a:lnTo>
                  <a:pt x="2673546" y="2506211"/>
                </a:lnTo>
                <a:lnTo>
                  <a:pt x="2647093" y="2511630"/>
                </a:lnTo>
                <a:close/>
              </a:path>
              <a:path w="2715894" h="3351529">
                <a:moveTo>
                  <a:pt x="69626" y="3351015"/>
                </a:moveTo>
                <a:lnTo>
                  <a:pt x="43173" y="3345596"/>
                </a:lnTo>
                <a:lnTo>
                  <a:pt x="21435" y="3330869"/>
                </a:lnTo>
                <a:lnTo>
                  <a:pt x="6708" y="3309131"/>
                </a:lnTo>
                <a:lnTo>
                  <a:pt x="1289" y="3282678"/>
                </a:lnTo>
                <a:lnTo>
                  <a:pt x="6708" y="3256226"/>
                </a:lnTo>
                <a:lnTo>
                  <a:pt x="21435" y="3234488"/>
                </a:lnTo>
                <a:lnTo>
                  <a:pt x="43174" y="3219761"/>
                </a:lnTo>
                <a:lnTo>
                  <a:pt x="69626" y="3214341"/>
                </a:lnTo>
                <a:lnTo>
                  <a:pt x="96078" y="3219761"/>
                </a:lnTo>
                <a:lnTo>
                  <a:pt x="117816" y="3234488"/>
                </a:lnTo>
                <a:lnTo>
                  <a:pt x="132543" y="3256226"/>
                </a:lnTo>
                <a:lnTo>
                  <a:pt x="137963" y="3282678"/>
                </a:lnTo>
                <a:lnTo>
                  <a:pt x="132543" y="3309131"/>
                </a:lnTo>
                <a:lnTo>
                  <a:pt x="117816" y="3330869"/>
                </a:lnTo>
                <a:lnTo>
                  <a:pt x="96078" y="3345596"/>
                </a:lnTo>
                <a:lnTo>
                  <a:pt x="69626" y="3351015"/>
                </a:lnTo>
                <a:close/>
              </a:path>
              <a:path w="2715894" h="3351529">
                <a:moveTo>
                  <a:pt x="928352" y="3351015"/>
                </a:moveTo>
                <a:lnTo>
                  <a:pt x="901899" y="3345596"/>
                </a:lnTo>
                <a:lnTo>
                  <a:pt x="880161" y="3330869"/>
                </a:lnTo>
                <a:lnTo>
                  <a:pt x="865434" y="3309131"/>
                </a:lnTo>
                <a:lnTo>
                  <a:pt x="860015" y="3282678"/>
                </a:lnTo>
                <a:lnTo>
                  <a:pt x="865434" y="3256226"/>
                </a:lnTo>
                <a:lnTo>
                  <a:pt x="880161" y="3234488"/>
                </a:lnTo>
                <a:lnTo>
                  <a:pt x="901900" y="3219761"/>
                </a:lnTo>
                <a:lnTo>
                  <a:pt x="928352" y="3214341"/>
                </a:lnTo>
                <a:lnTo>
                  <a:pt x="955529" y="3219761"/>
                </a:lnTo>
                <a:lnTo>
                  <a:pt x="977509" y="3234488"/>
                </a:lnTo>
                <a:lnTo>
                  <a:pt x="991995" y="3256226"/>
                </a:lnTo>
                <a:lnTo>
                  <a:pt x="996689" y="3282678"/>
                </a:lnTo>
                <a:lnTo>
                  <a:pt x="991269" y="3309131"/>
                </a:lnTo>
                <a:lnTo>
                  <a:pt x="976542" y="3330869"/>
                </a:lnTo>
                <a:lnTo>
                  <a:pt x="954804" y="3345596"/>
                </a:lnTo>
                <a:lnTo>
                  <a:pt x="928352" y="3351015"/>
                </a:lnTo>
                <a:close/>
              </a:path>
              <a:path w="2715894" h="3351529">
                <a:moveTo>
                  <a:pt x="1788367" y="3351015"/>
                </a:moveTo>
                <a:lnTo>
                  <a:pt x="1761915" y="3345596"/>
                </a:lnTo>
                <a:lnTo>
                  <a:pt x="1740176" y="3330869"/>
                </a:lnTo>
                <a:lnTo>
                  <a:pt x="1725449" y="3309131"/>
                </a:lnTo>
                <a:lnTo>
                  <a:pt x="1720030" y="3282678"/>
                </a:lnTo>
                <a:lnTo>
                  <a:pt x="1725449" y="3256226"/>
                </a:lnTo>
                <a:lnTo>
                  <a:pt x="1740177" y="3234488"/>
                </a:lnTo>
                <a:lnTo>
                  <a:pt x="1761915" y="3219761"/>
                </a:lnTo>
                <a:lnTo>
                  <a:pt x="1788368" y="3214341"/>
                </a:lnTo>
                <a:lnTo>
                  <a:pt x="1814819" y="3219761"/>
                </a:lnTo>
                <a:lnTo>
                  <a:pt x="1836558" y="3234488"/>
                </a:lnTo>
                <a:lnTo>
                  <a:pt x="1851285" y="3256226"/>
                </a:lnTo>
                <a:lnTo>
                  <a:pt x="1856704" y="3282678"/>
                </a:lnTo>
                <a:lnTo>
                  <a:pt x="1851285" y="3309131"/>
                </a:lnTo>
                <a:lnTo>
                  <a:pt x="1836558" y="3330869"/>
                </a:lnTo>
                <a:lnTo>
                  <a:pt x="1814819" y="3345596"/>
                </a:lnTo>
                <a:lnTo>
                  <a:pt x="1788367" y="3351015"/>
                </a:lnTo>
                <a:close/>
              </a:path>
              <a:path w="2715894" h="3351529">
                <a:moveTo>
                  <a:pt x="2647093" y="3351015"/>
                </a:moveTo>
                <a:lnTo>
                  <a:pt x="2620641" y="3345596"/>
                </a:lnTo>
                <a:lnTo>
                  <a:pt x="2598903" y="3330869"/>
                </a:lnTo>
                <a:lnTo>
                  <a:pt x="2584175" y="3309131"/>
                </a:lnTo>
                <a:lnTo>
                  <a:pt x="2578756" y="3282678"/>
                </a:lnTo>
                <a:lnTo>
                  <a:pt x="2584176" y="3256226"/>
                </a:lnTo>
                <a:lnTo>
                  <a:pt x="2598903" y="3234488"/>
                </a:lnTo>
                <a:lnTo>
                  <a:pt x="2620641" y="3219761"/>
                </a:lnTo>
                <a:lnTo>
                  <a:pt x="2647094" y="3214341"/>
                </a:lnTo>
                <a:lnTo>
                  <a:pt x="2674271" y="3219761"/>
                </a:lnTo>
                <a:lnTo>
                  <a:pt x="2696251" y="3234488"/>
                </a:lnTo>
                <a:lnTo>
                  <a:pt x="2710736" y="3256226"/>
                </a:lnTo>
                <a:lnTo>
                  <a:pt x="2715430" y="3282678"/>
                </a:lnTo>
                <a:lnTo>
                  <a:pt x="2710011" y="3309131"/>
                </a:lnTo>
                <a:lnTo>
                  <a:pt x="2695284" y="3330869"/>
                </a:lnTo>
                <a:lnTo>
                  <a:pt x="2673546" y="3345596"/>
                </a:lnTo>
                <a:lnTo>
                  <a:pt x="2647093" y="3351015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59459" y="3346664"/>
            <a:ext cx="17019270" cy="6032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350">
                <a:solidFill>
                  <a:srgbClr val="A22D20"/>
                </a:solidFill>
                <a:latin typeface="Georgia"/>
                <a:cs typeface="Georgia"/>
              </a:rPr>
              <a:t>Goal</a:t>
            </a:r>
            <a:r>
              <a:rPr dirty="0" sz="4350" spc="-4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50" spc="-290">
                <a:solidFill>
                  <a:srgbClr val="A22D20"/>
                </a:solidFill>
                <a:latin typeface="Georgia"/>
                <a:cs typeface="Georgia"/>
              </a:rPr>
              <a:t>:</a:t>
            </a:r>
            <a:r>
              <a:rPr dirty="0" sz="4350" spc="-40">
                <a:solidFill>
                  <a:srgbClr val="A22D20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Improve</a:t>
            </a:r>
            <a:r>
              <a:rPr dirty="0" sz="435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realism</a:t>
            </a:r>
            <a:r>
              <a:rPr dirty="0" sz="4350" spc="-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35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60">
                <a:solidFill>
                  <a:srgbClr val="FFFFFF"/>
                </a:solidFill>
                <a:latin typeface="Georgia"/>
                <a:cs typeface="Georgia"/>
              </a:rPr>
              <a:t>automate</a:t>
            </a:r>
            <a:r>
              <a:rPr dirty="0" sz="4350" spc="-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7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435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10">
                <a:solidFill>
                  <a:srgbClr val="FFFFFF"/>
                </a:solidFill>
                <a:latin typeface="Georgia"/>
                <a:cs typeface="Georgia"/>
              </a:rPr>
              <a:t>pipeline</a:t>
            </a:r>
            <a:endParaRPr sz="43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4350">
              <a:latin typeface="Georgia"/>
              <a:cs typeface="Georgia"/>
            </a:endParaRPr>
          </a:p>
          <a:p>
            <a:pPr marL="1042035">
              <a:lnSpc>
                <a:spcPct val="100000"/>
              </a:lnSpc>
            </a:pPr>
            <a:r>
              <a:rPr dirty="0" sz="4350">
                <a:solidFill>
                  <a:srgbClr val="A22D20"/>
                </a:solidFill>
                <a:latin typeface="Georgia"/>
                <a:cs typeface="Georgia"/>
              </a:rPr>
              <a:t>Setup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dirty="0" sz="435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Used</a:t>
            </a:r>
            <a:r>
              <a:rPr dirty="0" sz="435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254">
                <a:solidFill>
                  <a:srgbClr val="FFFFFF"/>
                </a:solidFill>
                <a:latin typeface="Georgia"/>
                <a:cs typeface="Georgia"/>
              </a:rPr>
              <a:t>IDM-</a:t>
            </a:r>
            <a:r>
              <a:rPr dirty="0" sz="4350" spc="-75">
                <a:solidFill>
                  <a:srgbClr val="FFFFFF"/>
                </a:solidFill>
                <a:latin typeface="Georgia"/>
                <a:cs typeface="Georgia"/>
              </a:rPr>
              <a:t>VTON </a:t>
            </a:r>
            <a:r>
              <a:rPr dirty="0" sz="4350" spc="10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dirty="0" sz="435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7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435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same</a:t>
            </a:r>
            <a:r>
              <a:rPr dirty="0" sz="4350" spc="-7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45">
                <a:solidFill>
                  <a:srgbClr val="FFFFFF"/>
                </a:solidFill>
                <a:latin typeface="Georgia"/>
                <a:cs typeface="Georgia"/>
              </a:rPr>
              <a:t>dataset</a:t>
            </a:r>
            <a:endParaRPr sz="4350">
              <a:latin typeface="Georgia"/>
              <a:cs typeface="Georgia"/>
            </a:endParaRPr>
          </a:p>
          <a:p>
            <a:pPr marL="4839970" marR="210185" indent="-2682875">
              <a:lnSpc>
                <a:spcPct val="116399"/>
              </a:lnSpc>
              <a:spcBef>
                <a:spcPts val="3925"/>
              </a:spcBef>
            </a:pPr>
            <a:r>
              <a:rPr dirty="0" sz="4350">
                <a:solidFill>
                  <a:srgbClr val="A22D20"/>
                </a:solidFill>
                <a:latin typeface="Georgia"/>
                <a:cs typeface="Georgia"/>
              </a:rPr>
              <a:t>Preprocessing: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Better</a:t>
            </a:r>
            <a:r>
              <a:rPr dirty="0" sz="4350" spc="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95">
                <a:solidFill>
                  <a:srgbClr val="FFFFFF"/>
                </a:solidFill>
                <a:latin typeface="Georgia"/>
                <a:cs typeface="Georgia"/>
              </a:rPr>
              <a:t>fit</a:t>
            </a:r>
            <a:r>
              <a:rPr dirty="0" sz="4350" spc="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350" spc="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4350" spc="1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realistic</a:t>
            </a:r>
            <a:r>
              <a:rPr dirty="0" sz="4350" spc="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10">
                <a:solidFill>
                  <a:srgbClr val="FFFFFF"/>
                </a:solidFill>
                <a:latin typeface="Georgia"/>
                <a:cs typeface="Georgia"/>
              </a:rPr>
              <a:t>overlay,Handled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occlusions</a:t>
            </a:r>
            <a:r>
              <a:rPr dirty="0" sz="4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3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60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r>
              <a:rPr dirty="0" sz="43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shapes</a:t>
            </a:r>
            <a:r>
              <a:rPr dirty="0" sz="4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45">
                <a:solidFill>
                  <a:srgbClr val="FFFFFF"/>
                </a:solidFill>
                <a:latin typeface="Georgia"/>
                <a:cs typeface="Georgia"/>
              </a:rPr>
              <a:t>smoothly</a:t>
            </a:r>
            <a:endParaRPr sz="4350">
              <a:latin typeface="Georgia"/>
              <a:cs typeface="Georgia"/>
            </a:endParaRPr>
          </a:p>
          <a:p>
            <a:pPr marL="6245860" marR="5080" indent="-2183130">
              <a:lnSpc>
                <a:spcPct val="115599"/>
              </a:lnSpc>
              <a:spcBef>
                <a:spcPts val="3745"/>
              </a:spcBef>
            </a:pPr>
            <a:r>
              <a:rPr dirty="0" sz="4000" spc="-10">
                <a:solidFill>
                  <a:srgbClr val="A22D20"/>
                </a:solidFill>
                <a:latin typeface="Georgia"/>
                <a:cs typeface="Georgia"/>
              </a:rPr>
              <a:t>Results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: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Better</a:t>
            </a:r>
            <a:r>
              <a:rPr dirty="0" sz="40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80">
                <a:solidFill>
                  <a:srgbClr val="FFFFFF"/>
                </a:solidFill>
                <a:latin typeface="Georgia"/>
                <a:cs typeface="Georgia"/>
              </a:rPr>
              <a:t>fit</a:t>
            </a:r>
            <a:r>
              <a:rPr dirty="0" sz="40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more</a:t>
            </a:r>
            <a:r>
              <a:rPr dirty="0" sz="40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realistic</a:t>
            </a:r>
            <a:r>
              <a:rPr dirty="0" sz="40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overlay</a:t>
            </a:r>
            <a:r>
              <a:rPr dirty="0" sz="400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 Handled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occlusions</a:t>
            </a:r>
            <a:r>
              <a:rPr dirty="0" sz="40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0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r>
              <a:rPr dirty="0" sz="40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>
                <a:solidFill>
                  <a:srgbClr val="FFFFFF"/>
                </a:solidFill>
                <a:latin typeface="Georgia"/>
                <a:cs typeface="Georgia"/>
              </a:rPr>
              <a:t>shapes</a:t>
            </a:r>
            <a:r>
              <a:rPr dirty="0" sz="400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Georgia"/>
                <a:cs typeface="Georgia"/>
              </a:rPr>
              <a:t>smoothly.</a:t>
            </a:r>
            <a:endParaRPr sz="40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305">
                <a:solidFill>
                  <a:srgbClr val="FFFFFF"/>
                </a:solidFill>
              </a:rPr>
              <a:t>16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0248" y="516915"/>
            <a:ext cx="10765155" cy="13938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70925" algn="l"/>
              </a:tabLst>
            </a:pPr>
            <a:r>
              <a:rPr dirty="0" sz="8950" spc="40" b="0">
                <a:solidFill>
                  <a:srgbClr val="FFFFFF"/>
                </a:solidFill>
                <a:latin typeface="Georgia"/>
                <a:cs typeface="Georgia"/>
              </a:rPr>
              <a:t>implementation</a:t>
            </a: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8950" spc="-125" b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endParaRPr sz="895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28700" y="2170995"/>
            <a:ext cx="991869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15"/>
              </a:lnSpc>
            </a:pPr>
            <a:r>
              <a:rPr dirty="0" sz="2250" spc="-145">
                <a:solidFill>
                  <a:srgbClr val="FFFFFF"/>
                </a:solidFill>
                <a:latin typeface="Georgia"/>
                <a:cs typeface="Georgia"/>
              </a:rPr>
              <a:t>[1]</a:t>
            </a:r>
            <a:r>
              <a:rPr dirty="0" sz="225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250" spc="-10">
                <a:solidFill>
                  <a:srgbClr val="FFFFFF"/>
                </a:solidFill>
                <a:latin typeface="Georgia"/>
                <a:cs typeface="Georgia"/>
              </a:rPr>
              <a:t>Start</a:t>
            </a:r>
            <a:endParaRPr sz="2250">
              <a:latin typeface="Georgia"/>
              <a:cs typeface="Georg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00208" y="0"/>
            <a:ext cx="17887950" cy="10287000"/>
            <a:chOff x="400208" y="0"/>
            <a:chExt cx="17887950" cy="10287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08" y="2126750"/>
              <a:ext cx="16854548" cy="81602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51906" y="8818151"/>
              <a:ext cx="2628899" cy="14688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21254" y="0"/>
              <a:ext cx="3566744" cy="228727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305">
                <a:solidFill>
                  <a:srgbClr val="FFFFFF"/>
                </a:solidFill>
              </a:rPr>
              <a:t>16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4887" y="3813370"/>
            <a:ext cx="1009649" cy="10477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67" y="7952699"/>
            <a:ext cx="123825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67" y="8514674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67" y="9076649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067" y="9638624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715552" y="8773474"/>
            <a:ext cx="11711940" cy="11493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3150" spc="-100">
                <a:solidFill>
                  <a:srgbClr val="FFFFFF"/>
                </a:solidFill>
                <a:latin typeface="Georgia"/>
                <a:cs typeface="Georgia"/>
              </a:rPr>
              <a:t>SAM</a:t>
            </a:r>
            <a:r>
              <a:rPr dirty="0" sz="31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Georgia"/>
                <a:cs typeface="Georgia"/>
              </a:rPr>
              <a:t>creates</a:t>
            </a:r>
            <a:r>
              <a:rPr dirty="0" sz="31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15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mask</a:t>
            </a:r>
            <a:r>
              <a:rPr dirty="0" sz="31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1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define</a:t>
            </a:r>
            <a:r>
              <a:rPr dirty="0" sz="31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1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boundaries</a:t>
            </a:r>
            <a:r>
              <a:rPr dirty="0" sz="315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31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1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Georgia"/>
                <a:cs typeface="Georgia"/>
              </a:rPr>
              <a:t>clothing.</a:t>
            </a:r>
            <a:endParaRPr sz="315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mask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31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45">
                <a:solidFill>
                  <a:srgbClr val="FFFFFF"/>
                </a:solidFill>
                <a:latin typeface="Georgia"/>
                <a:cs typeface="Georgia"/>
              </a:rPr>
              <a:t>converted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black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31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75">
                <a:solidFill>
                  <a:srgbClr val="FFFFFF"/>
                </a:solidFill>
                <a:latin typeface="Georgia"/>
                <a:cs typeface="Georgia"/>
              </a:rPr>
              <a:t>white</a:t>
            </a:r>
            <a:r>
              <a:rPr dirty="0" sz="3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31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(binary</a:t>
            </a:r>
            <a:r>
              <a:rPr dirty="0" sz="31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Georgia"/>
                <a:cs typeface="Georgia"/>
              </a:rPr>
              <a:t>mask).</a:t>
            </a:r>
            <a:endParaRPr sz="3150">
              <a:latin typeface="Georgia"/>
              <a:cs typeface="Georgi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07380" y="6519378"/>
            <a:ext cx="1238830" cy="120352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09467" y="8818151"/>
            <a:ext cx="2628899" cy="1468847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70925" algn="l"/>
              </a:tabLst>
            </a:pPr>
            <a:r>
              <a:rPr dirty="0" sz="8950" spc="40" b="0">
                <a:solidFill>
                  <a:srgbClr val="FFFFFF"/>
                </a:solidFill>
                <a:latin typeface="Georgia"/>
                <a:cs typeface="Georgia"/>
              </a:rPr>
              <a:t>implementation</a:t>
            </a: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8950" spc="-105" b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r>
              <a:rPr dirty="0" sz="8950" spc="-409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229" b="0">
                <a:solidFill>
                  <a:srgbClr val="FFFFFF"/>
                </a:solidFill>
                <a:latin typeface="Georgia"/>
                <a:cs typeface="Georgia"/>
              </a:rPr>
              <a:t>(cont)</a:t>
            </a:r>
            <a:endParaRPr sz="89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246600" y="9252012"/>
            <a:ext cx="3060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>
                <a:solidFill>
                  <a:srgbClr val="FFFFFF"/>
                </a:solidFill>
                <a:latin typeface="Lucida Sans Unicode"/>
                <a:cs typeface="Lucida Sans Unicode"/>
              </a:rPr>
              <a:t>18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1533" y="2221012"/>
            <a:ext cx="17578705" cy="657796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277995" indent="-48450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4277995" algn="l"/>
              </a:tabLst>
            </a:pP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Load</a:t>
            </a:r>
            <a:r>
              <a:rPr dirty="0" sz="435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>
                <a:solidFill>
                  <a:srgbClr val="FFFFFF"/>
                </a:solidFill>
                <a:latin typeface="Georgia"/>
                <a:cs typeface="Georgia"/>
              </a:rPr>
              <a:t>Human</a:t>
            </a:r>
            <a:r>
              <a:rPr dirty="0" sz="4350" spc="-1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350" spc="-1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endParaRPr sz="4350">
              <a:latin typeface="Georgia"/>
              <a:cs typeface="Georgia"/>
            </a:endParaRPr>
          </a:p>
          <a:p>
            <a:pPr marL="2617470" marR="4626610" indent="-2605405">
              <a:lnSpc>
                <a:spcPts val="5400"/>
              </a:lnSpc>
              <a:spcBef>
                <a:spcPts val="285"/>
              </a:spcBef>
            </a:pP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85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80">
                <a:solidFill>
                  <a:srgbClr val="FFFFFF"/>
                </a:solidFill>
                <a:latin typeface="Georgia"/>
                <a:cs typeface="Georgia"/>
              </a:rPr>
              <a:t>first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55">
                <a:solidFill>
                  <a:srgbClr val="FFFFFF"/>
                </a:solidFill>
                <a:latin typeface="Georgia"/>
                <a:cs typeface="Georgia"/>
              </a:rPr>
              <a:t>thing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9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do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385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upload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8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50">
                <a:solidFill>
                  <a:srgbClr val="FFFFFF"/>
                </a:solidFill>
                <a:latin typeface="Georgia"/>
                <a:cs typeface="Georgia"/>
              </a:rPr>
              <a:t>person</a:t>
            </a:r>
            <a:r>
              <a:rPr dirty="0" sz="3850" spc="-20">
                <a:solidFill>
                  <a:srgbClr val="FFFFFF"/>
                </a:solidFill>
                <a:latin typeface="Georgia"/>
                <a:cs typeface="Georgia"/>
              </a:rPr>
              <a:t> (the </a:t>
            </a:r>
            <a:r>
              <a:rPr dirty="0" sz="3850" spc="50">
                <a:solidFill>
                  <a:srgbClr val="FFFFFF"/>
                </a:solidFill>
                <a:latin typeface="Georgia"/>
                <a:cs typeface="Georgia"/>
              </a:rPr>
              <a:t>person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9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r>
              <a:rPr dirty="0" sz="38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65">
                <a:solidFill>
                  <a:srgbClr val="FFFFFF"/>
                </a:solidFill>
                <a:latin typeface="Georgia"/>
                <a:cs typeface="Georgia"/>
              </a:rPr>
              <a:t>will</a:t>
            </a:r>
            <a:r>
              <a:rPr dirty="0" sz="38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145">
                <a:solidFill>
                  <a:srgbClr val="FFFFFF"/>
                </a:solidFill>
                <a:latin typeface="Georgia"/>
                <a:cs typeface="Georgia"/>
              </a:rPr>
              <a:t>try</a:t>
            </a:r>
            <a:r>
              <a:rPr dirty="0" sz="385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7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8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38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-25">
                <a:solidFill>
                  <a:srgbClr val="FFFFFF"/>
                </a:solidFill>
                <a:latin typeface="Georgia"/>
                <a:cs typeface="Georgia"/>
              </a:rPr>
              <a:t>on)</a:t>
            </a:r>
            <a:endParaRPr sz="38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3850">
              <a:latin typeface="Georgia"/>
              <a:cs typeface="Georgia"/>
            </a:endParaRPr>
          </a:p>
          <a:p>
            <a:pPr marL="9667240" indent="-446405">
              <a:lnSpc>
                <a:spcPct val="100000"/>
              </a:lnSpc>
              <a:buAutoNum type="arabicPeriod" startAt="2"/>
              <a:tabLst>
                <a:tab pos="9667240" algn="l"/>
              </a:tabLst>
            </a:pPr>
            <a:r>
              <a:rPr dirty="0" sz="3750">
                <a:solidFill>
                  <a:srgbClr val="FFFFFF"/>
                </a:solidFill>
                <a:latin typeface="Georgia"/>
                <a:cs typeface="Georgia"/>
              </a:rPr>
              <a:t>Load</a:t>
            </a:r>
            <a:r>
              <a:rPr dirty="0" sz="37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750">
                <a:solidFill>
                  <a:srgbClr val="FFFFFF"/>
                </a:solidFill>
                <a:latin typeface="Georgia"/>
                <a:cs typeface="Georgia"/>
              </a:rPr>
              <a:t>Garment</a:t>
            </a:r>
            <a:r>
              <a:rPr dirty="0" sz="3750" spc="-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750" spc="-1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endParaRPr sz="3750">
              <a:latin typeface="Georgia"/>
              <a:cs typeface="Georgia"/>
            </a:endParaRPr>
          </a:p>
          <a:p>
            <a:pPr marL="9785985" marR="5080" indent="-3966210">
              <a:lnSpc>
                <a:spcPct val="116500"/>
              </a:lnSpc>
              <a:spcBef>
                <a:spcPts val="65"/>
              </a:spcBef>
            </a:pP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Then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upload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want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7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Georgia"/>
                <a:cs typeface="Georgia"/>
              </a:rPr>
              <a:t>try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(the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shirt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blouse,</a:t>
            </a:r>
            <a:r>
              <a:rPr dirty="0" sz="29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95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dirty="0" sz="2950" spc="-10">
                <a:solidFill>
                  <a:srgbClr val="FFFFFF"/>
                </a:solidFill>
                <a:latin typeface="Georgia"/>
                <a:cs typeface="Georgia"/>
              </a:rPr>
              <a:t>example)</a:t>
            </a:r>
            <a:endParaRPr sz="29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950">
              <a:latin typeface="Georgia"/>
              <a:cs typeface="Georgia"/>
            </a:endParaRPr>
          </a:p>
          <a:p>
            <a:pPr algn="ctr" marL="434975" marR="1679575" indent="-434975">
              <a:lnSpc>
                <a:spcPct val="100000"/>
              </a:lnSpc>
              <a:buAutoNum type="arabicPeriod" startAt="3"/>
              <a:tabLst>
                <a:tab pos="434975" algn="l"/>
              </a:tabLst>
            </a:pPr>
            <a:r>
              <a:rPr dirty="0" sz="3650" spc="50">
                <a:solidFill>
                  <a:srgbClr val="FFFFFF"/>
                </a:solidFill>
                <a:latin typeface="Georgia"/>
                <a:cs typeface="Georgia"/>
              </a:rPr>
              <a:t>Segment</a:t>
            </a:r>
            <a:r>
              <a:rPr dirty="0" sz="36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650" spc="7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6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650">
                <a:solidFill>
                  <a:srgbClr val="FFFFFF"/>
                </a:solidFill>
                <a:latin typeface="Georgia"/>
                <a:cs typeface="Georgia"/>
              </a:rPr>
              <a:t>Garment</a:t>
            </a:r>
            <a:r>
              <a:rPr dirty="0" sz="36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650" spc="-25">
                <a:solidFill>
                  <a:srgbClr val="FFFFFF"/>
                </a:solidFill>
                <a:latin typeface="Georgia"/>
                <a:cs typeface="Georgia"/>
              </a:rPr>
              <a:t>(Cloth</a:t>
            </a:r>
            <a:r>
              <a:rPr dirty="0" sz="36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650">
                <a:solidFill>
                  <a:srgbClr val="FFFFFF"/>
                </a:solidFill>
                <a:latin typeface="Georgia"/>
                <a:cs typeface="Georgia"/>
              </a:rPr>
              <a:t>Mask</a:t>
            </a:r>
            <a:r>
              <a:rPr dirty="0" sz="36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650" spc="-10">
                <a:solidFill>
                  <a:srgbClr val="FFFFFF"/>
                </a:solidFill>
                <a:latin typeface="Georgia"/>
                <a:cs typeface="Georgia"/>
              </a:rPr>
              <a:t>Generation)</a:t>
            </a:r>
            <a:endParaRPr sz="3650">
              <a:latin typeface="Georgia"/>
              <a:cs typeface="Georgia"/>
            </a:endParaRPr>
          </a:p>
          <a:p>
            <a:pPr algn="ctr" marR="991235">
              <a:lnSpc>
                <a:spcPct val="100000"/>
              </a:lnSpc>
              <a:spcBef>
                <a:spcPts val="770"/>
              </a:spcBef>
            </a:pPr>
            <a:r>
              <a:rPr dirty="0" sz="3150" spc="-20">
                <a:solidFill>
                  <a:srgbClr val="FFFFFF"/>
                </a:solidFill>
                <a:latin typeface="Georgia"/>
                <a:cs typeface="Georgia"/>
              </a:rPr>
              <a:t>Using:GroundingDINO</a:t>
            </a:r>
            <a:r>
              <a:rPr dirty="0" sz="315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285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dirty="0" sz="3150" spc="-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100">
                <a:solidFill>
                  <a:srgbClr val="FFFFFF"/>
                </a:solidFill>
                <a:latin typeface="Georgia"/>
                <a:cs typeface="Georgia"/>
              </a:rPr>
              <a:t>SAM</a:t>
            </a:r>
            <a:r>
              <a:rPr dirty="0" sz="315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(Segment</a:t>
            </a:r>
            <a:r>
              <a:rPr dirty="0" sz="315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Georgia"/>
                <a:cs typeface="Georgia"/>
              </a:rPr>
              <a:t>Anything)</a:t>
            </a:r>
            <a:endParaRPr sz="3150">
              <a:latin typeface="Georgia"/>
              <a:cs typeface="Georgia"/>
            </a:endParaRPr>
          </a:p>
          <a:p>
            <a:pPr algn="ctr" marR="991235">
              <a:lnSpc>
                <a:spcPct val="100000"/>
              </a:lnSpc>
              <a:spcBef>
                <a:spcPts val="645"/>
              </a:spcBef>
            </a:pP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automatically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identified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prompt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Georgia"/>
                <a:cs typeface="Georgia"/>
              </a:rPr>
              <a:t>word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FFFFFF"/>
                </a:solidFill>
                <a:latin typeface="Georgia"/>
                <a:cs typeface="Georgia"/>
              </a:rPr>
              <a:t>like</a:t>
            </a:r>
            <a:r>
              <a:rPr dirty="0" sz="31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Georgia"/>
                <a:cs typeface="Georgia"/>
              </a:rPr>
              <a:t>"blazer."</a:t>
            </a:r>
            <a:endParaRPr sz="3150">
              <a:latin typeface="Georgia"/>
              <a:cs typeface="Georgi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70925" algn="l"/>
              </a:tabLst>
            </a:pPr>
            <a:r>
              <a:rPr dirty="0" sz="8950" spc="40" b="0">
                <a:solidFill>
                  <a:srgbClr val="FFFFFF"/>
                </a:solidFill>
                <a:latin typeface="Georgia"/>
                <a:cs typeface="Georgia"/>
              </a:rPr>
              <a:t>implementation</a:t>
            </a: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8950" spc="-105" b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r>
              <a:rPr dirty="0" sz="8950" spc="-409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229" b="0">
                <a:solidFill>
                  <a:srgbClr val="FFFFFF"/>
                </a:solidFill>
                <a:latin typeface="Georgia"/>
                <a:cs typeface="Georgia"/>
              </a:rPr>
              <a:t>(cont)</a:t>
            </a:r>
            <a:endParaRPr sz="895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74899" y="3702834"/>
            <a:ext cx="1426560" cy="145185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423" y="2845612"/>
            <a:ext cx="114300" cy="1142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423" y="3388537"/>
            <a:ext cx="114300" cy="1142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423" y="4474387"/>
            <a:ext cx="114300" cy="1142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04762" y="1997524"/>
            <a:ext cx="16356965" cy="717295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L="364490" marR="7671434" indent="-365125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364490" algn="l"/>
              </a:tabLst>
            </a:pP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Get</a:t>
            </a:r>
            <a:r>
              <a:rPr dirty="0" sz="3050" spc="-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Human</a:t>
            </a:r>
            <a:r>
              <a:rPr dirty="0" sz="3050" spc="-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PoseUsing:</a:t>
            </a:r>
            <a:endParaRPr sz="3050">
              <a:latin typeface="Georgia"/>
              <a:cs typeface="Georgia"/>
            </a:endParaRPr>
          </a:p>
          <a:p>
            <a:pPr algn="ctr" marR="7009130">
              <a:lnSpc>
                <a:spcPct val="100000"/>
              </a:lnSpc>
              <a:spcBef>
                <a:spcPts val="615"/>
              </a:spcBef>
            </a:pP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DensePose</a:t>
            </a:r>
            <a:r>
              <a:rPr dirty="0" sz="30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Estimator</a:t>
            </a:r>
            <a:endParaRPr sz="3050">
              <a:latin typeface="Georgia"/>
              <a:cs typeface="Georgia"/>
            </a:endParaRPr>
          </a:p>
          <a:p>
            <a:pPr algn="ctr" marL="12700" marR="7021830">
              <a:lnSpc>
                <a:spcPct val="116799"/>
              </a:lnSpc>
            </a:pP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30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50">
                <a:solidFill>
                  <a:srgbClr val="FFFFFF"/>
                </a:solidFill>
                <a:latin typeface="Georgia"/>
                <a:cs typeface="Georgia"/>
              </a:rPr>
              <a:t>extracts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shape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distribution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parts </a:t>
            </a:r>
            <a:r>
              <a:rPr dirty="0" sz="3050" spc="-35">
                <a:solidFill>
                  <a:srgbClr val="FFFFFF"/>
                </a:solidFill>
                <a:latin typeface="Georgia"/>
                <a:cs typeface="Georgia"/>
              </a:rPr>
              <a:t>(head,</a:t>
            </a:r>
            <a:r>
              <a:rPr dirty="0" sz="305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arms,</a:t>
            </a:r>
            <a:r>
              <a:rPr dirty="0" sz="305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body)</a:t>
            </a:r>
            <a:r>
              <a:rPr dirty="0" sz="305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305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050" spc="-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Georgia"/>
                <a:cs typeface="Georgia"/>
              </a:rPr>
              <a:t>pose</a:t>
            </a:r>
            <a:endParaRPr sz="3050">
              <a:latin typeface="Georgia"/>
              <a:cs typeface="Georgia"/>
            </a:endParaRPr>
          </a:p>
          <a:p>
            <a:pPr algn="ctr" marL="64135" marR="6986270">
              <a:lnSpc>
                <a:spcPct val="116799"/>
              </a:lnSpc>
            </a:pP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image.This</a:t>
            </a:r>
            <a:r>
              <a:rPr dirty="0" sz="30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30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helps</a:t>
            </a:r>
            <a:r>
              <a:rPr dirty="0" sz="30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30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adjusting</a:t>
            </a:r>
            <a:r>
              <a:rPr dirty="0" sz="30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0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30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5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0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45">
                <a:solidFill>
                  <a:srgbClr val="FFFFFF"/>
                </a:solidFill>
                <a:latin typeface="Georgia"/>
                <a:cs typeface="Georgia"/>
              </a:rPr>
              <a:t>fit </a:t>
            </a:r>
            <a:r>
              <a:rPr dirty="0" sz="305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05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person's</a:t>
            </a:r>
            <a:r>
              <a:rPr dirty="0" sz="3050" spc="-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20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endParaRPr sz="3050">
              <a:latin typeface="Georgia"/>
              <a:cs typeface="Georgia"/>
            </a:endParaRPr>
          </a:p>
          <a:p>
            <a:pPr marL="8595995" indent="-360680">
              <a:lnSpc>
                <a:spcPct val="100000"/>
              </a:lnSpc>
              <a:spcBef>
                <a:spcPts val="645"/>
              </a:spcBef>
              <a:buAutoNum type="arabicPeriod" startAt="5"/>
              <a:tabLst>
                <a:tab pos="8595995" algn="l"/>
              </a:tabLst>
            </a:pPr>
            <a:r>
              <a:rPr dirty="0" sz="3050">
                <a:solidFill>
                  <a:srgbClr val="FFFFFF"/>
                </a:solidFill>
                <a:latin typeface="Georgia"/>
                <a:cs typeface="Georgia"/>
              </a:rPr>
              <a:t>Run</a:t>
            </a:r>
            <a:r>
              <a:rPr dirty="0" sz="3050" spc="-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80">
                <a:solidFill>
                  <a:srgbClr val="FFFFFF"/>
                </a:solidFill>
                <a:latin typeface="Georgia"/>
                <a:cs typeface="Georgia"/>
              </a:rPr>
              <a:t>IDM-</a:t>
            </a:r>
            <a:r>
              <a:rPr dirty="0" sz="3050" spc="-60">
                <a:solidFill>
                  <a:srgbClr val="FFFFFF"/>
                </a:solidFill>
                <a:latin typeface="Georgia"/>
                <a:cs typeface="Georgia"/>
              </a:rPr>
              <a:t>VTON</a:t>
            </a:r>
            <a:r>
              <a:rPr dirty="0" sz="3050" spc="-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050" spc="-10">
                <a:solidFill>
                  <a:srgbClr val="FFFFFF"/>
                </a:solidFill>
                <a:latin typeface="Georgia"/>
                <a:cs typeface="Georgia"/>
              </a:rPr>
              <a:t>InferenceIt</a:t>
            </a:r>
            <a:endParaRPr sz="3050">
              <a:latin typeface="Georgia"/>
              <a:cs typeface="Georgia"/>
            </a:endParaRPr>
          </a:p>
          <a:p>
            <a:pPr algn="ctr" marL="6871334" marR="1729739">
              <a:lnSpc>
                <a:spcPct val="115700"/>
              </a:lnSpc>
              <a:spcBef>
                <a:spcPts val="80"/>
              </a:spcBef>
            </a:pP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takes</a:t>
            </a:r>
            <a:r>
              <a:rPr dirty="0" sz="270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27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inputs</a:t>
            </a:r>
            <a:r>
              <a:rPr dirty="0" sz="27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:human_img</a:t>
            </a:r>
            <a:r>
              <a:rPr dirty="0" sz="270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 spc="155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250" spc="30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person's</a:t>
            </a:r>
            <a:r>
              <a:rPr dirty="0" sz="27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image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garment_img</a:t>
            </a:r>
            <a:r>
              <a:rPr dirty="0" sz="2700" spc="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 spc="155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250" spc="3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1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2700" spc="114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endParaRPr sz="2700">
              <a:latin typeface="Georgia"/>
              <a:cs typeface="Georgia"/>
            </a:endParaRPr>
          </a:p>
          <a:p>
            <a:pPr algn="ctr" marL="6913880" marR="1694814">
              <a:lnSpc>
                <a:spcPct val="115700"/>
              </a:lnSpc>
            </a:pP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mask_img</a:t>
            </a:r>
            <a:r>
              <a:rPr dirty="0" sz="270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 spc="155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250" spc="3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mask</a:t>
            </a:r>
            <a:r>
              <a:rPr dirty="0" sz="270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27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defines</a:t>
            </a:r>
            <a:r>
              <a:rPr dirty="0" sz="27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clothing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pose_img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 spc="155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250" spc="3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showing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55">
                <a:solidFill>
                  <a:srgbClr val="FFFFFF"/>
                </a:solidFill>
                <a:latin typeface="Georgia"/>
                <a:cs typeface="Georgia"/>
              </a:rPr>
              <a:t>body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distribution</a:t>
            </a:r>
            <a:endParaRPr sz="2700">
              <a:latin typeface="Georgia"/>
              <a:cs typeface="Georgia"/>
            </a:endParaRPr>
          </a:p>
          <a:p>
            <a:pPr marL="5224145" marR="5080" indent="498475">
              <a:lnSpc>
                <a:spcPct val="115700"/>
              </a:lnSpc>
              <a:spcBef>
                <a:spcPts val="5"/>
              </a:spcBef>
            </a:pP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garment_des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250" spc="1550">
                <a:solidFill>
                  <a:srgbClr val="FFFFFF"/>
                </a:solidFill>
                <a:latin typeface="Lucida Sans Unicode"/>
                <a:cs typeface="Lucida Sans Unicode"/>
              </a:rPr>
              <a:t>→</a:t>
            </a:r>
            <a:r>
              <a:rPr dirty="0" sz="1250" spc="3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simple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description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40">
                <a:solidFill>
                  <a:srgbClr val="FFFFFF"/>
                </a:solidFill>
                <a:latin typeface="Georgia"/>
                <a:cs typeface="Georgia"/>
              </a:rPr>
              <a:t>(like</a:t>
            </a:r>
            <a:r>
              <a:rPr dirty="0" sz="2700" spc="8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30">
                <a:solidFill>
                  <a:srgbClr val="FFFFFF"/>
                </a:solidFill>
                <a:latin typeface="Georgia"/>
                <a:cs typeface="Georgia"/>
              </a:rPr>
              <a:t>"a</a:t>
            </a:r>
            <a:r>
              <a:rPr dirty="0" sz="2700" spc="8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shirt")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output:A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60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person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if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75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>
                <a:solidFill>
                  <a:srgbClr val="FFFFFF"/>
                </a:solidFill>
                <a:latin typeface="Georgia"/>
                <a:cs typeface="Georgia"/>
              </a:rPr>
              <a:t>wearing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27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clothing</a:t>
            </a:r>
            <a:endParaRPr sz="2700">
              <a:latin typeface="Georgia"/>
              <a:cs typeface="Georgia"/>
            </a:endParaRPr>
          </a:p>
          <a:p>
            <a:pPr marL="9785350">
              <a:lnSpc>
                <a:spcPct val="100000"/>
              </a:lnSpc>
              <a:spcBef>
                <a:spcPts val="509"/>
              </a:spcBef>
            </a:pPr>
            <a:r>
              <a:rPr dirty="0" sz="2700" spc="70">
                <a:solidFill>
                  <a:srgbClr val="FFFFFF"/>
                </a:solidFill>
                <a:latin typeface="Georgia"/>
                <a:cs typeface="Georgia"/>
              </a:rPr>
              <a:t>you</a:t>
            </a:r>
            <a:r>
              <a:rPr dirty="0" sz="2700" spc="-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700" spc="-10">
                <a:solidFill>
                  <a:srgbClr val="FFFFFF"/>
                </a:solidFill>
                <a:latin typeface="Georgia"/>
                <a:cs typeface="Georgia"/>
              </a:rPr>
              <a:t>selected.</a:t>
            </a:r>
            <a:endParaRPr sz="270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06176" y="8818151"/>
            <a:ext cx="2628899" cy="1468847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4024495" y="2113600"/>
            <a:ext cx="345440" cy="513080"/>
            <a:chOff x="4024495" y="2113600"/>
            <a:chExt cx="345440" cy="513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672" y="2113600"/>
              <a:ext cx="209634" cy="20898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24495" y="2340159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5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2749" y="621029"/>
            <a:ext cx="1104899" cy="67627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686524" y="1629251"/>
            <a:ext cx="9563735" cy="213995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6102350" algn="l"/>
              </a:tabLst>
            </a:pPr>
            <a:r>
              <a:rPr dirty="0" sz="5950" spc="-135">
                <a:solidFill>
                  <a:srgbClr val="FFFFFF"/>
                </a:solidFill>
                <a:latin typeface="Georgia"/>
                <a:cs typeface="Georgia"/>
              </a:rPr>
              <a:t>Marwan</a:t>
            </a:r>
            <a:r>
              <a:rPr dirty="0" sz="5950" spc="-2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950" spc="45">
                <a:solidFill>
                  <a:srgbClr val="FFFFFF"/>
                </a:solidFill>
                <a:latin typeface="Georgia"/>
                <a:cs typeface="Georgia"/>
              </a:rPr>
              <a:t>shamel</a:t>
            </a:r>
            <a:r>
              <a:rPr dirty="0" sz="595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5950" spc="-265">
                <a:solidFill>
                  <a:srgbClr val="FFFFFF"/>
                </a:solidFill>
                <a:latin typeface="Georgia"/>
                <a:cs typeface="Georgia"/>
              </a:rPr>
              <a:t>20210895</a:t>
            </a:r>
            <a:endParaRPr sz="59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5950" spc="-135">
                <a:solidFill>
                  <a:srgbClr val="FFFFFF"/>
                </a:solidFill>
                <a:latin typeface="Georgia"/>
                <a:cs typeface="Georgia"/>
              </a:rPr>
              <a:t>Marwan</a:t>
            </a:r>
            <a:r>
              <a:rPr dirty="0" sz="595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950">
                <a:solidFill>
                  <a:srgbClr val="FFFFFF"/>
                </a:solidFill>
                <a:latin typeface="Georgia"/>
                <a:cs typeface="Georgia"/>
              </a:rPr>
              <a:t>abdelrady</a:t>
            </a:r>
            <a:r>
              <a:rPr dirty="0" sz="5950" spc="-9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5950" spc="-190">
                <a:solidFill>
                  <a:srgbClr val="FFFFFF"/>
                </a:solidFill>
                <a:latin typeface="Georgia"/>
                <a:cs typeface="Georgia"/>
              </a:rPr>
              <a:t>20210896</a:t>
            </a:r>
            <a:endParaRPr sz="5950">
              <a:latin typeface="Georgia"/>
              <a:cs typeface="Georgia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667474" y="4057206"/>
          <a:ext cx="9682480" cy="395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3570"/>
                <a:gridCol w="3903345"/>
              </a:tblGrid>
              <a:tr h="919480">
                <a:tc>
                  <a:txBody>
                    <a:bodyPr/>
                    <a:lstStyle/>
                    <a:p>
                      <a:pPr marL="31750">
                        <a:lnSpc>
                          <a:spcPts val="5955"/>
                        </a:lnSpc>
                      </a:pPr>
                      <a:r>
                        <a:rPr dirty="0" sz="5950" spc="-13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Marwan</a:t>
                      </a:r>
                      <a:r>
                        <a:rPr dirty="0" sz="5950" spc="-21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5950" spc="4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magdy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ts val="5955"/>
                        </a:lnSpc>
                      </a:pPr>
                      <a:r>
                        <a:rPr dirty="0" sz="5950" spc="-27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20210898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1056640">
                <a:tc>
                  <a:txBody>
                    <a:bodyPr/>
                    <a:lstStyle/>
                    <a:p>
                      <a:pPr marL="31750">
                        <a:lnSpc>
                          <a:spcPts val="7040"/>
                        </a:lnSpc>
                      </a:pPr>
                      <a:r>
                        <a:rPr dirty="0" sz="5950" spc="-6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Mariam</a:t>
                      </a:r>
                      <a:r>
                        <a:rPr dirty="0" sz="5950" spc="-27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5950" spc="9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samy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6040">
                        <a:lnSpc>
                          <a:spcPts val="7040"/>
                        </a:lnSpc>
                      </a:pPr>
                      <a:r>
                        <a:rPr dirty="0" sz="5950" spc="-31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20210913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1056640">
                <a:tc>
                  <a:txBody>
                    <a:bodyPr/>
                    <a:lstStyle/>
                    <a:p>
                      <a:pPr marL="31750">
                        <a:lnSpc>
                          <a:spcPts val="7040"/>
                        </a:lnSpc>
                      </a:pPr>
                      <a:r>
                        <a:rPr dirty="0" sz="5950" spc="-6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Mariam</a:t>
                      </a:r>
                      <a:r>
                        <a:rPr dirty="0" sz="5950" spc="-27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5950" spc="-1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fathy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7040"/>
                        </a:lnSpc>
                      </a:pPr>
                      <a:r>
                        <a:rPr dirty="0" sz="5950" spc="-30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20210921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  <a:tr h="919480">
                <a:tc>
                  <a:txBody>
                    <a:bodyPr/>
                    <a:lstStyle/>
                    <a:p>
                      <a:pPr marL="31750">
                        <a:lnSpc>
                          <a:spcPts val="7040"/>
                        </a:lnSpc>
                      </a:pPr>
                      <a:r>
                        <a:rPr dirty="0" sz="5950" spc="-6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Mariam</a:t>
                      </a:r>
                      <a:r>
                        <a:rPr dirty="0" sz="5950" spc="-27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dirty="0" sz="5950" spc="45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elsayed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42290">
                        <a:lnSpc>
                          <a:spcPts val="7040"/>
                        </a:lnSpc>
                      </a:pPr>
                      <a:r>
                        <a:rPr dirty="0" sz="5950" spc="-9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20210908</a:t>
                      </a:r>
                      <a:endParaRPr sz="5950">
                        <a:latin typeface="Georgia"/>
                        <a:cs typeface="Georgia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530923"/>
            <a:ext cx="5248275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254">
                <a:solidFill>
                  <a:srgbClr val="FFFFFF"/>
                </a:solidFill>
              </a:rPr>
              <a:t>T</a:t>
            </a:r>
            <a:r>
              <a:rPr dirty="0" sz="5600" spc="235">
                <a:solidFill>
                  <a:srgbClr val="FFFFFF"/>
                </a:solidFill>
              </a:rPr>
              <a:t>e</a:t>
            </a:r>
            <a:r>
              <a:rPr dirty="0" sz="5600" spc="290">
                <a:solidFill>
                  <a:srgbClr val="FFFFFF"/>
                </a:solidFill>
              </a:rPr>
              <a:t>a</a:t>
            </a:r>
            <a:r>
              <a:rPr dirty="0" sz="5600" spc="295">
                <a:solidFill>
                  <a:srgbClr val="FFFFFF"/>
                </a:solidFill>
              </a:rPr>
              <a:t>m</a:t>
            </a:r>
            <a:r>
              <a:rPr dirty="0" sz="5600" spc="-140">
                <a:solidFill>
                  <a:srgbClr val="FFFFFF"/>
                </a:solidFill>
              </a:rPr>
              <a:t> </a:t>
            </a:r>
            <a:r>
              <a:rPr dirty="0" sz="5600" spc="315">
                <a:solidFill>
                  <a:srgbClr val="FFFFFF"/>
                </a:solidFill>
              </a:rPr>
              <a:t>members</a:t>
            </a:r>
            <a:r>
              <a:rPr dirty="0" sz="5600" spc="-140">
                <a:solidFill>
                  <a:srgbClr val="FFFFFF"/>
                </a:solidFill>
              </a:rPr>
              <a:t> </a:t>
            </a:r>
            <a:r>
              <a:rPr dirty="0" sz="5600" spc="-640">
                <a:solidFill>
                  <a:srgbClr val="FFFFFF"/>
                </a:solidFill>
              </a:rPr>
              <a:t>:</a:t>
            </a:r>
            <a:endParaRPr sz="56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4024495" y="3106691"/>
            <a:ext cx="345440" cy="513080"/>
            <a:chOff x="4024495" y="3106691"/>
            <a:chExt cx="345440" cy="51308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672" y="3106691"/>
              <a:ext cx="209634" cy="20898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024495" y="3333250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5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024495" y="4233548"/>
            <a:ext cx="345440" cy="513080"/>
            <a:chOff x="4024495" y="4233548"/>
            <a:chExt cx="345440" cy="51308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672" y="4233548"/>
              <a:ext cx="209634" cy="2089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4024495" y="4460107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5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4024495" y="5248406"/>
            <a:ext cx="345440" cy="513080"/>
            <a:chOff x="4024495" y="5248406"/>
            <a:chExt cx="345440" cy="51308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672" y="5248406"/>
              <a:ext cx="209634" cy="20898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4024495" y="5474965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5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0" y="6375263"/>
            <a:ext cx="4464050" cy="3912235"/>
            <a:chOff x="0" y="6375263"/>
            <a:chExt cx="4464050" cy="3912235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2672" y="6375263"/>
              <a:ext cx="209634" cy="20898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024495" y="6601822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4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2672" y="7387821"/>
              <a:ext cx="209634" cy="20898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024495" y="7614380"/>
              <a:ext cx="345440" cy="286385"/>
            </a:xfrm>
            <a:custGeom>
              <a:avLst/>
              <a:gdLst/>
              <a:ahLst/>
              <a:cxnLst/>
              <a:rect l="l" t="t" r="r" b="b"/>
              <a:pathLst>
                <a:path w="345439" h="286384">
                  <a:moveTo>
                    <a:pt x="172456" y="286119"/>
                  </a:moveTo>
                  <a:lnTo>
                    <a:pt x="103462" y="278184"/>
                  </a:lnTo>
                  <a:lnTo>
                    <a:pt x="38165" y="254529"/>
                  </a:lnTo>
                  <a:lnTo>
                    <a:pt x="1743" y="227942"/>
                  </a:lnTo>
                  <a:lnTo>
                    <a:pt x="0" y="220337"/>
                  </a:lnTo>
                  <a:lnTo>
                    <a:pt x="12944" y="91925"/>
                  </a:lnTo>
                  <a:lnTo>
                    <a:pt x="14366" y="76937"/>
                  </a:lnTo>
                  <a:lnTo>
                    <a:pt x="34712" y="36267"/>
                  </a:lnTo>
                  <a:lnTo>
                    <a:pt x="73891" y="8765"/>
                  </a:lnTo>
                  <a:lnTo>
                    <a:pt x="111730" y="191"/>
                  </a:lnTo>
                  <a:lnTo>
                    <a:pt x="119181" y="0"/>
                  </a:lnTo>
                  <a:lnTo>
                    <a:pt x="230497" y="0"/>
                  </a:lnTo>
                  <a:lnTo>
                    <a:pt x="268971" y="8715"/>
                  </a:lnTo>
                  <a:lnTo>
                    <a:pt x="313374" y="42694"/>
                  </a:lnTo>
                  <a:lnTo>
                    <a:pt x="329968" y="91884"/>
                  </a:lnTo>
                  <a:lnTo>
                    <a:pt x="345343" y="219285"/>
                  </a:lnTo>
                  <a:lnTo>
                    <a:pt x="308088" y="253642"/>
                  </a:lnTo>
                  <a:lnTo>
                    <a:pt x="242598" y="277867"/>
                  </a:lnTo>
                  <a:lnTo>
                    <a:pt x="173260" y="286113"/>
                  </a:lnTo>
                  <a:lnTo>
                    <a:pt x="172456" y="286119"/>
                  </a:lnTo>
                  <a:close/>
                </a:path>
              </a:pathLst>
            </a:custGeom>
            <a:solidFill>
              <a:srgbClr val="28777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433088"/>
              <a:ext cx="4463898" cy="3853911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51033" y="0"/>
            <a:ext cx="4236965" cy="3104994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7246600" y="9215479"/>
            <a:ext cx="165100" cy="37147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2000" spc="-125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670925" algn="l"/>
              </a:tabLst>
            </a:pPr>
            <a:r>
              <a:rPr dirty="0" sz="8950" spc="40" b="0">
                <a:solidFill>
                  <a:srgbClr val="FFFFFF"/>
                </a:solidFill>
                <a:latin typeface="Georgia"/>
                <a:cs typeface="Georgia"/>
              </a:rPr>
              <a:t>implementation</a:t>
            </a:r>
            <a:r>
              <a:rPr dirty="0" sz="8950" b="0">
                <a:solidFill>
                  <a:srgbClr val="FFFFFF"/>
                </a:solidFill>
                <a:latin typeface="Georgia"/>
                <a:cs typeface="Georgia"/>
              </a:rPr>
              <a:t>	</a:t>
            </a:r>
            <a:r>
              <a:rPr dirty="0" sz="8950" spc="-105" b="0">
                <a:solidFill>
                  <a:srgbClr val="FFFFFF"/>
                </a:solidFill>
                <a:latin typeface="Georgia"/>
                <a:cs typeface="Georgia"/>
              </a:rPr>
              <a:t>flow</a:t>
            </a:r>
            <a:r>
              <a:rPr dirty="0" sz="8950" spc="-409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229" b="0">
                <a:solidFill>
                  <a:srgbClr val="FFFFFF"/>
                </a:solidFill>
                <a:latin typeface="Georgia"/>
                <a:cs typeface="Georgia"/>
              </a:rPr>
              <a:t>(cont)</a:t>
            </a:r>
            <a:endParaRPr sz="8950">
              <a:latin typeface="Georgia"/>
              <a:cs typeface="Georg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254" y="0"/>
            <a:ext cx="3566744" cy="22872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4269" y="4506295"/>
            <a:ext cx="11210924" cy="50577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9272" y="2393571"/>
            <a:ext cx="7740015" cy="2082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0"/>
              </a:spcBef>
            </a:pPr>
            <a:r>
              <a:rPr dirty="0" sz="3850" spc="-204">
                <a:solidFill>
                  <a:srgbClr val="FFFFFF"/>
                </a:solidFill>
                <a:latin typeface="Georgia"/>
                <a:cs typeface="Georgia"/>
              </a:rPr>
              <a:t>6.</a:t>
            </a:r>
            <a:r>
              <a:rPr dirty="0" sz="385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80">
                <a:solidFill>
                  <a:srgbClr val="FFFFFF"/>
                </a:solidFill>
                <a:latin typeface="Georgia"/>
                <a:cs typeface="Georgia"/>
              </a:rPr>
              <a:t>Output</a:t>
            </a:r>
            <a:r>
              <a:rPr dirty="0" sz="38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-350">
                <a:solidFill>
                  <a:srgbClr val="FFFFFF"/>
                </a:solidFill>
                <a:latin typeface="Georgia"/>
                <a:cs typeface="Georgia"/>
              </a:rPr>
              <a:t>+</a:t>
            </a:r>
            <a:r>
              <a:rPr dirty="0" sz="38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Save</a:t>
            </a:r>
            <a:r>
              <a:rPr dirty="0" sz="3850" spc="-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ImageIt</a:t>
            </a:r>
            <a:r>
              <a:rPr dirty="0" sz="38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-10">
                <a:solidFill>
                  <a:srgbClr val="FFFFFF"/>
                </a:solidFill>
                <a:latin typeface="Georgia"/>
                <a:cs typeface="Georgia"/>
              </a:rPr>
              <a:t>displays </a:t>
            </a:r>
            <a:r>
              <a:rPr dirty="0" sz="3850" spc="8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95">
                <a:solidFill>
                  <a:srgbClr val="FFFFFF"/>
                </a:solidFill>
                <a:latin typeface="Georgia"/>
                <a:cs typeface="Georgia"/>
              </a:rPr>
              <a:t>output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85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3850" spc="-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75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dirty="0" sz="3850" spc="-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65">
                <a:solidFill>
                  <a:srgbClr val="FFFFFF"/>
                </a:solidFill>
                <a:latin typeface="Georgia"/>
                <a:cs typeface="Georgia"/>
              </a:rPr>
              <a:t>you </a:t>
            </a:r>
            <a:r>
              <a:rPr dirty="0" sz="385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385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850" spc="-20">
                <a:solidFill>
                  <a:srgbClr val="FFFFFF"/>
                </a:solidFill>
                <a:latin typeface="Georgia"/>
                <a:cs typeface="Georgia"/>
              </a:rPr>
              <a:t>save.</a:t>
            </a:r>
            <a:endParaRPr sz="38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87" y="9508042"/>
            <a:ext cx="1934221" cy="57678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5962" y="1028700"/>
            <a:ext cx="11201399" cy="7905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9019" y="3195363"/>
            <a:ext cx="9946546" cy="285869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4133" y="177755"/>
            <a:ext cx="1085849" cy="12001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Evaluation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25"/>
              <a:t>21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552680" y="2163156"/>
            <a:ext cx="15967075" cy="721677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30"/>
              </a:spcBef>
            </a:pPr>
            <a:r>
              <a:rPr dirty="0" sz="3850" spc="65">
                <a:latin typeface="Georgia"/>
                <a:cs typeface="Georgia"/>
              </a:rPr>
              <a:t>this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is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like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comparison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80">
                <a:latin typeface="Georgia"/>
                <a:cs typeface="Georgia"/>
              </a:rPr>
              <a:t>between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ladi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and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 spc="-110">
                <a:latin typeface="Georgia"/>
                <a:cs typeface="Georgia"/>
              </a:rPr>
              <a:t>IDM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in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-50">
                <a:latin typeface="Georgia"/>
                <a:cs typeface="Georgia"/>
              </a:rPr>
              <a:t>:</a:t>
            </a:r>
            <a:endParaRPr sz="385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3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3150" spc="-60">
                <a:solidFill>
                  <a:srgbClr val="200101"/>
                </a:solidFill>
                <a:latin typeface="Georgia"/>
                <a:cs typeface="Georgia"/>
              </a:rPr>
              <a:t>SSIM</a:t>
            </a:r>
            <a:r>
              <a:rPr dirty="0" sz="3150" spc="7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200101"/>
                </a:solidFill>
                <a:latin typeface="Georgia"/>
                <a:cs typeface="Georgia"/>
              </a:rPr>
              <a:t>(Structural</a:t>
            </a:r>
            <a:r>
              <a:rPr dirty="0" sz="3150" spc="8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200101"/>
                </a:solidFill>
                <a:latin typeface="Georgia"/>
                <a:cs typeface="Georgia"/>
              </a:rPr>
              <a:t>Similarity</a:t>
            </a:r>
            <a:r>
              <a:rPr dirty="0" sz="3150" spc="8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200101"/>
                </a:solidFill>
                <a:latin typeface="Georgia"/>
                <a:cs typeface="Georgia"/>
              </a:rPr>
              <a:t>Index):</a:t>
            </a:r>
            <a:endParaRPr sz="3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3150">
                <a:solidFill>
                  <a:srgbClr val="200101"/>
                </a:solidFill>
                <a:latin typeface="Georgia"/>
                <a:cs typeface="Georgia"/>
              </a:rPr>
              <a:t>Measures</a:t>
            </a:r>
            <a:r>
              <a:rPr dirty="0" sz="3150" spc="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150">
                <a:solidFill>
                  <a:srgbClr val="200101"/>
                </a:solidFill>
                <a:latin typeface="Georgia"/>
                <a:cs typeface="Georgia"/>
              </a:rPr>
              <a:t>image</a:t>
            </a:r>
            <a:r>
              <a:rPr dirty="0" sz="3150" spc="2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150" spc="-10">
                <a:solidFill>
                  <a:srgbClr val="200101"/>
                </a:solidFill>
                <a:latin typeface="Georgia"/>
                <a:cs typeface="Georgia"/>
              </a:rPr>
              <a:t>similarity</a:t>
            </a:r>
            <a:endParaRPr sz="3150">
              <a:latin typeface="Georgia"/>
              <a:cs typeface="Georgia"/>
            </a:endParaRPr>
          </a:p>
          <a:p>
            <a:pPr marL="67310" marR="9245600">
              <a:lnSpc>
                <a:spcPct val="116100"/>
              </a:lnSpc>
              <a:spcBef>
                <a:spcPts val="1240"/>
              </a:spcBef>
            </a:pPr>
            <a:r>
              <a:rPr dirty="0" sz="3500" spc="-55">
                <a:latin typeface="Georgia"/>
                <a:cs typeface="Georgia"/>
              </a:rPr>
              <a:t>LPIPS</a:t>
            </a:r>
            <a:r>
              <a:rPr dirty="0" sz="3500" spc="-30">
                <a:latin typeface="Georgia"/>
                <a:cs typeface="Georgia"/>
              </a:rPr>
              <a:t> (Learned</a:t>
            </a:r>
            <a:r>
              <a:rPr dirty="0" sz="3500" spc="-25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Perceptual</a:t>
            </a:r>
            <a:r>
              <a:rPr dirty="0" sz="3500" spc="-25">
                <a:latin typeface="Georgia"/>
                <a:cs typeface="Georgia"/>
              </a:rPr>
              <a:t> </a:t>
            </a:r>
            <a:r>
              <a:rPr dirty="0" sz="3500" spc="-10">
                <a:latin typeface="Georgia"/>
                <a:cs typeface="Georgia"/>
              </a:rPr>
              <a:t>Image </a:t>
            </a:r>
            <a:r>
              <a:rPr dirty="0" sz="3500">
                <a:latin typeface="Georgia"/>
                <a:cs typeface="Georgia"/>
              </a:rPr>
              <a:t>Patch</a:t>
            </a:r>
            <a:r>
              <a:rPr dirty="0" sz="3500" spc="-90">
                <a:latin typeface="Georgia"/>
                <a:cs typeface="Georgia"/>
              </a:rPr>
              <a:t> </a:t>
            </a:r>
            <a:r>
              <a:rPr dirty="0" sz="3500" spc="-25">
                <a:latin typeface="Georgia"/>
                <a:cs typeface="Georgia"/>
              </a:rPr>
              <a:t>Similarity):</a:t>
            </a:r>
            <a:r>
              <a:rPr dirty="0" sz="3500" spc="-85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A</a:t>
            </a:r>
            <a:r>
              <a:rPr dirty="0" sz="3500" spc="-90">
                <a:latin typeface="Georgia"/>
                <a:cs typeface="Georgia"/>
              </a:rPr>
              <a:t> </a:t>
            </a:r>
            <a:r>
              <a:rPr dirty="0" sz="3500" spc="-10">
                <a:latin typeface="Georgia"/>
                <a:cs typeface="Georgia"/>
              </a:rPr>
              <a:t>perceptual </a:t>
            </a:r>
            <a:r>
              <a:rPr dirty="0" sz="3500" spc="50">
                <a:latin typeface="Georgia"/>
                <a:cs typeface="Georgia"/>
              </a:rPr>
              <a:t>metric</a:t>
            </a:r>
            <a:r>
              <a:rPr dirty="0" sz="3500" spc="-10">
                <a:latin typeface="Georgia"/>
                <a:cs typeface="Georgia"/>
              </a:rPr>
              <a:t> </a:t>
            </a:r>
            <a:r>
              <a:rPr dirty="0" sz="3500" spc="70">
                <a:latin typeface="Georgia"/>
                <a:cs typeface="Georgia"/>
              </a:rPr>
              <a:t>where</a:t>
            </a:r>
            <a:r>
              <a:rPr dirty="0" sz="3500" spc="-10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lower</a:t>
            </a:r>
            <a:r>
              <a:rPr dirty="0" sz="3500" spc="-5">
                <a:latin typeface="Georgia"/>
                <a:cs typeface="Georgia"/>
              </a:rPr>
              <a:t> </a:t>
            </a:r>
            <a:r>
              <a:rPr dirty="0" sz="3500">
                <a:latin typeface="Georgia"/>
                <a:cs typeface="Georgia"/>
              </a:rPr>
              <a:t>is</a:t>
            </a:r>
            <a:r>
              <a:rPr dirty="0" sz="3500" spc="-10">
                <a:latin typeface="Georgia"/>
                <a:cs typeface="Georgia"/>
              </a:rPr>
              <a:t> </a:t>
            </a:r>
            <a:r>
              <a:rPr dirty="0" sz="3500" spc="50">
                <a:latin typeface="Georgia"/>
                <a:cs typeface="Georgia"/>
              </a:rPr>
              <a:t>better</a:t>
            </a:r>
            <a:endParaRPr sz="3500">
              <a:latin typeface="Georgia"/>
              <a:cs typeface="Georgia"/>
            </a:endParaRPr>
          </a:p>
          <a:p>
            <a:pPr marL="12700" marR="5080">
              <a:lnSpc>
                <a:spcPct val="116100"/>
              </a:lnSpc>
              <a:spcBef>
                <a:spcPts val="1320"/>
              </a:spcBef>
            </a:pPr>
            <a:r>
              <a:rPr dirty="0" sz="3500" spc="-175">
                <a:solidFill>
                  <a:srgbClr val="200101"/>
                </a:solidFill>
                <a:latin typeface="Georgia"/>
                <a:cs typeface="Georgia"/>
              </a:rPr>
              <a:t>FID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-30">
                <a:solidFill>
                  <a:srgbClr val="200101"/>
                </a:solidFill>
                <a:latin typeface="Georgia"/>
                <a:cs typeface="Georgia"/>
              </a:rPr>
              <a:t>(Fréchet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>
                <a:solidFill>
                  <a:srgbClr val="200101"/>
                </a:solidFill>
                <a:latin typeface="Georgia"/>
                <a:cs typeface="Georgia"/>
              </a:rPr>
              <a:t>Inception</a:t>
            </a:r>
            <a:r>
              <a:rPr dirty="0" sz="3500" spc="-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-40">
                <a:solidFill>
                  <a:srgbClr val="200101"/>
                </a:solidFill>
                <a:latin typeface="Georgia"/>
                <a:cs typeface="Georgia"/>
              </a:rPr>
              <a:t>Distance):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>
                <a:solidFill>
                  <a:srgbClr val="200101"/>
                </a:solidFill>
                <a:latin typeface="Georgia"/>
                <a:cs typeface="Georgia"/>
              </a:rPr>
              <a:t>Lower</a:t>
            </a:r>
            <a:r>
              <a:rPr dirty="0" sz="3500" spc="-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-175">
                <a:solidFill>
                  <a:srgbClr val="200101"/>
                </a:solidFill>
                <a:latin typeface="Georgia"/>
                <a:cs typeface="Georgia"/>
              </a:rPr>
              <a:t>FID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>
                <a:solidFill>
                  <a:srgbClr val="200101"/>
                </a:solidFill>
                <a:latin typeface="Georgia"/>
                <a:cs typeface="Georgia"/>
              </a:rPr>
              <a:t>indicates</a:t>
            </a:r>
            <a:r>
              <a:rPr dirty="0" sz="3500" spc="-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60">
                <a:solidFill>
                  <a:srgbClr val="200101"/>
                </a:solidFill>
                <a:latin typeface="Georgia"/>
                <a:cs typeface="Georgia"/>
              </a:rPr>
              <a:t>better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>
                <a:solidFill>
                  <a:srgbClr val="200101"/>
                </a:solidFill>
                <a:latin typeface="Georgia"/>
                <a:cs typeface="Georgia"/>
              </a:rPr>
              <a:t>alignment</a:t>
            </a:r>
            <a:r>
              <a:rPr dirty="0" sz="3500" spc="-5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80">
                <a:solidFill>
                  <a:srgbClr val="200101"/>
                </a:solidFill>
                <a:latin typeface="Georgia"/>
                <a:cs typeface="Georgia"/>
              </a:rPr>
              <a:t>with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 </a:t>
            </a:r>
            <a:r>
              <a:rPr dirty="0" sz="3500" spc="-20">
                <a:solidFill>
                  <a:srgbClr val="200101"/>
                </a:solidFill>
                <a:latin typeface="Georgia"/>
                <a:cs typeface="Georgia"/>
              </a:rPr>
              <a:t>real </a:t>
            </a:r>
            <a:r>
              <a:rPr dirty="0" sz="3500" spc="-10">
                <a:solidFill>
                  <a:srgbClr val="200101"/>
                </a:solidFill>
                <a:latin typeface="Georgia"/>
                <a:cs typeface="Georgia"/>
              </a:rPr>
              <a:t>distribution</a:t>
            </a:r>
            <a:endParaRPr sz="3500">
              <a:latin typeface="Georgia"/>
              <a:cs typeface="Georgia"/>
            </a:endParaRPr>
          </a:p>
          <a:p>
            <a:pPr marL="67310" marR="121285">
              <a:lnSpc>
                <a:spcPct val="116399"/>
              </a:lnSpc>
              <a:spcBef>
                <a:spcPts val="1040"/>
              </a:spcBef>
            </a:pPr>
            <a:r>
              <a:rPr dirty="0" sz="3650" spc="-105">
                <a:latin typeface="Georgia"/>
                <a:cs typeface="Georgia"/>
              </a:rPr>
              <a:t>CLIP-</a:t>
            </a:r>
            <a:r>
              <a:rPr dirty="0" sz="3650">
                <a:latin typeface="Georgia"/>
                <a:cs typeface="Georgia"/>
              </a:rPr>
              <a:t>I</a:t>
            </a:r>
            <a:r>
              <a:rPr dirty="0" sz="3650" spc="-20">
                <a:latin typeface="Georgia"/>
                <a:cs typeface="Georgia"/>
              </a:rPr>
              <a:t> </a:t>
            </a:r>
            <a:r>
              <a:rPr dirty="0" sz="3650" spc="-150">
                <a:latin typeface="Georgia"/>
                <a:cs typeface="Georgia"/>
              </a:rPr>
              <a:t>(CLIP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Similarity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 spc="-85">
                <a:latin typeface="Georgia"/>
                <a:cs typeface="Georgia"/>
              </a:rPr>
              <a:t>Score):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Evaluates</a:t>
            </a:r>
            <a:r>
              <a:rPr dirty="0" sz="3650" spc="-20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how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well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 spc="50">
                <a:latin typeface="Georgia"/>
                <a:cs typeface="Georgia"/>
              </a:rPr>
              <a:t>the</a:t>
            </a:r>
            <a:r>
              <a:rPr dirty="0" sz="3650" spc="-1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generated</a:t>
            </a:r>
            <a:r>
              <a:rPr dirty="0" sz="3650" spc="-20">
                <a:latin typeface="Georgia"/>
                <a:cs typeface="Georgia"/>
              </a:rPr>
              <a:t> image </a:t>
            </a:r>
            <a:r>
              <a:rPr dirty="0" sz="3650">
                <a:latin typeface="Georgia"/>
                <a:cs typeface="Georgia"/>
              </a:rPr>
              <a:t>matches</a:t>
            </a:r>
            <a:r>
              <a:rPr dirty="0" sz="3650" spc="45">
                <a:latin typeface="Georgia"/>
                <a:cs typeface="Georgia"/>
              </a:rPr>
              <a:t> </a:t>
            </a:r>
            <a:r>
              <a:rPr dirty="0" sz="3650" spc="50">
                <a:latin typeface="Georgia"/>
                <a:cs typeface="Georgia"/>
              </a:rPr>
              <a:t>the </a:t>
            </a:r>
            <a:r>
              <a:rPr dirty="0" sz="3650">
                <a:latin typeface="Georgia"/>
                <a:cs typeface="Georgia"/>
              </a:rPr>
              <a:t>textual</a:t>
            </a:r>
            <a:r>
              <a:rPr dirty="0" sz="3650" spc="5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description</a:t>
            </a:r>
            <a:r>
              <a:rPr dirty="0" sz="3650" spc="50">
                <a:latin typeface="Georgia"/>
                <a:cs typeface="Georgia"/>
              </a:rPr>
              <a:t> </a:t>
            </a:r>
            <a:r>
              <a:rPr dirty="0" sz="3650" spc="-135">
                <a:latin typeface="Georgia"/>
                <a:cs typeface="Georgia"/>
              </a:rPr>
              <a:t>(or</a:t>
            </a:r>
            <a:r>
              <a:rPr dirty="0" sz="3650" spc="5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reference</a:t>
            </a:r>
            <a:r>
              <a:rPr dirty="0" sz="3650" spc="50">
                <a:latin typeface="Georgia"/>
                <a:cs typeface="Georgia"/>
              </a:rPr>
              <a:t> </a:t>
            </a:r>
            <a:r>
              <a:rPr dirty="0" sz="3650" spc="-55">
                <a:latin typeface="Georgia"/>
                <a:cs typeface="Georgia"/>
              </a:rPr>
              <a:t>image)</a:t>
            </a:r>
            <a:r>
              <a:rPr dirty="0" sz="3650" spc="55">
                <a:latin typeface="Georgia"/>
                <a:cs typeface="Georgia"/>
              </a:rPr>
              <a:t> </a:t>
            </a:r>
            <a:r>
              <a:rPr dirty="0" sz="3650">
                <a:latin typeface="Georgia"/>
                <a:cs typeface="Georgia"/>
              </a:rPr>
              <a:t>using</a:t>
            </a:r>
            <a:r>
              <a:rPr dirty="0" sz="3650" spc="50">
                <a:latin typeface="Georgia"/>
                <a:cs typeface="Georgia"/>
              </a:rPr>
              <a:t> </a:t>
            </a:r>
            <a:r>
              <a:rPr dirty="0" sz="3650" spc="-55">
                <a:latin typeface="Georgia"/>
                <a:cs typeface="Georgia"/>
              </a:rPr>
              <a:t>CLIP</a:t>
            </a:r>
            <a:r>
              <a:rPr dirty="0" sz="3650" spc="55">
                <a:latin typeface="Georgia"/>
                <a:cs typeface="Georgia"/>
              </a:rPr>
              <a:t> </a:t>
            </a:r>
            <a:r>
              <a:rPr dirty="0" sz="3650" spc="-10">
                <a:latin typeface="Georgia"/>
                <a:cs typeface="Georgia"/>
              </a:rPr>
              <a:t>embeddings</a:t>
            </a:r>
            <a:endParaRPr sz="36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95" y="-90691"/>
            <a:ext cx="557466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Why</a:t>
            </a:r>
            <a:r>
              <a:rPr dirty="0" spc="-210"/>
              <a:t> </a:t>
            </a:r>
            <a:r>
              <a:rPr dirty="0" spc="150"/>
              <a:t>Better?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9867" y="5924828"/>
            <a:ext cx="4378132" cy="436217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075" y="1766220"/>
            <a:ext cx="142875" cy="142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75" y="3435203"/>
            <a:ext cx="142874" cy="1428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4" y="5068509"/>
            <a:ext cx="142874" cy="1428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75" y="6701816"/>
            <a:ext cx="142874" cy="142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175" y="8173692"/>
            <a:ext cx="142874" cy="1428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9219" y="1409991"/>
            <a:ext cx="16342994" cy="77704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711200">
              <a:lnSpc>
                <a:spcPct val="100000"/>
              </a:lnSpc>
              <a:spcBef>
                <a:spcPts val="830"/>
              </a:spcBef>
            </a:pPr>
            <a:r>
              <a:rPr dirty="0" sz="3700">
                <a:latin typeface="Georgia"/>
                <a:cs typeface="Georgia"/>
              </a:rPr>
              <a:t>Automatic</a:t>
            </a:r>
            <a:r>
              <a:rPr dirty="0" sz="3700" spc="225">
                <a:latin typeface="Georgia"/>
                <a:cs typeface="Georgia"/>
              </a:rPr>
              <a:t> </a:t>
            </a:r>
            <a:r>
              <a:rPr dirty="0" sz="3700" spc="-10">
                <a:latin typeface="Georgia"/>
                <a:cs typeface="Georgia"/>
              </a:rPr>
              <a:t>Preprocessing:</a:t>
            </a:r>
            <a:endParaRPr sz="37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3700">
                <a:latin typeface="Georgia"/>
                <a:cs typeface="Georgia"/>
              </a:rPr>
              <a:t>handles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>
                <a:latin typeface="Georgia"/>
                <a:cs typeface="Georgia"/>
              </a:rPr>
              <a:t>preprocessing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 spc="60">
                <a:latin typeface="Georgia"/>
                <a:cs typeface="Georgia"/>
              </a:rPr>
              <a:t>steps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 spc="-60">
                <a:latin typeface="Georgia"/>
                <a:cs typeface="Georgia"/>
              </a:rPr>
              <a:t>(like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>
                <a:latin typeface="Georgia"/>
                <a:cs typeface="Georgia"/>
              </a:rPr>
              <a:t>pose</a:t>
            </a:r>
            <a:r>
              <a:rPr dirty="0" sz="3700" spc="105">
                <a:latin typeface="Georgia"/>
                <a:cs typeface="Georgia"/>
              </a:rPr>
              <a:t> </a:t>
            </a:r>
            <a:r>
              <a:rPr dirty="0" sz="3700">
                <a:latin typeface="Georgia"/>
                <a:cs typeface="Georgia"/>
              </a:rPr>
              <a:t>estimation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>
                <a:latin typeface="Georgia"/>
                <a:cs typeface="Georgia"/>
              </a:rPr>
              <a:t>and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>
                <a:latin typeface="Georgia"/>
                <a:cs typeface="Georgia"/>
              </a:rPr>
              <a:t>parsing)</a:t>
            </a:r>
            <a:r>
              <a:rPr dirty="0" sz="3700" spc="100">
                <a:latin typeface="Georgia"/>
                <a:cs typeface="Georgia"/>
              </a:rPr>
              <a:t> </a:t>
            </a:r>
            <a:r>
              <a:rPr dirty="0" sz="3700" spc="-10">
                <a:latin typeface="Georgia"/>
                <a:cs typeface="Georgia"/>
              </a:rPr>
              <a:t>automatically</a:t>
            </a:r>
            <a:endParaRPr sz="3700">
              <a:latin typeface="Georgia"/>
              <a:cs typeface="Georgia"/>
            </a:endParaRPr>
          </a:p>
          <a:p>
            <a:pPr marL="744855">
              <a:lnSpc>
                <a:spcPct val="100000"/>
              </a:lnSpc>
              <a:spcBef>
                <a:spcPts val="3300"/>
              </a:spcBef>
            </a:pPr>
            <a:r>
              <a:rPr dirty="0" sz="3850" spc="60">
                <a:latin typeface="Georgia"/>
                <a:cs typeface="Georgia"/>
              </a:rPr>
              <a:t>Better</a:t>
            </a:r>
            <a:r>
              <a:rPr dirty="0" sz="3850" spc="4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Garment</a:t>
            </a:r>
            <a:r>
              <a:rPr dirty="0" sz="3850" spc="55">
                <a:latin typeface="Georgia"/>
                <a:cs typeface="Georgia"/>
              </a:rPr>
              <a:t> </a:t>
            </a:r>
            <a:r>
              <a:rPr dirty="0" sz="3850" spc="-20">
                <a:latin typeface="Georgia"/>
                <a:cs typeface="Georgia"/>
              </a:rPr>
              <a:t>Fit:</a:t>
            </a:r>
            <a:endParaRPr sz="3850">
              <a:latin typeface="Georgia"/>
              <a:cs typeface="Georgia"/>
            </a:endParaRPr>
          </a:p>
          <a:p>
            <a:pPr marL="17145">
              <a:lnSpc>
                <a:spcPct val="100000"/>
              </a:lnSpc>
              <a:spcBef>
                <a:spcPts val="780"/>
              </a:spcBef>
            </a:pPr>
            <a:r>
              <a:rPr dirty="0" sz="3850">
                <a:latin typeface="Georgia"/>
                <a:cs typeface="Georgia"/>
              </a:rPr>
              <a:t>aligns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clothes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more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 spc="60">
                <a:latin typeface="Georgia"/>
                <a:cs typeface="Georgia"/>
              </a:rPr>
              <a:t>accurately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on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 spc="80">
                <a:latin typeface="Georgia"/>
                <a:cs typeface="Georgia"/>
              </a:rPr>
              <a:t>the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body,</a:t>
            </a:r>
            <a:r>
              <a:rPr dirty="0" sz="3850" spc="35">
                <a:latin typeface="Georgia"/>
                <a:cs typeface="Georgia"/>
              </a:rPr>
              <a:t> </a:t>
            </a:r>
            <a:r>
              <a:rPr dirty="0" sz="3850" spc="55">
                <a:latin typeface="Georgia"/>
                <a:cs typeface="Georgia"/>
              </a:rPr>
              <a:t>especially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 spc="110">
                <a:latin typeface="Georgia"/>
                <a:cs typeface="Georgia"/>
              </a:rPr>
              <a:t>with</a:t>
            </a:r>
            <a:r>
              <a:rPr dirty="0" sz="3850" spc="3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complex</a:t>
            </a:r>
            <a:r>
              <a:rPr dirty="0" sz="3850" spc="35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poses.</a:t>
            </a:r>
            <a:endParaRPr sz="3850">
              <a:latin typeface="Georgia"/>
              <a:cs typeface="Georgia"/>
            </a:endParaRPr>
          </a:p>
          <a:p>
            <a:pPr marL="858519">
              <a:lnSpc>
                <a:spcPct val="100000"/>
              </a:lnSpc>
              <a:spcBef>
                <a:spcPts val="2840"/>
              </a:spcBef>
            </a:pPr>
            <a:r>
              <a:rPr dirty="0" sz="3850" spc="-25">
                <a:latin typeface="Georgia"/>
                <a:cs typeface="Georgia"/>
              </a:rPr>
              <a:t>More</a:t>
            </a:r>
            <a:r>
              <a:rPr dirty="0" sz="3850" spc="-6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Realistic</a:t>
            </a:r>
            <a:r>
              <a:rPr dirty="0" sz="3850" spc="-55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Results:</a:t>
            </a:r>
            <a:endParaRPr sz="3850">
              <a:latin typeface="Georgia"/>
              <a:cs typeface="Georgia"/>
            </a:endParaRPr>
          </a:p>
          <a:p>
            <a:pPr marL="20320">
              <a:lnSpc>
                <a:spcPct val="100000"/>
              </a:lnSpc>
              <a:spcBef>
                <a:spcPts val="780"/>
              </a:spcBef>
            </a:pPr>
            <a:r>
              <a:rPr dirty="0" sz="3850">
                <a:latin typeface="Georgia"/>
                <a:cs typeface="Georgia"/>
              </a:rPr>
              <a:t>The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 spc="95">
                <a:latin typeface="Georgia"/>
                <a:cs typeface="Georgia"/>
              </a:rPr>
              <a:t>output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images</a:t>
            </a:r>
            <a:r>
              <a:rPr dirty="0" sz="3850" spc="2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are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more</a:t>
            </a:r>
            <a:r>
              <a:rPr dirty="0" sz="3850" spc="2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natural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and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 spc="60">
                <a:latin typeface="Georgia"/>
                <a:cs typeface="Georgia"/>
              </a:rPr>
              <a:t>preserve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 spc="55">
                <a:latin typeface="Georgia"/>
                <a:cs typeface="Georgia"/>
              </a:rPr>
              <a:t>garment</a:t>
            </a:r>
            <a:r>
              <a:rPr dirty="0" sz="3850" spc="25">
                <a:latin typeface="Georgia"/>
                <a:cs typeface="Georgia"/>
              </a:rPr>
              <a:t> </a:t>
            </a:r>
            <a:r>
              <a:rPr dirty="0" sz="3850" spc="45">
                <a:latin typeface="Georgia"/>
                <a:cs typeface="Georgia"/>
              </a:rPr>
              <a:t>details</a:t>
            </a:r>
            <a:r>
              <a:rPr dirty="0" sz="3850" spc="20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better.</a:t>
            </a:r>
            <a:endParaRPr sz="3850">
              <a:latin typeface="Georgia"/>
              <a:cs typeface="Georgia"/>
            </a:endParaRPr>
          </a:p>
          <a:p>
            <a:pPr marL="744855">
              <a:lnSpc>
                <a:spcPct val="100000"/>
              </a:lnSpc>
              <a:spcBef>
                <a:spcPts val="2840"/>
              </a:spcBef>
            </a:pPr>
            <a:r>
              <a:rPr dirty="0" sz="3850">
                <a:latin typeface="Georgia"/>
                <a:cs typeface="Georgia"/>
              </a:rPr>
              <a:t>Stronger</a:t>
            </a:r>
            <a:r>
              <a:rPr dirty="0" sz="3850" spc="254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Performance:</a:t>
            </a:r>
            <a:endParaRPr sz="3850">
              <a:latin typeface="Georgia"/>
              <a:cs typeface="Georgia"/>
            </a:endParaRPr>
          </a:p>
          <a:p>
            <a:pPr marL="17145">
              <a:lnSpc>
                <a:spcPct val="100000"/>
              </a:lnSpc>
              <a:spcBef>
                <a:spcPts val="780"/>
              </a:spcBef>
            </a:pPr>
            <a:r>
              <a:rPr dirty="0" sz="3850" spc="70">
                <a:latin typeface="Georgia"/>
                <a:cs typeface="Georgia"/>
              </a:rPr>
              <a:t>works</a:t>
            </a:r>
            <a:r>
              <a:rPr dirty="0" sz="3850" spc="-20">
                <a:latin typeface="Georgia"/>
                <a:cs typeface="Georgia"/>
              </a:rPr>
              <a:t> </a:t>
            </a:r>
            <a:r>
              <a:rPr dirty="0" sz="3850" spc="85">
                <a:latin typeface="Georgia"/>
                <a:cs typeface="Georgia"/>
              </a:rPr>
              <a:t>better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 spc="105">
                <a:latin typeface="Georgia"/>
                <a:cs typeface="Georgia"/>
              </a:rPr>
              <a:t>with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complex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 spc="45">
                <a:latin typeface="Georgia"/>
                <a:cs typeface="Georgia"/>
              </a:rPr>
              <a:t>backgrounds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and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 spc="50">
                <a:latin typeface="Georgia"/>
                <a:cs typeface="Georgia"/>
              </a:rPr>
              <a:t>diverse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 spc="65">
                <a:latin typeface="Georgia"/>
                <a:cs typeface="Georgia"/>
              </a:rPr>
              <a:t>user</a:t>
            </a:r>
            <a:r>
              <a:rPr dirty="0" sz="3850" spc="-15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poses.</a:t>
            </a:r>
            <a:endParaRPr sz="3850">
              <a:latin typeface="Georgia"/>
              <a:cs typeface="Georgia"/>
            </a:endParaRPr>
          </a:p>
          <a:p>
            <a:pPr marL="744855">
              <a:lnSpc>
                <a:spcPct val="100000"/>
              </a:lnSpc>
              <a:spcBef>
                <a:spcPts val="1570"/>
              </a:spcBef>
            </a:pPr>
            <a:r>
              <a:rPr dirty="0" sz="3850">
                <a:latin typeface="Georgia"/>
                <a:cs typeface="Georgia"/>
              </a:rPr>
              <a:t>Easier</a:t>
            </a:r>
            <a:r>
              <a:rPr dirty="0" sz="3850" spc="-114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Integration:</a:t>
            </a:r>
            <a:endParaRPr sz="3850">
              <a:latin typeface="Georgia"/>
              <a:cs typeface="Georgia"/>
            </a:endParaRPr>
          </a:p>
          <a:p>
            <a:pPr marL="17145">
              <a:lnSpc>
                <a:spcPct val="100000"/>
              </a:lnSpc>
              <a:spcBef>
                <a:spcPts val="780"/>
              </a:spcBef>
            </a:pPr>
            <a:r>
              <a:rPr dirty="0" sz="3850" spc="-220">
                <a:latin typeface="Georgia"/>
                <a:cs typeface="Georgia"/>
              </a:rPr>
              <a:t>IDM-</a:t>
            </a:r>
            <a:r>
              <a:rPr dirty="0" sz="3850" spc="-55">
                <a:latin typeface="Georgia"/>
                <a:cs typeface="Georgia"/>
              </a:rPr>
              <a:t>VTON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is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modular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and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easier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90">
                <a:latin typeface="Georgia"/>
                <a:cs typeface="Georgia"/>
              </a:rPr>
              <a:t>to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70">
                <a:latin typeface="Georgia"/>
                <a:cs typeface="Georgia"/>
              </a:rPr>
              <a:t>use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in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55">
                <a:latin typeface="Georgia"/>
                <a:cs typeface="Georgia"/>
              </a:rPr>
              <a:t>complete</a:t>
            </a:r>
            <a:r>
              <a:rPr dirty="0" sz="3850" spc="-5">
                <a:latin typeface="Georgia"/>
                <a:cs typeface="Georgia"/>
              </a:rPr>
              <a:t> </a:t>
            </a:r>
            <a:r>
              <a:rPr dirty="0" sz="3850" spc="45">
                <a:latin typeface="Georgia"/>
                <a:cs typeface="Georgia"/>
              </a:rPr>
              <a:t>system.</a:t>
            </a:r>
            <a:endParaRPr sz="38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278" y="9617423"/>
            <a:ext cx="1608282" cy="481102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444" y="9296945"/>
            <a:ext cx="2379866" cy="70892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7430" y="123822"/>
            <a:ext cx="8560569" cy="101631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8472" y="12159"/>
            <a:ext cx="4612005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-85" b="0">
                <a:solidFill>
                  <a:srgbClr val="830909"/>
                </a:solidFill>
                <a:latin typeface="Georgia"/>
                <a:cs typeface="Georgia"/>
              </a:rPr>
              <a:t>Future</a:t>
            </a:r>
            <a:r>
              <a:rPr dirty="0" sz="6300" spc="-285" b="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6300" b="0">
                <a:solidFill>
                  <a:srgbClr val="830909"/>
                </a:solidFill>
                <a:latin typeface="Georgia"/>
                <a:cs typeface="Georgia"/>
              </a:rPr>
              <a:t>work</a:t>
            </a:r>
            <a:r>
              <a:rPr dirty="0" sz="6300" spc="-280" b="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6300" spc="-940" b="0">
                <a:solidFill>
                  <a:srgbClr val="830909"/>
                </a:solidFill>
                <a:latin typeface="Georgia"/>
                <a:cs typeface="Georgia"/>
              </a:rPr>
              <a:t>:</a:t>
            </a:r>
            <a:endParaRPr sz="6300">
              <a:latin typeface="Georgia"/>
              <a:cs typeface="Georgi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536" y="1880506"/>
            <a:ext cx="142874" cy="1428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89521" y="1490141"/>
            <a:ext cx="7214234" cy="77304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1915" marR="5080" indent="54610">
              <a:lnSpc>
                <a:spcPct val="116900"/>
              </a:lnSpc>
              <a:spcBef>
                <a:spcPts val="90"/>
              </a:spcBef>
            </a:pPr>
            <a:r>
              <a:rPr dirty="0" sz="3850">
                <a:latin typeface="Georgia"/>
                <a:cs typeface="Georgia"/>
              </a:rPr>
              <a:t>Add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 spc="-180">
                <a:latin typeface="Georgia"/>
                <a:cs typeface="Georgia"/>
              </a:rPr>
              <a:t>3D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 spc="65">
                <a:latin typeface="Georgia"/>
                <a:cs typeface="Georgia"/>
              </a:rPr>
              <a:t>body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modeling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for</a:t>
            </a:r>
            <a:r>
              <a:rPr dirty="0" sz="3850" spc="-10">
                <a:latin typeface="Georgia"/>
                <a:cs typeface="Georgia"/>
              </a:rPr>
              <a:t> </a:t>
            </a:r>
            <a:r>
              <a:rPr dirty="0" sz="3850" spc="-20">
                <a:latin typeface="Georgia"/>
                <a:cs typeface="Georgia"/>
              </a:rPr>
              <a:t>more </a:t>
            </a:r>
            <a:r>
              <a:rPr dirty="0" sz="3850" spc="60">
                <a:latin typeface="Georgia"/>
                <a:cs typeface="Georgia"/>
              </a:rPr>
              <a:t>accurate </a:t>
            </a:r>
            <a:r>
              <a:rPr dirty="0" sz="3850">
                <a:latin typeface="Georgia"/>
                <a:cs typeface="Georgia"/>
              </a:rPr>
              <a:t>and</a:t>
            </a:r>
            <a:r>
              <a:rPr dirty="0" sz="3850" spc="6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multi-angle</a:t>
            </a:r>
            <a:r>
              <a:rPr dirty="0" sz="3850" spc="60">
                <a:latin typeface="Georgia"/>
                <a:cs typeface="Georgia"/>
              </a:rPr>
              <a:t> </a:t>
            </a:r>
            <a:r>
              <a:rPr dirty="0" sz="3850" spc="80">
                <a:latin typeface="Georgia"/>
                <a:cs typeface="Georgia"/>
              </a:rPr>
              <a:t>try-</a:t>
            </a:r>
            <a:r>
              <a:rPr dirty="0" sz="3850" spc="-25">
                <a:latin typeface="Georgia"/>
                <a:cs typeface="Georgia"/>
              </a:rPr>
              <a:t>on.</a:t>
            </a:r>
            <a:endParaRPr sz="3850">
              <a:latin typeface="Georgia"/>
              <a:cs typeface="Georgia"/>
            </a:endParaRPr>
          </a:p>
          <a:p>
            <a:pPr marL="1536700" marR="727710" indent="-1402715">
              <a:lnSpc>
                <a:spcPct val="116799"/>
              </a:lnSpc>
              <a:spcBef>
                <a:spcPts val="1995"/>
              </a:spcBef>
            </a:pPr>
            <a:r>
              <a:rPr dirty="0" sz="3800" spc="-25">
                <a:latin typeface="Georgia"/>
                <a:cs typeface="Georgia"/>
              </a:rPr>
              <a:t>Enable</a:t>
            </a:r>
            <a:r>
              <a:rPr dirty="0" sz="3800" spc="-20">
                <a:latin typeface="Georgia"/>
                <a:cs typeface="Georgia"/>
              </a:rPr>
              <a:t> </a:t>
            </a:r>
            <a:r>
              <a:rPr dirty="0" sz="3800" spc="-10">
                <a:latin typeface="Georgia"/>
                <a:cs typeface="Georgia"/>
              </a:rPr>
              <a:t>real-</a:t>
            </a:r>
            <a:r>
              <a:rPr dirty="0" sz="3800">
                <a:latin typeface="Georgia"/>
                <a:cs typeface="Georgia"/>
              </a:rPr>
              <a:t>time</a:t>
            </a:r>
            <a:r>
              <a:rPr dirty="0" sz="3800" spc="-15">
                <a:latin typeface="Georgia"/>
                <a:cs typeface="Georgia"/>
              </a:rPr>
              <a:t> </a:t>
            </a:r>
            <a:r>
              <a:rPr dirty="0" sz="3800" spc="60">
                <a:latin typeface="Georgia"/>
                <a:cs typeface="Georgia"/>
              </a:rPr>
              <a:t>try-</a:t>
            </a:r>
            <a:r>
              <a:rPr dirty="0" sz="3800">
                <a:latin typeface="Georgia"/>
                <a:cs typeface="Georgia"/>
              </a:rPr>
              <a:t>on</a:t>
            </a:r>
            <a:r>
              <a:rPr dirty="0" sz="3800" spc="-15">
                <a:latin typeface="Georgia"/>
                <a:cs typeface="Georgia"/>
              </a:rPr>
              <a:t> </a:t>
            </a:r>
            <a:r>
              <a:rPr dirty="0" sz="3800" spc="-10">
                <a:latin typeface="Georgia"/>
                <a:cs typeface="Georgia"/>
              </a:rPr>
              <a:t>using </a:t>
            </a:r>
            <a:r>
              <a:rPr dirty="0" sz="3800">
                <a:latin typeface="Georgia"/>
                <a:cs typeface="Georgia"/>
              </a:rPr>
              <a:t>webcam</a:t>
            </a:r>
            <a:r>
              <a:rPr dirty="0" sz="3800" spc="25">
                <a:latin typeface="Georgia"/>
                <a:cs typeface="Georgia"/>
              </a:rPr>
              <a:t> </a:t>
            </a:r>
            <a:r>
              <a:rPr dirty="0" sz="3800">
                <a:latin typeface="Georgia"/>
                <a:cs typeface="Georgia"/>
              </a:rPr>
              <a:t>and</a:t>
            </a:r>
            <a:r>
              <a:rPr dirty="0" sz="3800" spc="25">
                <a:latin typeface="Georgia"/>
                <a:cs typeface="Georgia"/>
              </a:rPr>
              <a:t> </a:t>
            </a:r>
            <a:r>
              <a:rPr dirty="0" sz="3800" spc="-25">
                <a:latin typeface="Georgia"/>
                <a:cs typeface="Georgia"/>
              </a:rPr>
              <a:t>AR.</a:t>
            </a:r>
            <a:endParaRPr sz="3800">
              <a:latin typeface="Georgia"/>
              <a:cs typeface="Georgia"/>
            </a:endParaRPr>
          </a:p>
          <a:p>
            <a:pPr marL="1355090" marR="934085" indent="-687070">
              <a:lnSpc>
                <a:spcPct val="117100"/>
              </a:lnSpc>
              <a:spcBef>
                <a:spcPts val="700"/>
              </a:spcBef>
            </a:pPr>
            <a:r>
              <a:rPr dirty="0" sz="3950">
                <a:latin typeface="Georgia"/>
                <a:cs typeface="Georgia"/>
              </a:rPr>
              <a:t>Implement</a:t>
            </a:r>
            <a:r>
              <a:rPr dirty="0" sz="3950" spc="135">
                <a:latin typeface="Georgia"/>
                <a:cs typeface="Georgia"/>
              </a:rPr>
              <a:t> </a:t>
            </a:r>
            <a:r>
              <a:rPr dirty="0" sz="3950" spc="-130">
                <a:latin typeface="Georgia"/>
                <a:cs typeface="Georgia"/>
              </a:rPr>
              <a:t>AI-</a:t>
            </a:r>
            <a:r>
              <a:rPr dirty="0" sz="3950">
                <a:latin typeface="Georgia"/>
                <a:cs typeface="Georgia"/>
              </a:rPr>
              <a:t>based</a:t>
            </a:r>
            <a:r>
              <a:rPr dirty="0" sz="3950" spc="145">
                <a:latin typeface="Georgia"/>
                <a:cs typeface="Georgia"/>
              </a:rPr>
              <a:t> </a:t>
            </a:r>
            <a:r>
              <a:rPr dirty="0" sz="3950" spc="65">
                <a:latin typeface="Georgia"/>
                <a:cs typeface="Georgia"/>
              </a:rPr>
              <a:t>size </a:t>
            </a:r>
            <a:r>
              <a:rPr dirty="0" sz="3950" spc="-10">
                <a:latin typeface="Georgia"/>
                <a:cs typeface="Georgia"/>
              </a:rPr>
              <a:t>recommendations.</a:t>
            </a:r>
            <a:endParaRPr sz="3950">
              <a:latin typeface="Georgia"/>
              <a:cs typeface="Georgia"/>
            </a:endParaRPr>
          </a:p>
          <a:p>
            <a:pPr marL="1228090" marR="1224915" indent="-1216025">
              <a:lnSpc>
                <a:spcPct val="116900"/>
              </a:lnSpc>
              <a:spcBef>
                <a:spcPts val="1895"/>
              </a:spcBef>
            </a:pPr>
            <a:r>
              <a:rPr dirty="0" sz="3850">
                <a:latin typeface="Georgia"/>
                <a:cs typeface="Georgia"/>
              </a:rPr>
              <a:t>Use</a:t>
            </a:r>
            <a:r>
              <a:rPr dirty="0" sz="3850" spc="-90">
                <a:latin typeface="Georgia"/>
                <a:cs typeface="Georgia"/>
              </a:rPr>
              <a:t> </a:t>
            </a:r>
            <a:r>
              <a:rPr dirty="0" sz="3850" spc="65">
                <a:latin typeface="Georgia"/>
                <a:cs typeface="Georgia"/>
              </a:rPr>
              <a:t>user</a:t>
            </a:r>
            <a:r>
              <a:rPr dirty="0" sz="3850" spc="-90">
                <a:latin typeface="Georgia"/>
                <a:cs typeface="Georgia"/>
              </a:rPr>
              <a:t> </a:t>
            </a:r>
            <a:r>
              <a:rPr dirty="0" sz="3850" spc="50">
                <a:latin typeface="Georgia"/>
                <a:cs typeface="Georgia"/>
              </a:rPr>
              <a:t>feedback</a:t>
            </a:r>
            <a:r>
              <a:rPr dirty="0" sz="3850" spc="-90">
                <a:latin typeface="Georgia"/>
                <a:cs typeface="Georgia"/>
              </a:rPr>
              <a:t> </a:t>
            </a:r>
            <a:r>
              <a:rPr dirty="0" sz="3850" spc="90">
                <a:latin typeface="Georgia"/>
                <a:cs typeface="Georgia"/>
              </a:rPr>
              <a:t>to</a:t>
            </a:r>
            <a:r>
              <a:rPr dirty="0" sz="3850" spc="-90">
                <a:latin typeface="Georgia"/>
                <a:cs typeface="Georgia"/>
              </a:rPr>
              <a:t> </a:t>
            </a:r>
            <a:r>
              <a:rPr dirty="0" sz="3850" spc="50">
                <a:latin typeface="Georgia"/>
                <a:cs typeface="Georgia"/>
              </a:rPr>
              <a:t>refine </a:t>
            </a:r>
            <a:r>
              <a:rPr dirty="0" sz="3850">
                <a:latin typeface="Georgia"/>
                <a:cs typeface="Georgia"/>
              </a:rPr>
              <a:t>model</a:t>
            </a:r>
            <a:r>
              <a:rPr dirty="0" sz="3850" spc="50">
                <a:latin typeface="Georgia"/>
                <a:cs typeface="Georgia"/>
              </a:rPr>
              <a:t> </a:t>
            </a:r>
            <a:r>
              <a:rPr dirty="0" sz="3850" spc="-10">
                <a:latin typeface="Georgia"/>
                <a:cs typeface="Georgia"/>
              </a:rPr>
              <a:t>accuracy.</a:t>
            </a:r>
            <a:endParaRPr sz="3850">
              <a:latin typeface="Georgia"/>
              <a:cs typeface="Georgia"/>
            </a:endParaRPr>
          </a:p>
          <a:p>
            <a:pPr marL="2164080" marR="196215" indent="-2056130">
              <a:lnSpc>
                <a:spcPct val="116900"/>
              </a:lnSpc>
              <a:spcBef>
                <a:spcPts val="1925"/>
              </a:spcBef>
            </a:pPr>
            <a:r>
              <a:rPr dirty="0" sz="3850">
                <a:latin typeface="Georgia"/>
                <a:cs typeface="Georgia"/>
              </a:rPr>
              <a:t>Develop</a:t>
            </a:r>
            <a:r>
              <a:rPr dirty="0" sz="3850" spc="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</a:t>
            </a:r>
            <a:r>
              <a:rPr dirty="0" sz="3850" spc="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mobile</a:t>
            </a:r>
            <a:r>
              <a:rPr dirty="0" sz="3850" spc="10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app</a:t>
            </a:r>
            <a:r>
              <a:rPr dirty="0" sz="3850" spc="5">
                <a:latin typeface="Georgia"/>
                <a:cs typeface="Georgia"/>
              </a:rPr>
              <a:t> </a:t>
            </a:r>
            <a:r>
              <a:rPr dirty="0" sz="3850">
                <a:latin typeface="Georgia"/>
                <a:cs typeface="Georgia"/>
              </a:rPr>
              <a:t>for </a:t>
            </a:r>
            <a:r>
              <a:rPr dirty="0" sz="3850" spc="75">
                <a:latin typeface="Georgia"/>
                <a:cs typeface="Georgia"/>
              </a:rPr>
              <a:t>better </a:t>
            </a:r>
            <a:r>
              <a:rPr dirty="0" sz="3850" spc="-10">
                <a:latin typeface="Georgia"/>
                <a:cs typeface="Georgia"/>
              </a:rPr>
              <a:t>accessibility.</a:t>
            </a:r>
            <a:endParaRPr sz="3850">
              <a:latin typeface="Georgia"/>
              <a:cs typeface="Georg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724" y="3497357"/>
            <a:ext cx="142875" cy="142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5299" y="4953958"/>
            <a:ext cx="152400" cy="152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4" y="6597177"/>
            <a:ext cx="142874" cy="142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74" y="8213804"/>
            <a:ext cx="142874" cy="142874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fld id="{81D60167-4931-47E6-BA6A-407CBD079E47}" type="slidenum">
              <a:rPr dirty="0" spc="-25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7246600" y="9252012"/>
            <a:ext cx="3270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24</a:t>
            </a:r>
            <a:endParaRPr sz="20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73965" cy="10287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77681" y="304309"/>
            <a:ext cx="5271135" cy="124777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480"/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41929" y="1654398"/>
            <a:ext cx="16603980" cy="722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635">
              <a:lnSpc>
                <a:spcPct val="116700"/>
              </a:lnSpc>
              <a:spcBef>
                <a:spcPts val="95"/>
              </a:spcBef>
            </a:pP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Our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100">
                <a:solidFill>
                  <a:srgbClr val="FFFFFF"/>
                </a:solidFill>
                <a:latin typeface="Georgia"/>
                <a:cs typeface="Georgia"/>
              </a:rPr>
              <a:t>system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presents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smart,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user-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centric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solution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transforms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online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fashion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shopping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experience.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Georgia"/>
                <a:cs typeface="Georgia"/>
              </a:rPr>
              <a:t>By 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integrating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175">
                <a:solidFill>
                  <a:srgbClr val="FFFFFF"/>
                </a:solidFill>
                <a:latin typeface="Georgia"/>
                <a:cs typeface="Georgia"/>
              </a:rPr>
              <a:t>AI-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powered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Virtual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55">
                <a:solidFill>
                  <a:srgbClr val="FFFFFF"/>
                </a:solidFill>
                <a:latin typeface="Georgia"/>
                <a:cs typeface="Georgia"/>
              </a:rPr>
              <a:t>Try-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70">
                <a:solidFill>
                  <a:srgbClr val="FFFFFF"/>
                </a:solidFill>
                <a:latin typeface="Georgia"/>
                <a:cs typeface="Georgia"/>
              </a:rPr>
              <a:t>technology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into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Georgia"/>
                <a:cs typeface="Georgia"/>
              </a:rPr>
              <a:t>scalable </a:t>
            </a:r>
            <a:r>
              <a:rPr dirty="0" sz="4500" spc="60">
                <a:solidFill>
                  <a:srgbClr val="FFFFFF"/>
                </a:solidFill>
                <a:latin typeface="Georgia"/>
                <a:cs typeface="Georgia"/>
              </a:rPr>
              <a:t>e-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commerce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platform,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105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bridge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gap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75">
                <a:solidFill>
                  <a:srgbClr val="FFFFFF"/>
                </a:solidFill>
                <a:latin typeface="Georgia"/>
                <a:cs typeface="Georgia"/>
              </a:rPr>
              <a:t>between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physical</a:t>
            </a:r>
            <a:r>
              <a:rPr dirty="0" sz="450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digital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retail.</a:t>
            </a:r>
            <a:r>
              <a:rPr dirty="0" sz="45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Customers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dirty="0" sz="45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now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75">
                <a:solidFill>
                  <a:srgbClr val="FFFFFF"/>
                </a:solidFill>
                <a:latin typeface="Georgia"/>
                <a:cs typeface="Georgia"/>
              </a:rPr>
              <a:t>visualize</a:t>
            </a:r>
            <a:r>
              <a:rPr dirty="0" sz="45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garments</a:t>
            </a:r>
            <a:r>
              <a:rPr dirty="0" sz="4500" spc="-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4500" spc="-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their </a:t>
            </a:r>
            <a:r>
              <a:rPr dirty="0" sz="4500" spc="70">
                <a:solidFill>
                  <a:srgbClr val="FFFFFF"/>
                </a:solidFill>
                <a:latin typeface="Georgia"/>
                <a:cs typeface="Georgia"/>
              </a:rPr>
              <a:t>own</a:t>
            </a:r>
            <a:r>
              <a:rPr dirty="0" sz="450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image</a:t>
            </a:r>
            <a:r>
              <a:rPr dirty="0" sz="45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before</a:t>
            </a:r>
            <a:r>
              <a:rPr dirty="0" sz="45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purchasing,</a:t>
            </a:r>
            <a:r>
              <a:rPr dirty="0" sz="45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which</a:t>
            </a:r>
            <a:r>
              <a:rPr dirty="0" sz="450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enhances</a:t>
            </a:r>
            <a:r>
              <a:rPr dirty="0" sz="450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Georgia"/>
                <a:cs typeface="Georgia"/>
              </a:rPr>
              <a:t>confidence, </a:t>
            </a:r>
            <a:r>
              <a:rPr dirty="0" sz="4500" spc="60">
                <a:solidFill>
                  <a:srgbClr val="FFFFFF"/>
                </a:solidFill>
                <a:latin typeface="Georgia"/>
                <a:cs typeface="Georgia"/>
              </a:rPr>
              <a:t>reduces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returns,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increases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satisfaction.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fusion</a:t>
            </a:r>
            <a:r>
              <a:rPr dirty="0" sz="450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25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innovation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convenience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60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only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improves</a:t>
            </a:r>
            <a:r>
              <a:rPr dirty="0" sz="4500" spc="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70">
                <a:solidFill>
                  <a:srgbClr val="FFFFFF"/>
                </a:solidFill>
                <a:latin typeface="Georgia"/>
                <a:cs typeface="Georgia"/>
              </a:rPr>
              <a:t>user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engagement </a:t>
            </a:r>
            <a:r>
              <a:rPr dirty="0" sz="4500" spc="80">
                <a:solidFill>
                  <a:srgbClr val="FFFFFF"/>
                </a:solidFill>
                <a:latin typeface="Georgia"/>
                <a:cs typeface="Georgia"/>
              </a:rPr>
              <a:t>but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also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offers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businesses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65">
                <a:solidFill>
                  <a:srgbClr val="FFFFFF"/>
                </a:solidFill>
                <a:latin typeface="Georgia"/>
                <a:cs typeface="Georgia"/>
              </a:rPr>
              <a:t>competitive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55">
                <a:solidFill>
                  <a:srgbClr val="FFFFFF"/>
                </a:solidFill>
                <a:latin typeface="Georgia"/>
                <a:cs typeface="Georgia"/>
              </a:rPr>
              <a:t>edge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8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450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fast-</a:t>
            </a:r>
            <a:r>
              <a:rPr dirty="0" sz="4500" spc="45">
                <a:solidFill>
                  <a:srgbClr val="FFFFFF"/>
                </a:solidFill>
                <a:latin typeface="Georgia"/>
                <a:cs typeface="Georgia"/>
              </a:rPr>
              <a:t>growing</a:t>
            </a:r>
            <a:endParaRPr sz="45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60886" y="8966855"/>
            <a:ext cx="3766185" cy="714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500">
                <a:solidFill>
                  <a:srgbClr val="FFFFFF"/>
                </a:solidFill>
                <a:latin typeface="Georgia"/>
                <a:cs typeface="Georgia"/>
              </a:rPr>
              <a:t>digital</a:t>
            </a:r>
            <a:r>
              <a:rPr dirty="0" sz="4500" spc="1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4500" spc="-10">
                <a:solidFill>
                  <a:srgbClr val="FFFFFF"/>
                </a:solidFill>
                <a:latin typeface="Georgia"/>
                <a:cs typeface="Georgia"/>
              </a:rPr>
              <a:t>market.</a:t>
            </a:r>
            <a:endParaRPr sz="4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46600" y="9232962"/>
            <a:ext cx="3149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latin typeface="Verdana"/>
                <a:cs typeface="Verdana"/>
              </a:rPr>
              <a:t>25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10283190"/>
            <a:chOff x="0" y="0"/>
            <a:chExt cx="18288000" cy="102831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275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477" y="1028700"/>
              <a:ext cx="3181349" cy="31718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622" y="5581591"/>
              <a:ext cx="3200399" cy="31908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32879" y="1028700"/>
              <a:ext cx="2981324" cy="29908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6740" y="1028700"/>
              <a:ext cx="3171824" cy="31908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737206" y="5593480"/>
              <a:ext cx="3238499" cy="33908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484777" y="4496673"/>
            <a:ext cx="3183890" cy="617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50">
                <a:latin typeface="Georgia"/>
                <a:cs typeface="Georgia"/>
              </a:rPr>
              <a:t>Frontend</a:t>
            </a:r>
            <a:r>
              <a:rPr dirty="0" sz="3850" spc="-30">
                <a:latin typeface="Georgia"/>
                <a:cs typeface="Georgia"/>
              </a:rPr>
              <a:t> </a:t>
            </a:r>
            <a:r>
              <a:rPr dirty="0" sz="3850" spc="35">
                <a:latin typeface="Georgia"/>
                <a:cs typeface="Georgia"/>
              </a:rPr>
              <a:t>repo</a:t>
            </a:r>
            <a:endParaRPr sz="38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07253" y="9285795"/>
            <a:ext cx="3249295" cy="662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50">
                <a:latin typeface="Georgia"/>
                <a:cs typeface="Georgia"/>
              </a:rPr>
              <a:t>Backend</a:t>
            </a:r>
            <a:r>
              <a:rPr dirty="0" sz="4150" spc="-60">
                <a:latin typeface="Georgia"/>
                <a:cs typeface="Georgia"/>
              </a:rPr>
              <a:t> </a:t>
            </a:r>
            <a:r>
              <a:rPr dirty="0" sz="4150" spc="35">
                <a:latin typeface="Georgia"/>
                <a:cs typeface="Georgia"/>
              </a:rPr>
              <a:t>repo</a:t>
            </a:r>
            <a:endParaRPr sz="4150">
              <a:latin typeface="Georgia"/>
              <a:cs typeface="Georg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665232" y="4451354"/>
            <a:ext cx="3234055" cy="6172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50" b="0">
                <a:solidFill>
                  <a:srgbClr val="000000"/>
                </a:solidFill>
                <a:latin typeface="Georgia"/>
                <a:cs typeface="Georgia"/>
              </a:rPr>
              <a:t>Notebook</a:t>
            </a:r>
            <a:r>
              <a:rPr dirty="0" sz="3850" spc="25" b="0">
                <a:solidFill>
                  <a:srgbClr val="000000"/>
                </a:solidFill>
                <a:latin typeface="Georgia"/>
                <a:cs typeface="Georgia"/>
              </a:rPr>
              <a:t> </a:t>
            </a:r>
            <a:r>
              <a:rPr dirty="0" sz="3850" spc="-65" b="0">
                <a:solidFill>
                  <a:srgbClr val="000000"/>
                </a:solidFill>
                <a:latin typeface="Georgia"/>
                <a:cs typeface="Georgia"/>
              </a:rPr>
              <a:t>IDM</a:t>
            </a:r>
            <a:endParaRPr sz="38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22754" y="4653815"/>
            <a:ext cx="2064385" cy="617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50" spc="-150">
                <a:latin typeface="Georgia"/>
                <a:cs typeface="Georgia"/>
              </a:rPr>
              <a:t>E-</a:t>
            </a:r>
            <a:r>
              <a:rPr dirty="0" sz="3850" spc="-130">
                <a:latin typeface="Georgia"/>
                <a:cs typeface="Georgia"/>
              </a:rPr>
              <a:t>PROVA</a:t>
            </a:r>
            <a:endParaRPr sz="385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665232" y="9023127"/>
            <a:ext cx="3379470" cy="617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850">
                <a:latin typeface="Georgia"/>
                <a:cs typeface="Georgia"/>
              </a:rPr>
              <a:t>Notebook</a:t>
            </a:r>
            <a:r>
              <a:rPr dirty="0" sz="3850" spc="25">
                <a:latin typeface="Georgia"/>
                <a:cs typeface="Georgia"/>
              </a:rPr>
              <a:t> </a:t>
            </a:r>
            <a:r>
              <a:rPr dirty="0" sz="3850" spc="-100">
                <a:latin typeface="Georgia"/>
                <a:cs typeface="Georgia"/>
              </a:rPr>
              <a:t>LADI</a:t>
            </a:r>
            <a:endParaRPr sz="3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46600" y="9232962"/>
            <a:ext cx="3282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26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8288000" cy="10283190"/>
            <a:chOff x="0" y="0"/>
            <a:chExt cx="18288000" cy="102831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275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58550" y="64477"/>
              <a:ext cx="6920865" cy="4171950"/>
            </a:xfrm>
            <a:custGeom>
              <a:avLst/>
              <a:gdLst/>
              <a:ahLst/>
              <a:cxnLst/>
              <a:rect l="l" t="t" r="r" b="b"/>
              <a:pathLst>
                <a:path w="6920865" h="4171950">
                  <a:moveTo>
                    <a:pt x="506768" y="1122641"/>
                  </a:moveTo>
                  <a:lnTo>
                    <a:pt x="488188" y="1112012"/>
                  </a:lnTo>
                  <a:lnTo>
                    <a:pt x="477583" y="1106665"/>
                  </a:lnTo>
                  <a:lnTo>
                    <a:pt x="462927" y="1097241"/>
                  </a:lnTo>
                  <a:lnTo>
                    <a:pt x="446138" y="1085075"/>
                  </a:lnTo>
                  <a:lnTo>
                    <a:pt x="429158" y="1071486"/>
                  </a:lnTo>
                  <a:lnTo>
                    <a:pt x="387769" y="1038110"/>
                  </a:lnTo>
                  <a:lnTo>
                    <a:pt x="364858" y="1022299"/>
                  </a:lnTo>
                  <a:lnTo>
                    <a:pt x="344817" y="1009383"/>
                  </a:lnTo>
                  <a:lnTo>
                    <a:pt x="312026" y="984707"/>
                  </a:lnTo>
                  <a:lnTo>
                    <a:pt x="301117" y="976795"/>
                  </a:lnTo>
                  <a:lnTo>
                    <a:pt x="265366" y="957414"/>
                  </a:lnTo>
                  <a:lnTo>
                    <a:pt x="225145" y="943457"/>
                  </a:lnTo>
                  <a:lnTo>
                    <a:pt x="178536" y="928674"/>
                  </a:lnTo>
                  <a:lnTo>
                    <a:pt x="135978" y="916216"/>
                  </a:lnTo>
                  <a:lnTo>
                    <a:pt x="107899" y="909294"/>
                  </a:lnTo>
                  <a:lnTo>
                    <a:pt x="83705" y="902068"/>
                  </a:lnTo>
                  <a:lnTo>
                    <a:pt x="54267" y="889749"/>
                  </a:lnTo>
                  <a:lnTo>
                    <a:pt x="28333" y="876388"/>
                  </a:lnTo>
                  <a:lnTo>
                    <a:pt x="14668" y="866063"/>
                  </a:lnTo>
                  <a:lnTo>
                    <a:pt x="9182" y="857199"/>
                  </a:lnTo>
                  <a:lnTo>
                    <a:pt x="0" y="858850"/>
                  </a:lnTo>
                  <a:lnTo>
                    <a:pt x="0" y="868692"/>
                  </a:lnTo>
                  <a:lnTo>
                    <a:pt x="6731" y="878992"/>
                  </a:lnTo>
                  <a:lnTo>
                    <a:pt x="29108" y="891844"/>
                  </a:lnTo>
                  <a:lnTo>
                    <a:pt x="70446" y="910056"/>
                  </a:lnTo>
                  <a:lnTo>
                    <a:pt x="134061" y="936434"/>
                  </a:lnTo>
                  <a:lnTo>
                    <a:pt x="223266" y="973785"/>
                  </a:lnTo>
                  <a:lnTo>
                    <a:pt x="241388" y="1028344"/>
                  </a:lnTo>
                  <a:lnTo>
                    <a:pt x="299745" y="1067904"/>
                  </a:lnTo>
                  <a:lnTo>
                    <a:pt x="347078" y="1081595"/>
                  </a:lnTo>
                  <a:lnTo>
                    <a:pt x="349275" y="1078953"/>
                  </a:lnTo>
                  <a:lnTo>
                    <a:pt x="342531" y="1068298"/>
                  </a:lnTo>
                  <a:lnTo>
                    <a:pt x="329653" y="1039977"/>
                  </a:lnTo>
                  <a:lnTo>
                    <a:pt x="341858" y="1034643"/>
                  </a:lnTo>
                  <a:lnTo>
                    <a:pt x="376669" y="1051687"/>
                  </a:lnTo>
                  <a:lnTo>
                    <a:pt x="431571" y="1090485"/>
                  </a:lnTo>
                  <a:lnTo>
                    <a:pt x="476084" y="1118971"/>
                  </a:lnTo>
                  <a:lnTo>
                    <a:pt x="501942" y="1127315"/>
                  </a:lnTo>
                  <a:lnTo>
                    <a:pt x="506768" y="1122641"/>
                  </a:lnTo>
                  <a:close/>
                </a:path>
                <a:path w="6920865" h="4171950">
                  <a:moveTo>
                    <a:pt x="918832" y="336867"/>
                  </a:moveTo>
                  <a:lnTo>
                    <a:pt x="850620" y="302285"/>
                  </a:lnTo>
                  <a:lnTo>
                    <a:pt x="801751" y="282549"/>
                  </a:lnTo>
                  <a:lnTo>
                    <a:pt x="741019" y="259422"/>
                  </a:lnTo>
                  <a:lnTo>
                    <a:pt x="717956" y="250355"/>
                  </a:lnTo>
                  <a:lnTo>
                    <a:pt x="691578" y="239217"/>
                  </a:lnTo>
                  <a:lnTo>
                    <a:pt x="665124" y="227418"/>
                  </a:lnTo>
                  <a:lnTo>
                    <a:pt x="641870" y="216369"/>
                  </a:lnTo>
                  <a:lnTo>
                    <a:pt x="588975" y="191363"/>
                  </a:lnTo>
                  <a:lnTo>
                    <a:pt x="547319" y="172567"/>
                  </a:lnTo>
                  <a:lnTo>
                    <a:pt x="516204" y="156908"/>
                  </a:lnTo>
                  <a:lnTo>
                    <a:pt x="494957" y="141351"/>
                  </a:lnTo>
                  <a:lnTo>
                    <a:pt x="473798" y="126314"/>
                  </a:lnTo>
                  <a:lnTo>
                    <a:pt x="472376" y="135229"/>
                  </a:lnTo>
                  <a:lnTo>
                    <a:pt x="490893" y="156298"/>
                  </a:lnTo>
                  <a:lnTo>
                    <a:pt x="529551" y="177698"/>
                  </a:lnTo>
                  <a:lnTo>
                    <a:pt x="575843" y="198437"/>
                  </a:lnTo>
                  <a:lnTo>
                    <a:pt x="621792" y="225018"/>
                  </a:lnTo>
                  <a:lnTo>
                    <a:pt x="656361" y="250329"/>
                  </a:lnTo>
                  <a:lnTo>
                    <a:pt x="668528" y="267271"/>
                  </a:lnTo>
                  <a:lnTo>
                    <a:pt x="669023" y="291439"/>
                  </a:lnTo>
                  <a:lnTo>
                    <a:pt x="683298" y="310934"/>
                  </a:lnTo>
                  <a:lnTo>
                    <a:pt x="710044" y="324662"/>
                  </a:lnTo>
                  <a:lnTo>
                    <a:pt x="747903" y="331558"/>
                  </a:lnTo>
                  <a:lnTo>
                    <a:pt x="767118" y="332714"/>
                  </a:lnTo>
                  <a:lnTo>
                    <a:pt x="776655" y="331812"/>
                  </a:lnTo>
                  <a:lnTo>
                    <a:pt x="779259" y="327710"/>
                  </a:lnTo>
                  <a:lnTo>
                    <a:pt x="777671" y="319278"/>
                  </a:lnTo>
                  <a:lnTo>
                    <a:pt x="775741" y="309829"/>
                  </a:lnTo>
                  <a:lnTo>
                    <a:pt x="782091" y="307276"/>
                  </a:lnTo>
                  <a:lnTo>
                    <a:pt x="805408" y="312331"/>
                  </a:lnTo>
                  <a:lnTo>
                    <a:pt x="854405" y="325729"/>
                  </a:lnTo>
                  <a:lnTo>
                    <a:pt x="891806" y="335216"/>
                  </a:lnTo>
                  <a:lnTo>
                    <a:pt x="913053" y="338797"/>
                  </a:lnTo>
                  <a:lnTo>
                    <a:pt x="918832" y="336867"/>
                  </a:lnTo>
                  <a:close/>
                </a:path>
                <a:path w="6920865" h="4171950">
                  <a:moveTo>
                    <a:pt x="1192669" y="1255674"/>
                  </a:moveTo>
                  <a:lnTo>
                    <a:pt x="1130325" y="1287119"/>
                  </a:lnTo>
                  <a:lnTo>
                    <a:pt x="1079233" y="1311656"/>
                  </a:lnTo>
                  <a:lnTo>
                    <a:pt x="1038085" y="1331302"/>
                  </a:lnTo>
                  <a:lnTo>
                    <a:pt x="1005522" y="1348092"/>
                  </a:lnTo>
                  <a:lnTo>
                    <a:pt x="980262" y="1364030"/>
                  </a:lnTo>
                  <a:lnTo>
                    <a:pt x="950175" y="1379791"/>
                  </a:lnTo>
                  <a:lnTo>
                    <a:pt x="921054" y="1380756"/>
                  </a:lnTo>
                  <a:lnTo>
                    <a:pt x="891438" y="1365808"/>
                  </a:lnTo>
                  <a:lnTo>
                    <a:pt x="859878" y="1333817"/>
                  </a:lnTo>
                  <a:lnTo>
                    <a:pt x="824890" y="1283677"/>
                  </a:lnTo>
                  <a:lnTo>
                    <a:pt x="785037" y="1214259"/>
                  </a:lnTo>
                  <a:lnTo>
                    <a:pt x="762685" y="1177213"/>
                  </a:lnTo>
                  <a:lnTo>
                    <a:pt x="750049" y="1164615"/>
                  </a:lnTo>
                  <a:lnTo>
                    <a:pt x="746747" y="1171994"/>
                  </a:lnTo>
                  <a:lnTo>
                    <a:pt x="752411" y="1194866"/>
                  </a:lnTo>
                  <a:lnTo>
                    <a:pt x="766648" y="1228763"/>
                  </a:lnTo>
                  <a:lnTo>
                    <a:pt x="789076" y="1269199"/>
                  </a:lnTo>
                  <a:lnTo>
                    <a:pt x="819327" y="1311706"/>
                  </a:lnTo>
                  <a:lnTo>
                    <a:pt x="844677" y="1343990"/>
                  </a:lnTo>
                  <a:lnTo>
                    <a:pt x="859790" y="1366405"/>
                  </a:lnTo>
                  <a:lnTo>
                    <a:pt x="867092" y="1383144"/>
                  </a:lnTo>
                  <a:lnTo>
                    <a:pt x="868984" y="1398435"/>
                  </a:lnTo>
                  <a:lnTo>
                    <a:pt x="873163" y="1427581"/>
                  </a:lnTo>
                  <a:lnTo>
                    <a:pt x="884720" y="1450975"/>
                  </a:lnTo>
                  <a:lnTo>
                    <a:pt x="902169" y="1466608"/>
                  </a:lnTo>
                  <a:lnTo>
                    <a:pt x="924026" y="1472501"/>
                  </a:lnTo>
                  <a:lnTo>
                    <a:pt x="932345" y="1473238"/>
                  </a:lnTo>
                  <a:lnTo>
                    <a:pt x="941781" y="1475041"/>
                  </a:lnTo>
                  <a:lnTo>
                    <a:pt x="951179" y="1477645"/>
                  </a:lnTo>
                  <a:lnTo>
                    <a:pt x="959383" y="1480781"/>
                  </a:lnTo>
                  <a:lnTo>
                    <a:pt x="981964" y="1489379"/>
                  </a:lnTo>
                  <a:lnTo>
                    <a:pt x="994194" y="1489989"/>
                  </a:lnTo>
                  <a:lnTo>
                    <a:pt x="995680" y="1482801"/>
                  </a:lnTo>
                  <a:lnTo>
                    <a:pt x="986053" y="1467993"/>
                  </a:lnTo>
                  <a:lnTo>
                    <a:pt x="973175" y="1444599"/>
                  </a:lnTo>
                  <a:lnTo>
                    <a:pt x="976566" y="1425498"/>
                  </a:lnTo>
                  <a:lnTo>
                    <a:pt x="993724" y="1407871"/>
                  </a:lnTo>
                  <a:lnTo>
                    <a:pt x="1022159" y="1388897"/>
                  </a:lnTo>
                  <a:lnTo>
                    <a:pt x="1059383" y="1365770"/>
                  </a:lnTo>
                  <a:lnTo>
                    <a:pt x="1102906" y="1335671"/>
                  </a:lnTo>
                  <a:lnTo>
                    <a:pt x="1150226" y="1295781"/>
                  </a:lnTo>
                  <a:lnTo>
                    <a:pt x="1192669" y="1255674"/>
                  </a:lnTo>
                  <a:close/>
                </a:path>
                <a:path w="6920865" h="4171950">
                  <a:moveTo>
                    <a:pt x="1312227" y="2460574"/>
                  </a:moveTo>
                  <a:lnTo>
                    <a:pt x="1295260" y="2422499"/>
                  </a:lnTo>
                  <a:lnTo>
                    <a:pt x="1270889" y="2382507"/>
                  </a:lnTo>
                  <a:lnTo>
                    <a:pt x="1229512" y="2345613"/>
                  </a:lnTo>
                  <a:lnTo>
                    <a:pt x="1185113" y="2319363"/>
                  </a:lnTo>
                  <a:lnTo>
                    <a:pt x="1139393" y="2303945"/>
                  </a:lnTo>
                  <a:lnTo>
                    <a:pt x="1094028" y="2299512"/>
                  </a:lnTo>
                  <a:lnTo>
                    <a:pt x="1050721" y="2306243"/>
                  </a:lnTo>
                  <a:lnTo>
                    <a:pt x="1011161" y="2324277"/>
                  </a:lnTo>
                  <a:lnTo>
                    <a:pt x="977049" y="2353805"/>
                  </a:lnTo>
                  <a:lnTo>
                    <a:pt x="968959" y="2363025"/>
                  </a:lnTo>
                  <a:lnTo>
                    <a:pt x="959332" y="2373973"/>
                  </a:lnTo>
                  <a:lnTo>
                    <a:pt x="949363" y="2385263"/>
                  </a:lnTo>
                  <a:lnTo>
                    <a:pt x="940257" y="2395550"/>
                  </a:lnTo>
                  <a:lnTo>
                    <a:pt x="927328" y="2413876"/>
                  </a:lnTo>
                  <a:lnTo>
                    <a:pt x="926846" y="2423528"/>
                  </a:lnTo>
                  <a:lnTo>
                    <a:pt x="937158" y="2422982"/>
                  </a:lnTo>
                  <a:lnTo>
                    <a:pt x="956640" y="2410726"/>
                  </a:lnTo>
                  <a:lnTo>
                    <a:pt x="1007973" y="2377071"/>
                  </a:lnTo>
                  <a:lnTo>
                    <a:pt x="1058849" y="2354757"/>
                  </a:lnTo>
                  <a:lnTo>
                    <a:pt x="1099540" y="2346972"/>
                  </a:lnTo>
                  <a:lnTo>
                    <a:pt x="1120317" y="2356929"/>
                  </a:lnTo>
                  <a:lnTo>
                    <a:pt x="1133919" y="2380704"/>
                  </a:lnTo>
                  <a:lnTo>
                    <a:pt x="1154874" y="2394788"/>
                  </a:lnTo>
                  <a:lnTo>
                    <a:pt x="1187678" y="2403475"/>
                  </a:lnTo>
                  <a:lnTo>
                    <a:pt x="1236814" y="2411057"/>
                  </a:lnTo>
                  <a:lnTo>
                    <a:pt x="1226083" y="2394775"/>
                  </a:lnTo>
                  <a:lnTo>
                    <a:pt x="1221079" y="2385745"/>
                  </a:lnTo>
                  <a:lnTo>
                    <a:pt x="1221511" y="2381173"/>
                  </a:lnTo>
                  <a:lnTo>
                    <a:pt x="1227074" y="2378214"/>
                  </a:lnTo>
                  <a:lnTo>
                    <a:pt x="1239075" y="2378087"/>
                  </a:lnTo>
                  <a:lnTo>
                    <a:pt x="1252474" y="2386330"/>
                  </a:lnTo>
                  <a:lnTo>
                    <a:pt x="1267167" y="2402840"/>
                  </a:lnTo>
                  <a:lnTo>
                    <a:pt x="1283068" y="2427541"/>
                  </a:lnTo>
                  <a:lnTo>
                    <a:pt x="1294955" y="2447010"/>
                  </a:lnTo>
                  <a:lnTo>
                    <a:pt x="1304163" y="2459444"/>
                  </a:lnTo>
                  <a:lnTo>
                    <a:pt x="1310106" y="2464181"/>
                  </a:lnTo>
                  <a:lnTo>
                    <a:pt x="1312227" y="2460574"/>
                  </a:lnTo>
                  <a:close/>
                </a:path>
                <a:path w="6920865" h="4171950">
                  <a:moveTo>
                    <a:pt x="1393875" y="664514"/>
                  </a:moveTo>
                  <a:lnTo>
                    <a:pt x="1392313" y="660844"/>
                  </a:lnTo>
                  <a:lnTo>
                    <a:pt x="1388084" y="653211"/>
                  </a:lnTo>
                  <a:lnTo>
                    <a:pt x="1381823" y="642734"/>
                  </a:lnTo>
                  <a:lnTo>
                    <a:pt x="1374165" y="630529"/>
                  </a:lnTo>
                  <a:lnTo>
                    <a:pt x="1366227" y="617689"/>
                  </a:lnTo>
                  <a:lnTo>
                    <a:pt x="1359166" y="605497"/>
                  </a:lnTo>
                  <a:lnTo>
                    <a:pt x="1353756" y="595325"/>
                  </a:lnTo>
                  <a:lnTo>
                    <a:pt x="1350759" y="588543"/>
                  </a:lnTo>
                  <a:lnTo>
                    <a:pt x="1330401" y="546239"/>
                  </a:lnTo>
                  <a:lnTo>
                    <a:pt x="1298460" y="500024"/>
                  </a:lnTo>
                  <a:lnTo>
                    <a:pt x="1260411" y="455726"/>
                  </a:lnTo>
                  <a:lnTo>
                    <a:pt x="1221790" y="419138"/>
                  </a:lnTo>
                  <a:lnTo>
                    <a:pt x="1188110" y="396074"/>
                  </a:lnTo>
                  <a:lnTo>
                    <a:pt x="1164856" y="392366"/>
                  </a:lnTo>
                  <a:lnTo>
                    <a:pt x="1157503" y="395033"/>
                  </a:lnTo>
                  <a:lnTo>
                    <a:pt x="1147102" y="397598"/>
                  </a:lnTo>
                  <a:lnTo>
                    <a:pt x="1135024" y="399757"/>
                  </a:lnTo>
                  <a:lnTo>
                    <a:pt x="1122680" y="401243"/>
                  </a:lnTo>
                  <a:lnTo>
                    <a:pt x="1089647" y="408203"/>
                  </a:lnTo>
                  <a:lnTo>
                    <a:pt x="1048893" y="421513"/>
                  </a:lnTo>
                  <a:lnTo>
                    <a:pt x="1008570" y="436651"/>
                  </a:lnTo>
                  <a:lnTo>
                    <a:pt x="976884" y="449084"/>
                  </a:lnTo>
                  <a:lnTo>
                    <a:pt x="992251" y="450265"/>
                  </a:lnTo>
                  <a:lnTo>
                    <a:pt x="1010932" y="451053"/>
                  </a:lnTo>
                  <a:lnTo>
                    <a:pt x="1031748" y="450240"/>
                  </a:lnTo>
                  <a:lnTo>
                    <a:pt x="1053553" y="446570"/>
                  </a:lnTo>
                  <a:lnTo>
                    <a:pt x="1093609" y="439686"/>
                  </a:lnTo>
                  <a:lnTo>
                    <a:pt x="1128483" y="439750"/>
                  </a:lnTo>
                  <a:lnTo>
                    <a:pt x="1155014" y="446392"/>
                  </a:lnTo>
                  <a:lnTo>
                    <a:pt x="1170000" y="459295"/>
                  </a:lnTo>
                  <a:lnTo>
                    <a:pt x="1178179" y="473557"/>
                  </a:lnTo>
                  <a:lnTo>
                    <a:pt x="1187881" y="482714"/>
                  </a:lnTo>
                  <a:lnTo>
                    <a:pt x="1204518" y="490143"/>
                  </a:lnTo>
                  <a:lnTo>
                    <a:pt x="1233487" y="499262"/>
                  </a:lnTo>
                  <a:lnTo>
                    <a:pt x="1269263" y="512508"/>
                  </a:lnTo>
                  <a:lnTo>
                    <a:pt x="1287767" y="526046"/>
                  </a:lnTo>
                  <a:lnTo>
                    <a:pt x="1298054" y="543306"/>
                  </a:lnTo>
                  <a:lnTo>
                    <a:pt x="1309128" y="567715"/>
                  </a:lnTo>
                  <a:lnTo>
                    <a:pt x="1330020" y="602703"/>
                  </a:lnTo>
                  <a:lnTo>
                    <a:pt x="1369745" y="651675"/>
                  </a:lnTo>
                  <a:lnTo>
                    <a:pt x="1379232" y="661022"/>
                  </a:lnTo>
                  <a:lnTo>
                    <a:pt x="1386890" y="666521"/>
                  </a:lnTo>
                  <a:lnTo>
                    <a:pt x="1392008" y="667816"/>
                  </a:lnTo>
                  <a:lnTo>
                    <a:pt x="1393875" y="664514"/>
                  </a:lnTo>
                  <a:close/>
                </a:path>
                <a:path w="6920865" h="4171950">
                  <a:moveTo>
                    <a:pt x="1965375" y="1755292"/>
                  </a:moveTo>
                  <a:lnTo>
                    <a:pt x="1910016" y="1710639"/>
                  </a:lnTo>
                  <a:lnTo>
                    <a:pt x="1868678" y="1684439"/>
                  </a:lnTo>
                  <a:lnTo>
                    <a:pt x="1810042" y="1667510"/>
                  </a:lnTo>
                  <a:lnTo>
                    <a:pt x="1779079" y="1672844"/>
                  </a:lnTo>
                  <a:lnTo>
                    <a:pt x="1756384" y="1678190"/>
                  </a:lnTo>
                  <a:lnTo>
                    <a:pt x="1740712" y="1678698"/>
                  </a:lnTo>
                  <a:lnTo>
                    <a:pt x="1724469" y="1673199"/>
                  </a:lnTo>
                  <a:lnTo>
                    <a:pt x="1700060" y="1660499"/>
                  </a:lnTo>
                  <a:lnTo>
                    <a:pt x="1685607" y="1653171"/>
                  </a:lnTo>
                  <a:lnTo>
                    <a:pt x="1672259" y="1646783"/>
                  </a:lnTo>
                  <a:lnTo>
                    <a:pt x="1656765" y="1638782"/>
                  </a:lnTo>
                  <a:lnTo>
                    <a:pt x="1635899" y="1626628"/>
                  </a:lnTo>
                  <a:lnTo>
                    <a:pt x="1616544" y="1617319"/>
                  </a:lnTo>
                  <a:lnTo>
                    <a:pt x="1597875" y="1613077"/>
                  </a:lnTo>
                  <a:lnTo>
                    <a:pt x="1581086" y="1614030"/>
                  </a:lnTo>
                  <a:lnTo>
                    <a:pt x="1567383" y="1620278"/>
                  </a:lnTo>
                  <a:lnTo>
                    <a:pt x="1556207" y="1634426"/>
                  </a:lnTo>
                  <a:lnTo>
                    <a:pt x="1561553" y="1646301"/>
                  </a:lnTo>
                  <a:lnTo>
                    <a:pt x="1582407" y="1655114"/>
                  </a:lnTo>
                  <a:lnTo>
                    <a:pt x="1617738" y="1660029"/>
                  </a:lnTo>
                  <a:lnTo>
                    <a:pt x="1648244" y="1663026"/>
                  </a:lnTo>
                  <a:lnTo>
                    <a:pt x="1664525" y="1669135"/>
                  </a:lnTo>
                  <a:lnTo>
                    <a:pt x="1670316" y="1681454"/>
                  </a:lnTo>
                  <a:lnTo>
                    <a:pt x="1669351" y="1703108"/>
                  </a:lnTo>
                  <a:lnTo>
                    <a:pt x="1670926" y="1733461"/>
                  </a:lnTo>
                  <a:lnTo>
                    <a:pt x="1682788" y="1756194"/>
                  </a:lnTo>
                  <a:lnTo>
                    <a:pt x="1704187" y="1770481"/>
                  </a:lnTo>
                  <a:lnTo>
                    <a:pt x="1734388" y="1775485"/>
                  </a:lnTo>
                  <a:lnTo>
                    <a:pt x="1748917" y="1775968"/>
                  </a:lnTo>
                  <a:lnTo>
                    <a:pt x="1762137" y="1777212"/>
                  </a:lnTo>
                  <a:lnTo>
                    <a:pt x="1772577" y="1779028"/>
                  </a:lnTo>
                  <a:lnTo>
                    <a:pt x="1778787" y="1781225"/>
                  </a:lnTo>
                  <a:lnTo>
                    <a:pt x="1790471" y="1787067"/>
                  </a:lnTo>
                  <a:lnTo>
                    <a:pt x="1796046" y="1786013"/>
                  </a:lnTo>
                  <a:lnTo>
                    <a:pt x="1795233" y="1778596"/>
                  </a:lnTo>
                  <a:lnTo>
                    <a:pt x="1787753" y="1765300"/>
                  </a:lnTo>
                  <a:lnTo>
                    <a:pt x="1776577" y="1736115"/>
                  </a:lnTo>
                  <a:lnTo>
                    <a:pt x="1787220" y="1717865"/>
                  </a:lnTo>
                  <a:lnTo>
                    <a:pt x="1815871" y="1711426"/>
                  </a:lnTo>
                  <a:lnTo>
                    <a:pt x="1858695" y="1717636"/>
                  </a:lnTo>
                  <a:lnTo>
                    <a:pt x="1911883" y="1737372"/>
                  </a:lnTo>
                  <a:lnTo>
                    <a:pt x="1952256" y="1754428"/>
                  </a:lnTo>
                  <a:lnTo>
                    <a:pt x="1965375" y="1755292"/>
                  </a:lnTo>
                  <a:close/>
                </a:path>
                <a:path w="6920865" h="4171950">
                  <a:moveTo>
                    <a:pt x="2227745" y="787933"/>
                  </a:moveTo>
                  <a:lnTo>
                    <a:pt x="2221420" y="739470"/>
                  </a:lnTo>
                  <a:lnTo>
                    <a:pt x="2208415" y="689698"/>
                  </a:lnTo>
                  <a:lnTo>
                    <a:pt x="2187486" y="621525"/>
                  </a:lnTo>
                  <a:lnTo>
                    <a:pt x="2163775" y="567385"/>
                  </a:lnTo>
                  <a:lnTo>
                    <a:pt x="2131847" y="517791"/>
                  </a:lnTo>
                  <a:lnTo>
                    <a:pt x="2097913" y="479704"/>
                  </a:lnTo>
                  <a:lnTo>
                    <a:pt x="2068169" y="460070"/>
                  </a:lnTo>
                  <a:lnTo>
                    <a:pt x="2048814" y="465874"/>
                  </a:lnTo>
                  <a:lnTo>
                    <a:pt x="2044242" y="469455"/>
                  </a:lnTo>
                  <a:lnTo>
                    <a:pt x="2035238" y="472440"/>
                  </a:lnTo>
                  <a:lnTo>
                    <a:pt x="2022157" y="474764"/>
                  </a:lnTo>
                  <a:lnTo>
                    <a:pt x="2005380" y="476313"/>
                  </a:lnTo>
                  <a:lnTo>
                    <a:pt x="1973059" y="481723"/>
                  </a:lnTo>
                  <a:lnTo>
                    <a:pt x="1906193" y="521690"/>
                  </a:lnTo>
                  <a:lnTo>
                    <a:pt x="1861045" y="562584"/>
                  </a:lnTo>
                  <a:lnTo>
                    <a:pt x="1830666" y="593140"/>
                  </a:lnTo>
                  <a:lnTo>
                    <a:pt x="1825358" y="604608"/>
                  </a:lnTo>
                  <a:lnTo>
                    <a:pt x="1847418" y="597623"/>
                  </a:lnTo>
                  <a:lnTo>
                    <a:pt x="1899183" y="572808"/>
                  </a:lnTo>
                  <a:lnTo>
                    <a:pt x="1952040" y="547916"/>
                  </a:lnTo>
                  <a:lnTo>
                    <a:pt x="1993887" y="531050"/>
                  </a:lnTo>
                  <a:lnTo>
                    <a:pt x="2021979" y="523189"/>
                  </a:lnTo>
                  <a:lnTo>
                    <a:pt x="2033612" y="525272"/>
                  </a:lnTo>
                  <a:lnTo>
                    <a:pt x="2044623" y="548017"/>
                  </a:lnTo>
                  <a:lnTo>
                    <a:pt x="2061425" y="564095"/>
                  </a:lnTo>
                  <a:lnTo>
                    <a:pt x="2086622" y="575195"/>
                  </a:lnTo>
                  <a:lnTo>
                    <a:pt x="2122881" y="583031"/>
                  </a:lnTo>
                  <a:lnTo>
                    <a:pt x="2142134" y="587667"/>
                  </a:lnTo>
                  <a:lnTo>
                    <a:pt x="2154542" y="597954"/>
                  </a:lnTo>
                  <a:lnTo>
                    <a:pt x="2164232" y="619925"/>
                  </a:lnTo>
                  <a:lnTo>
                    <a:pt x="2175319" y="659587"/>
                  </a:lnTo>
                  <a:lnTo>
                    <a:pt x="2189594" y="709612"/>
                  </a:lnTo>
                  <a:lnTo>
                    <a:pt x="2202980" y="748499"/>
                  </a:lnTo>
                  <a:lnTo>
                    <a:pt x="2214473" y="775208"/>
                  </a:lnTo>
                  <a:lnTo>
                    <a:pt x="2223058" y="788695"/>
                  </a:lnTo>
                  <a:lnTo>
                    <a:pt x="2227745" y="787933"/>
                  </a:lnTo>
                  <a:close/>
                </a:path>
                <a:path w="6920865" h="4171950">
                  <a:moveTo>
                    <a:pt x="2278773" y="1321244"/>
                  </a:moveTo>
                  <a:lnTo>
                    <a:pt x="2269071" y="1313878"/>
                  </a:lnTo>
                  <a:lnTo>
                    <a:pt x="2227859" y="1310043"/>
                  </a:lnTo>
                  <a:lnTo>
                    <a:pt x="2171458" y="1310424"/>
                  </a:lnTo>
                  <a:lnTo>
                    <a:pt x="2126577" y="1316596"/>
                  </a:lnTo>
                  <a:lnTo>
                    <a:pt x="2091372" y="1328966"/>
                  </a:lnTo>
                  <a:lnTo>
                    <a:pt x="2064029" y="1347952"/>
                  </a:lnTo>
                  <a:lnTo>
                    <a:pt x="2052853" y="1357731"/>
                  </a:lnTo>
                  <a:lnTo>
                    <a:pt x="2042337" y="1365732"/>
                  </a:lnTo>
                  <a:lnTo>
                    <a:pt x="2033651" y="1371142"/>
                  </a:lnTo>
                  <a:lnTo>
                    <a:pt x="2027986" y="1373136"/>
                  </a:lnTo>
                  <a:lnTo>
                    <a:pt x="2017496" y="1371993"/>
                  </a:lnTo>
                  <a:lnTo>
                    <a:pt x="2008708" y="1368945"/>
                  </a:lnTo>
                  <a:lnTo>
                    <a:pt x="2002663" y="1364513"/>
                  </a:lnTo>
                  <a:lnTo>
                    <a:pt x="2000415" y="1359230"/>
                  </a:lnTo>
                  <a:lnTo>
                    <a:pt x="1994865" y="1342148"/>
                  </a:lnTo>
                  <a:lnTo>
                    <a:pt x="1981758" y="1313611"/>
                  </a:lnTo>
                  <a:lnTo>
                    <a:pt x="1966379" y="1284351"/>
                  </a:lnTo>
                  <a:lnTo>
                    <a:pt x="1953996" y="1265110"/>
                  </a:lnTo>
                  <a:lnTo>
                    <a:pt x="1949907" y="1266634"/>
                  </a:lnTo>
                  <a:lnTo>
                    <a:pt x="1959381" y="1299654"/>
                  </a:lnTo>
                  <a:lnTo>
                    <a:pt x="1968588" y="1347571"/>
                  </a:lnTo>
                  <a:lnTo>
                    <a:pt x="1966772" y="1384236"/>
                  </a:lnTo>
                  <a:lnTo>
                    <a:pt x="1966277" y="1413217"/>
                  </a:lnTo>
                  <a:lnTo>
                    <a:pt x="1979472" y="1438122"/>
                  </a:lnTo>
                  <a:lnTo>
                    <a:pt x="2001977" y="1451216"/>
                  </a:lnTo>
                  <a:lnTo>
                    <a:pt x="2028609" y="1455966"/>
                  </a:lnTo>
                  <a:lnTo>
                    <a:pt x="2049843" y="1452168"/>
                  </a:lnTo>
                  <a:lnTo>
                    <a:pt x="2056206" y="1439646"/>
                  </a:lnTo>
                  <a:lnTo>
                    <a:pt x="2059762" y="1413802"/>
                  </a:lnTo>
                  <a:lnTo>
                    <a:pt x="2084768" y="1390243"/>
                  </a:lnTo>
                  <a:lnTo>
                    <a:pt x="2132177" y="1368361"/>
                  </a:lnTo>
                  <a:lnTo>
                    <a:pt x="2202980" y="1347546"/>
                  </a:lnTo>
                  <a:lnTo>
                    <a:pt x="2256790" y="1332382"/>
                  </a:lnTo>
                  <a:lnTo>
                    <a:pt x="2278773" y="1321244"/>
                  </a:lnTo>
                  <a:close/>
                </a:path>
                <a:path w="6920865" h="4171950">
                  <a:moveTo>
                    <a:pt x="2366988" y="3799700"/>
                  </a:moveTo>
                  <a:lnTo>
                    <a:pt x="2356713" y="3791750"/>
                  </a:lnTo>
                  <a:lnTo>
                    <a:pt x="2317775" y="3776865"/>
                  </a:lnTo>
                  <a:lnTo>
                    <a:pt x="2263991" y="3758501"/>
                  </a:lnTo>
                  <a:lnTo>
                    <a:pt x="2209127" y="3740150"/>
                  </a:lnTo>
                  <a:lnTo>
                    <a:pt x="2176297" y="3727678"/>
                  </a:lnTo>
                  <a:lnTo>
                    <a:pt x="2151100" y="3716401"/>
                  </a:lnTo>
                  <a:lnTo>
                    <a:pt x="2133054" y="3708260"/>
                  </a:lnTo>
                  <a:lnTo>
                    <a:pt x="2121662" y="3705148"/>
                  </a:lnTo>
                  <a:lnTo>
                    <a:pt x="2069858" y="3683470"/>
                  </a:lnTo>
                  <a:lnTo>
                    <a:pt x="1982927" y="3641623"/>
                  </a:lnTo>
                  <a:lnTo>
                    <a:pt x="1937867" y="3610648"/>
                  </a:lnTo>
                  <a:lnTo>
                    <a:pt x="1899551" y="3574097"/>
                  </a:lnTo>
                  <a:lnTo>
                    <a:pt x="1874812" y="3550793"/>
                  </a:lnTo>
                  <a:lnTo>
                    <a:pt x="1905685" y="3599611"/>
                  </a:lnTo>
                  <a:lnTo>
                    <a:pt x="1936737" y="3624605"/>
                  </a:lnTo>
                  <a:lnTo>
                    <a:pt x="1969350" y="3646386"/>
                  </a:lnTo>
                  <a:lnTo>
                    <a:pt x="2033778" y="3684867"/>
                  </a:lnTo>
                  <a:lnTo>
                    <a:pt x="2069426" y="3708514"/>
                  </a:lnTo>
                  <a:lnTo>
                    <a:pt x="2084666" y="3723716"/>
                  </a:lnTo>
                  <a:lnTo>
                    <a:pt x="2087892" y="3736886"/>
                  </a:lnTo>
                  <a:lnTo>
                    <a:pt x="2090051" y="3751567"/>
                  </a:lnTo>
                  <a:lnTo>
                    <a:pt x="2096554" y="3766375"/>
                  </a:lnTo>
                  <a:lnTo>
                    <a:pt x="2107438" y="3781399"/>
                  </a:lnTo>
                  <a:lnTo>
                    <a:pt x="2122754" y="3796703"/>
                  </a:lnTo>
                  <a:lnTo>
                    <a:pt x="2139823" y="3808907"/>
                  </a:lnTo>
                  <a:lnTo>
                    <a:pt x="2146604" y="3807231"/>
                  </a:lnTo>
                  <a:lnTo>
                    <a:pt x="2152662" y="3801364"/>
                  </a:lnTo>
                  <a:lnTo>
                    <a:pt x="2167559" y="3801008"/>
                  </a:lnTo>
                  <a:lnTo>
                    <a:pt x="2175421" y="3802545"/>
                  </a:lnTo>
                  <a:lnTo>
                    <a:pt x="2179218" y="3801135"/>
                  </a:lnTo>
                  <a:lnTo>
                    <a:pt x="2179777" y="3795407"/>
                  </a:lnTo>
                  <a:lnTo>
                    <a:pt x="2177935" y="3783990"/>
                  </a:lnTo>
                  <a:lnTo>
                    <a:pt x="2177161" y="3769957"/>
                  </a:lnTo>
                  <a:lnTo>
                    <a:pt x="2183028" y="3763568"/>
                  </a:lnTo>
                  <a:lnTo>
                    <a:pt x="2197684" y="3764267"/>
                  </a:lnTo>
                  <a:lnTo>
                    <a:pt x="2223287" y="3771430"/>
                  </a:lnTo>
                  <a:lnTo>
                    <a:pt x="2268258" y="3784295"/>
                  </a:lnTo>
                  <a:lnTo>
                    <a:pt x="2312073" y="3794252"/>
                  </a:lnTo>
                  <a:lnTo>
                    <a:pt x="2347430" y="3799865"/>
                  </a:lnTo>
                  <a:lnTo>
                    <a:pt x="2366988" y="3799700"/>
                  </a:lnTo>
                  <a:close/>
                </a:path>
                <a:path w="6920865" h="4171950">
                  <a:moveTo>
                    <a:pt x="2992805" y="1144092"/>
                  </a:moveTo>
                  <a:lnTo>
                    <a:pt x="2977731" y="1133119"/>
                  </a:lnTo>
                  <a:lnTo>
                    <a:pt x="2950349" y="1115275"/>
                  </a:lnTo>
                  <a:lnTo>
                    <a:pt x="2918650" y="1095146"/>
                  </a:lnTo>
                  <a:lnTo>
                    <a:pt x="2890634" y="1077277"/>
                  </a:lnTo>
                  <a:lnTo>
                    <a:pt x="2854655" y="1055865"/>
                  </a:lnTo>
                  <a:lnTo>
                    <a:pt x="2814967" y="1035062"/>
                  </a:lnTo>
                  <a:lnTo>
                    <a:pt x="2778277" y="1018197"/>
                  </a:lnTo>
                  <a:lnTo>
                    <a:pt x="2742387" y="1006348"/>
                  </a:lnTo>
                  <a:lnTo>
                    <a:pt x="2733700" y="1002220"/>
                  </a:lnTo>
                  <a:lnTo>
                    <a:pt x="2731935" y="999375"/>
                  </a:lnTo>
                  <a:lnTo>
                    <a:pt x="2726271" y="994943"/>
                  </a:lnTo>
                  <a:lnTo>
                    <a:pt x="2718333" y="994689"/>
                  </a:lnTo>
                  <a:lnTo>
                    <a:pt x="2709519" y="998321"/>
                  </a:lnTo>
                  <a:lnTo>
                    <a:pt x="2701188" y="1005547"/>
                  </a:lnTo>
                  <a:lnTo>
                    <a:pt x="2694444" y="1010945"/>
                  </a:lnTo>
                  <a:lnTo>
                    <a:pt x="2683218" y="1017206"/>
                  </a:lnTo>
                  <a:lnTo>
                    <a:pt x="2669082" y="1023556"/>
                  </a:lnTo>
                  <a:lnTo>
                    <a:pt x="2653601" y="1029246"/>
                  </a:lnTo>
                  <a:lnTo>
                    <a:pt x="2611602" y="1044816"/>
                  </a:lnTo>
                  <a:lnTo>
                    <a:pt x="2558605" y="1066647"/>
                  </a:lnTo>
                  <a:lnTo>
                    <a:pt x="2511615" y="1087462"/>
                  </a:lnTo>
                  <a:lnTo>
                    <a:pt x="2487676" y="1100023"/>
                  </a:lnTo>
                  <a:lnTo>
                    <a:pt x="2505989" y="1102017"/>
                  </a:lnTo>
                  <a:lnTo>
                    <a:pt x="2557500" y="1096733"/>
                  </a:lnTo>
                  <a:lnTo>
                    <a:pt x="2613952" y="1087882"/>
                  </a:lnTo>
                  <a:lnTo>
                    <a:pt x="2647061" y="1079157"/>
                  </a:lnTo>
                  <a:lnTo>
                    <a:pt x="2664422" y="1073061"/>
                  </a:lnTo>
                  <a:lnTo>
                    <a:pt x="2684449" y="1073010"/>
                  </a:lnTo>
                  <a:lnTo>
                    <a:pt x="2704046" y="1078585"/>
                  </a:lnTo>
                  <a:lnTo>
                    <a:pt x="2720111" y="1089355"/>
                  </a:lnTo>
                  <a:lnTo>
                    <a:pt x="2754426" y="1112189"/>
                  </a:lnTo>
                  <a:lnTo>
                    <a:pt x="2793085" y="1125753"/>
                  </a:lnTo>
                  <a:lnTo>
                    <a:pt x="2819285" y="1126883"/>
                  </a:lnTo>
                  <a:lnTo>
                    <a:pt x="2816187" y="1112405"/>
                  </a:lnTo>
                  <a:lnTo>
                    <a:pt x="2804820" y="1094320"/>
                  </a:lnTo>
                  <a:lnTo>
                    <a:pt x="2806154" y="1079703"/>
                  </a:lnTo>
                  <a:lnTo>
                    <a:pt x="2817787" y="1072553"/>
                  </a:lnTo>
                  <a:lnTo>
                    <a:pt x="2837345" y="1076871"/>
                  </a:lnTo>
                  <a:lnTo>
                    <a:pt x="2864040" y="1088847"/>
                  </a:lnTo>
                  <a:lnTo>
                    <a:pt x="2890228" y="1098994"/>
                  </a:lnTo>
                  <a:lnTo>
                    <a:pt x="2919133" y="1110665"/>
                  </a:lnTo>
                  <a:lnTo>
                    <a:pt x="2954045" y="1127213"/>
                  </a:lnTo>
                  <a:lnTo>
                    <a:pt x="2987586" y="1143647"/>
                  </a:lnTo>
                  <a:lnTo>
                    <a:pt x="2992805" y="1144092"/>
                  </a:lnTo>
                  <a:close/>
                </a:path>
                <a:path w="6920865" h="4171950">
                  <a:moveTo>
                    <a:pt x="3143974" y="2476931"/>
                  </a:moveTo>
                  <a:lnTo>
                    <a:pt x="3073069" y="2493149"/>
                  </a:lnTo>
                  <a:lnTo>
                    <a:pt x="3021850" y="2509926"/>
                  </a:lnTo>
                  <a:lnTo>
                    <a:pt x="2984601" y="2526068"/>
                  </a:lnTo>
                  <a:lnTo>
                    <a:pt x="2935770" y="2565044"/>
                  </a:lnTo>
                  <a:lnTo>
                    <a:pt x="2910611" y="2588133"/>
                  </a:lnTo>
                  <a:lnTo>
                    <a:pt x="2888183" y="2594419"/>
                  </a:lnTo>
                  <a:lnTo>
                    <a:pt x="2869019" y="2583942"/>
                  </a:lnTo>
                  <a:lnTo>
                    <a:pt x="2853652" y="2556789"/>
                  </a:lnTo>
                  <a:lnTo>
                    <a:pt x="2837611" y="2522270"/>
                  </a:lnTo>
                  <a:lnTo>
                    <a:pt x="2815602" y="2480145"/>
                  </a:lnTo>
                  <a:lnTo>
                    <a:pt x="2796133" y="2440952"/>
                  </a:lnTo>
                  <a:lnTo>
                    <a:pt x="2787751" y="2415235"/>
                  </a:lnTo>
                  <a:lnTo>
                    <a:pt x="2784094" y="2406904"/>
                  </a:lnTo>
                  <a:lnTo>
                    <a:pt x="2778353" y="2405710"/>
                  </a:lnTo>
                  <a:lnTo>
                    <a:pt x="2778328" y="2420099"/>
                  </a:lnTo>
                  <a:lnTo>
                    <a:pt x="2791815" y="2458555"/>
                  </a:lnTo>
                  <a:lnTo>
                    <a:pt x="2826613" y="2529535"/>
                  </a:lnTo>
                  <a:lnTo>
                    <a:pt x="2835605" y="2555024"/>
                  </a:lnTo>
                  <a:lnTo>
                    <a:pt x="2841053" y="2586405"/>
                  </a:lnTo>
                  <a:lnTo>
                    <a:pt x="2841993" y="2614777"/>
                  </a:lnTo>
                  <a:lnTo>
                    <a:pt x="2837497" y="2631249"/>
                  </a:lnTo>
                  <a:lnTo>
                    <a:pt x="2836214" y="2645041"/>
                  </a:lnTo>
                  <a:lnTo>
                    <a:pt x="2851378" y="2660700"/>
                  </a:lnTo>
                  <a:lnTo>
                    <a:pt x="2877058" y="2674023"/>
                  </a:lnTo>
                  <a:lnTo>
                    <a:pt x="2907296" y="2680779"/>
                  </a:lnTo>
                  <a:lnTo>
                    <a:pt x="2919018" y="2681630"/>
                  </a:lnTo>
                  <a:lnTo>
                    <a:pt x="2929382" y="2682494"/>
                  </a:lnTo>
                  <a:lnTo>
                    <a:pt x="2937243" y="2683256"/>
                  </a:lnTo>
                  <a:lnTo>
                    <a:pt x="2941510" y="2683814"/>
                  </a:lnTo>
                  <a:lnTo>
                    <a:pt x="2944279" y="2684399"/>
                  </a:lnTo>
                  <a:lnTo>
                    <a:pt x="2942310" y="2678404"/>
                  </a:lnTo>
                  <a:lnTo>
                    <a:pt x="2937129" y="2670492"/>
                  </a:lnTo>
                  <a:lnTo>
                    <a:pt x="2934068" y="2645384"/>
                  </a:lnTo>
                  <a:lnTo>
                    <a:pt x="2950908" y="2613939"/>
                  </a:lnTo>
                  <a:lnTo>
                    <a:pt x="2985147" y="2578697"/>
                  </a:lnTo>
                  <a:lnTo>
                    <a:pt x="3034309" y="2542248"/>
                  </a:lnTo>
                  <a:lnTo>
                    <a:pt x="3095929" y="2507119"/>
                  </a:lnTo>
                  <a:lnTo>
                    <a:pt x="3134728" y="2486164"/>
                  </a:lnTo>
                  <a:lnTo>
                    <a:pt x="3143974" y="2476931"/>
                  </a:lnTo>
                  <a:close/>
                </a:path>
                <a:path w="6920865" h="4171950">
                  <a:moveTo>
                    <a:pt x="3233890" y="1553857"/>
                  </a:moveTo>
                  <a:lnTo>
                    <a:pt x="3232480" y="1550035"/>
                  </a:lnTo>
                  <a:lnTo>
                    <a:pt x="3220669" y="1548218"/>
                  </a:lnTo>
                  <a:lnTo>
                    <a:pt x="3197707" y="1545704"/>
                  </a:lnTo>
                  <a:lnTo>
                    <a:pt x="3162833" y="1539798"/>
                  </a:lnTo>
                  <a:lnTo>
                    <a:pt x="3114446" y="1532534"/>
                  </a:lnTo>
                  <a:lnTo>
                    <a:pt x="3065056" y="1527048"/>
                  </a:lnTo>
                  <a:lnTo>
                    <a:pt x="3016059" y="1518373"/>
                  </a:lnTo>
                  <a:lnTo>
                    <a:pt x="2968841" y="1501584"/>
                  </a:lnTo>
                  <a:lnTo>
                    <a:pt x="2924797" y="1471701"/>
                  </a:lnTo>
                  <a:lnTo>
                    <a:pt x="2900807" y="1452651"/>
                  </a:lnTo>
                  <a:lnTo>
                    <a:pt x="2867939" y="1429194"/>
                  </a:lnTo>
                  <a:lnTo>
                    <a:pt x="2838285" y="1409700"/>
                  </a:lnTo>
                  <a:lnTo>
                    <a:pt x="2823934" y="1402499"/>
                  </a:lnTo>
                  <a:lnTo>
                    <a:pt x="2797213" y="1372666"/>
                  </a:lnTo>
                  <a:lnTo>
                    <a:pt x="2768155" y="1333804"/>
                  </a:lnTo>
                  <a:lnTo>
                    <a:pt x="2744813" y="1303883"/>
                  </a:lnTo>
                  <a:lnTo>
                    <a:pt x="2735249" y="1300873"/>
                  </a:lnTo>
                  <a:lnTo>
                    <a:pt x="2743974" y="1323695"/>
                  </a:lnTo>
                  <a:lnTo>
                    <a:pt x="2764155" y="1349933"/>
                  </a:lnTo>
                  <a:lnTo>
                    <a:pt x="2786773" y="1373505"/>
                  </a:lnTo>
                  <a:lnTo>
                    <a:pt x="2802839" y="1388351"/>
                  </a:lnTo>
                  <a:lnTo>
                    <a:pt x="2811081" y="1399578"/>
                  </a:lnTo>
                  <a:lnTo>
                    <a:pt x="2821406" y="1408950"/>
                  </a:lnTo>
                  <a:lnTo>
                    <a:pt x="2833243" y="1416697"/>
                  </a:lnTo>
                  <a:lnTo>
                    <a:pt x="2846032" y="1423035"/>
                  </a:lnTo>
                  <a:lnTo>
                    <a:pt x="2888450" y="1458696"/>
                  </a:lnTo>
                  <a:lnTo>
                    <a:pt x="2915386" y="1486750"/>
                  </a:lnTo>
                  <a:lnTo>
                    <a:pt x="2928950" y="1509776"/>
                  </a:lnTo>
                  <a:lnTo>
                    <a:pt x="2931223" y="1530388"/>
                  </a:lnTo>
                  <a:lnTo>
                    <a:pt x="2931401" y="1556321"/>
                  </a:lnTo>
                  <a:lnTo>
                    <a:pt x="2940202" y="1577606"/>
                  </a:lnTo>
                  <a:lnTo>
                    <a:pt x="2958592" y="1595704"/>
                  </a:lnTo>
                  <a:lnTo>
                    <a:pt x="2987598" y="1612049"/>
                  </a:lnTo>
                  <a:lnTo>
                    <a:pt x="3018218" y="1625269"/>
                  </a:lnTo>
                  <a:lnTo>
                    <a:pt x="3034131" y="1629321"/>
                  </a:lnTo>
                  <a:lnTo>
                    <a:pt x="3037205" y="1624063"/>
                  </a:lnTo>
                  <a:lnTo>
                    <a:pt x="3029318" y="1609382"/>
                  </a:lnTo>
                  <a:lnTo>
                    <a:pt x="3019704" y="1585048"/>
                  </a:lnTo>
                  <a:lnTo>
                    <a:pt x="3034093" y="1570291"/>
                  </a:lnTo>
                  <a:lnTo>
                    <a:pt x="3078556" y="1562798"/>
                  </a:lnTo>
                  <a:lnTo>
                    <a:pt x="3159188" y="1560271"/>
                  </a:lnTo>
                  <a:lnTo>
                    <a:pt x="3187636" y="1559598"/>
                  </a:lnTo>
                  <a:lnTo>
                    <a:pt x="3210941" y="1558188"/>
                  </a:lnTo>
                  <a:lnTo>
                    <a:pt x="3227044" y="1556219"/>
                  </a:lnTo>
                  <a:lnTo>
                    <a:pt x="3233890" y="1553857"/>
                  </a:lnTo>
                  <a:close/>
                </a:path>
                <a:path w="6920865" h="4171950">
                  <a:moveTo>
                    <a:pt x="3458337" y="351917"/>
                  </a:moveTo>
                  <a:lnTo>
                    <a:pt x="3403866" y="366610"/>
                  </a:lnTo>
                  <a:lnTo>
                    <a:pt x="3350895" y="385902"/>
                  </a:lnTo>
                  <a:lnTo>
                    <a:pt x="3294354" y="408482"/>
                  </a:lnTo>
                  <a:lnTo>
                    <a:pt x="3253232" y="424942"/>
                  </a:lnTo>
                  <a:lnTo>
                    <a:pt x="3227184" y="432727"/>
                  </a:lnTo>
                  <a:lnTo>
                    <a:pt x="3211588" y="432714"/>
                  </a:lnTo>
                  <a:lnTo>
                    <a:pt x="3201822" y="425767"/>
                  </a:lnTo>
                  <a:lnTo>
                    <a:pt x="3194050" y="418985"/>
                  </a:lnTo>
                  <a:lnTo>
                    <a:pt x="3186671" y="417652"/>
                  </a:lnTo>
                  <a:lnTo>
                    <a:pt x="3179889" y="421741"/>
                  </a:lnTo>
                  <a:lnTo>
                    <a:pt x="3173895" y="431215"/>
                  </a:lnTo>
                  <a:lnTo>
                    <a:pt x="3167964" y="440956"/>
                  </a:lnTo>
                  <a:lnTo>
                    <a:pt x="3156013" y="441883"/>
                  </a:lnTo>
                  <a:lnTo>
                    <a:pt x="3126448" y="436181"/>
                  </a:lnTo>
                  <a:lnTo>
                    <a:pt x="3067685" y="426046"/>
                  </a:lnTo>
                  <a:lnTo>
                    <a:pt x="3013113" y="417258"/>
                  </a:lnTo>
                  <a:lnTo>
                    <a:pt x="2974695" y="409473"/>
                  </a:lnTo>
                  <a:lnTo>
                    <a:pt x="2948343" y="401713"/>
                  </a:lnTo>
                  <a:lnTo>
                    <a:pt x="2929940" y="393001"/>
                  </a:lnTo>
                  <a:lnTo>
                    <a:pt x="2916936" y="386054"/>
                  </a:lnTo>
                  <a:lnTo>
                    <a:pt x="2907042" y="382612"/>
                  </a:lnTo>
                  <a:lnTo>
                    <a:pt x="2900756" y="382778"/>
                  </a:lnTo>
                  <a:lnTo>
                    <a:pt x="2898546" y="386664"/>
                  </a:lnTo>
                  <a:lnTo>
                    <a:pt x="2909049" y="395211"/>
                  </a:lnTo>
                  <a:lnTo>
                    <a:pt x="2935300" y="407809"/>
                  </a:lnTo>
                  <a:lnTo>
                    <a:pt x="2969412" y="421081"/>
                  </a:lnTo>
                  <a:lnTo>
                    <a:pt x="3003524" y="431660"/>
                  </a:lnTo>
                  <a:lnTo>
                    <a:pt x="3020263" y="436359"/>
                  </a:lnTo>
                  <a:lnTo>
                    <a:pt x="3037814" y="441960"/>
                  </a:lnTo>
                  <a:lnTo>
                    <a:pt x="3054083" y="447751"/>
                  </a:lnTo>
                  <a:lnTo>
                    <a:pt x="3066999" y="453034"/>
                  </a:lnTo>
                  <a:lnTo>
                    <a:pt x="3107309" y="467029"/>
                  </a:lnTo>
                  <a:lnTo>
                    <a:pt x="3136176" y="472655"/>
                  </a:lnTo>
                  <a:lnTo>
                    <a:pt x="3157753" y="480123"/>
                  </a:lnTo>
                  <a:lnTo>
                    <a:pt x="3176193" y="499630"/>
                  </a:lnTo>
                  <a:lnTo>
                    <a:pt x="3191319" y="518325"/>
                  </a:lnTo>
                  <a:lnTo>
                    <a:pt x="3206026" y="529704"/>
                  </a:lnTo>
                  <a:lnTo>
                    <a:pt x="3219551" y="538226"/>
                  </a:lnTo>
                  <a:lnTo>
                    <a:pt x="3231121" y="548373"/>
                  </a:lnTo>
                  <a:lnTo>
                    <a:pt x="3236099" y="552818"/>
                  </a:lnTo>
                  <a:lnTo>
                    <a:pt x="3242373" y="555193"/>
                  </a:lnTo>
                  <a:lnTo>
                    <a:pt x="3250793" y="555663"/>
                  </a:lnTo>
                  <a:lnTo>
                    <a:pt x="3262223" y="554367"/>
                  </a:lnTo>
                  <a:lnTo>
                    <a:pt x="3281388" y="550595"/>
                  </a:lnTo>
                  <a:lnTo>
                    <a:pt x="3290036" y="545973"/>
                  </a:lnTo>
                  <a:lnTo>
                    <a:pt x="3289401" y="538683"/>
                  </a:lnTo>
                  <a:lnTo>
                    <a:pt x="3280702" y="526910"/>
                  </a:lnTo>
                  <a:lnTo>
                    <a:pt x="3267240" y="506056"/>
                  </a:lnTo>
                  <a:lnTo>
                    <a:pt x="3265690" y="488645"/>
                  </a:lnTo>
                  <a:lnTo>
                    <a:pt x="3276333" y="473557"/>
                  </a:lnTo>
                  <a:lnTo>
                    <a:pt x="3299510" y="459663"/>
                  </a:lnTo>
                  <a:lnTo>
                    <a:pt x="3348672" y="433336"/>
                  </a:lnTo>
                  <a:lnTo>
                    <a:pt x="3400488" y="400532"/>
                  </a:lnTo>
                  <a:lnTo>
                    <a:pt x="3441535" y="370344"/>
                  </a:lnTo>
                  <a:lnTo>
                    <a:pt x="3458337" y="351917"/>
                  </a:lnTo>
                  <a:close/>
                </a:path>
                <a:path w="6920865" h="4171950">
                  <a:moveTo>
                    <a:pt x="3627920" y="3033496"/>
                  </a:moveTo>
                  <a:lnTo>
                    <a:pt x="3585946" y="2968358"/>
                  </a:lnTo>
                  <a:lnTo>
                    <a:pt x="3519220" y="2947174"/>
                  </a:lnTo>
                  <a:lnTo>
                    <a:pt x="3481755" y="2935617"/>
                  </a:lnTo>
                  <a:lnTo>
                    <a:pt x="3464699" y="2929001"/>
                  </a:lnTo>
                  <a:lnTo>
                    <a:pt x="3454476" y="2927947"/>
                  </a:lnTo>
                  <a:lnTo>
                    <a:pt x="3442030" y="2925699"/>
                  </a:lnTo>
                  <a:lnTo>
                    <a:pt x="3418268" y="2915488"/>
                  </a:lnTo>
                  <a:lnTo>
                    <a:pt x="3385096" y="2905163"/>
                  </a:lnTo>
                  <a:lnTo>
                    <a:pt x="3354476" y="2908236"/>
                  </a:lnTo>
                  <a:lnTo>
                    <a:pt x="3327958" y="2924162"/>
                  </a:lnTo>
                  <a:lnTo>
                    <a:pt x="3307105" y="2952432"/>
                  </a:lnTo>
                  <a:lnTo>
                    <a:pt x="3299917" y="2978429"/>
                  </a:lnTo>
                  <a:lnTo>
                    <a:pt x="3304209" y="2996349"/>
                  </a:lnTo>
                  <a:lnTo>
                    <a:pt x="3315766" y="3000349"/>
                  </a:lnTo>
                  <a:lnTo>
                    <a:pt x="3330384" y="2984614"/>
                  </a:lnTo>
                  <a:lnTo>
                    <a:pt x="3357867" y="2956026"/>
                  </a:lnTo>
                  <a:lnTo>
                    <a:pt x="3392563" y="2944876"/>
                  </a:lnTo>
                  <a:lnTo>
                    <a:pt x="3422408" y="2951937"/>
                  </a:lnTo>
                  <a:lnTo>
                    <a:pt x="3435312" y="2977972"/>
                  </a:lnTo>
                  <a:lnTo>
                    <a:pt x="3439274" y="2997504"/>
                  </a:lnTo>
                  <a:lnTo>
                    <a:pt x="3450018" y="3014091"/>
                  </a:lnTo>
                  <a:lnTo>
                    <a:pt x="3466554" y="3026651"/>
                  </a:lnTo>
                  <a:lnTo>
                    <a:pt x="3487902" y="3034131"/>
                  </a:lnTo>
                  <a:lnTo>
                    <a:pt x="3510762" y="3038297"/>
                  </a:lnTo>
                  <a:lnTo>
                    <a:pt x="3522853" y="3038830"/>
                  </a:lnTo>
                  <a:lnTo>
                    <a:pt x="3527602" y="3035084"/>
                  </a:lnTo>
                  <a:lnTo>
                    <a:pt x="3528415" y="3026397"/>
                  </a:lnTo>
                  <a:lnTo>
                    <a:pt x="3536378" y="3002191"/>
                  </a:lnTo>
                  <a:lnTo>
                    <a:pt x="3556647" y="2993288"/>
                  </a:lnTo>
                  <a:lnTo>
                    <a:pt x="3583800" y="2999943"/>
                  </a:lnTo>
                  <a:lnTo>
                    <a:pt x="3612438" y="3022409"/>
                  </a:lnTo>
                  <a:lnTo>
                    <a:pt x="3623246" y="3032709"/>
                  </a:lnTo>
                  <a:lnTo>
                    <a:pt x="3627920" y="3033496"/>
                  </a:lnTo>
                  <a:close/>
                </a:path>
                <a:path w="6920865" h="4171950">
                  <a:moveTo>
                    <a:pt x="3767544" y="265557"/>
                  </a:moveTo>
                  <a:lnTo>
                    <a:pt x="3761473" y="226644"/>
                  </a:lnTo>
                  <a:lnTo>
                    <a:pt x="3750259" y="173596"/>
                  </a:lnTo>
                  <a:lnTo>
                    <a:pt x="3738168" y="124180"/>
                  </a:lnTo>
                  <a:lnTo>
                    <a:pt x="3705402" y="67348"/>
                  </a:lnTo>
                  <a:lnTo>
                    <a:pt x="3673310" y="36487"/>
                  </a:lnTo>
                  <a:lnTo>
                    <a:pt x="3642537" y="13055"/>
                  </a:lnTo>
                  <a:lnTo>
                    <a:pt x="3622281" y="5029"/>
                  </a:lnTo>
                  <a:lnTo>
                    <a:pt x="3597033" y="5041"/>
                  </a:lnTo>
                  <a:lnTo>
                    <a:pt x="3576282" y="0"/>
                  </a:lnTo>
                  <a:lnTo>
                    <a:pt x="3514674" y="15227"/>
                  </a:lnTo>
                  <a:lnTo>
                    <a:pt x="3456965" y="55740"/>
                  </a:lnTo>
                  <a:lnTo>
                    <a:pt x="3415576" y="90817"/>
                  </a:lnTo>
                  <a:lnTo>
                    <a:pt x="3404387" y="106375"/>
                  </a:lnTo>
                  <a:lnTo>
                    <a:pt x="3423729" y="102857"/>
                  </a:lnTo>
                  <a:lnTo>
                    <a:pt x="3473932" y="80746"/>
                  </a:lnTo>
                  <a:lnTo>
                    <a:pt x="3525431" y="59804"/>
                  </a:lnTo>
                  <a:lnTo>
                    <a:pt x="3565309" y="51117"/>
                  </a:lnTo>
                  <a:lnTo>
                    <a:pt x="3592144" y="54775"/>
                  </a:lnTo>
                  <a:lnTo>
                    <a:pt x="3604514" y="70904"/>
                  </a:lnTo>
                  <a:lnTo>
                    <a:pt x="3612565" y="92354"/>
                  </a:lnTo>
                  <a:lnTo>
                    <a:pt x="3626256" y="114160"/>
                  </a:lnTo>
                  <a:lnTo>
                    <a:pt x="3642118" y="131762"/>
                  </a:lnTo>
                  <a:lnTo>
                    <a:pt x="3656723" y="140538"/>
                  </a:lnTo>
                  <a:lnTo>
                    <a:pt x="3678707" y="148361"/>
                  </a:lnTo>
                  <a:lnTo>
                    <a:pt x="3696639" y="157073"/>
                  </a:lnTo>
                  <a:lnTo>
                    <a:pt x="3706330" y="159689"/>
                  </a:lnTo>
                  <a:lnTo>
                    <a:pt x="3703586" y="149225"/>
                  </a:lnTo>
                  <a:lnTo>
                    <a:pt x="3698748" y="135661"/>
                  </a:lnTo>
                  <a:lnTo>
                    <a:pt x="3697681" y="122288"/>
                  </a:lnTo>
                  <a:lnTo>
                    <a:pt x="3700208" y="112090"/>
                  </a:lnTo>
                  <a:lnTo>
                    <a:pt x="3706139" y="108038"/>
                  </a:lnTo>
                  <a:lnTo>
                    <a:pt x="3719944" y="125742"/>
                  </a:lnTo>
                  <a:lnTo>
                    <a:pt x="3736365" y="167970"/>
                  </a:lnTo>
                  <a:lnTo>
                    <a:pt x="3750106" y="218427"/>
                  </a:lnTo>
                  <a:lnTo>
                    <a:pt x="3755872" y="260807"/>
                  </a:lnTo>
                  <a:lnTo>
                    <a:pt x="3755872" y="267233"/>
                  </a:lnTo>
                  <a:lnTo>
                    <a:pt x="3767544" y="265557"/>
                  </a:lnTo>
                  <a:close/>
                </a:path>
                <a:path w="6920865" h="4171950">
                  <a:moveTo>
                    <a:pt x="3796512" y="1692897"/>
                  </a:moveTo>
                  <a:lnTo>
                    <a:pt x="3777843" y="1590560"/>
                  </a:lnTo>
                  <a:lnTo>
                    <a:pt x="3766769" y="1544713"/>
                  </a:lnTo>
                  <a:lnTo>
                    <a:pt x="3734752" y="1485544"/>
                  </a:lnTo>
                  <a:lnTo>
                    <a:pt x="3705352" y="1456563"/>
                  </a:lnTo>
                  <a:lnTo>
                    <a:pt x="3661372" y="1417535"/>
                  </a:lnTo>
                  <a:lnTo>
                    <a:pt x="3601516" y="1419009"/>
                  </a:lnTo>
                  <a:lnTo>
                    <a:pt x="3562591" y="1421879"/>
                  </a:lnTo>
                  <a:lnTo>
                    <a:pt x="3501313" y="1448193"/>
                  </a:lnTo>
                  <a:lnTo>
                    <a:pt x="3455835" y="1479867"/>
                  </a:lnTo>
                  <a:lnTo>
                    <a:pt x="3419525" y="1507528"/>
                  </a:lnTo>
                  <a:lnTo>
                    <a:pt x="3406470" y="1521701"/>
                  </a:lnTo>
                  <a:lnTo>
                    <a:pt x="3416935" y="1520939"/>
                  </a:lnTo>
                  <a:lnTo>
                    <a:pt x="3451199" y="1503870"/>
                  </a:lnTo>
                  <a:lnTo>
                    <a:pt x="3498392" y="1478076"/>
                  </a:lnTo>
                  <a:lnTo>
                    <a:pt x="3528123" y="1466367"/>
                  </a:lnTo>
                  <a:lnTo>
                    <a:pt x="3559695" y="1463332"/>
                  </a:lnTo>
                  <a:lnTo>
                    <a:pt x="3612413" y="1463497"/>
                  </a:lnTo>
                  <a:lnTo>
                    <a:pt x="3616388" y="1482686"/>
                  </a:lnTo>
                  <a:lnTo>
                    <a:pt x="3634879" y="1513497"/>
                  </a:lnTo>
                  <a:lnTo>
                    <a:pt x="3666350" y="1533563"/>
                  </a:lnTo>
                  <a:lnTo>
                    <a:pt x="3696030" y="1537169"/>
                  </a:lnTo>
                  <a:lnTo>
                    <a:pt x="3709212" y="1518615"/>
                  </a:lnTo>
                  <a:lnTo>
                    <a:pt x="3715943" y="1503807"/>
                  </a:lnTo>
                  <a:lnTo>
                    <a:pt x="3731590" y="1517357"/>
                  </a:lnTo>
                  <a:lnTo>
                    <a:pt x="3749306" y="1549819"/>
                  </a:lnTo>
                  <a:lnTo>
                    <a:pt x="3762235" y="1591754"/>
                  </a:lnTo>
                  <a:lnTo>
                    <a:pt x="3774656" y="1647825"/>
                  </a:lnTo>
                  <a:lnTo>
                    <a:pt x="3785997" y="1685213"/>
                  </a:lnTo>
                  <a:lnTo>
                    <a:pt x="3794010" y="1701152"/>
                  </a:lnTo>
                  <a:lnTo>
                    <a:pt x="3796512" y="1692897"/>
                  </a:lnTo>
                  <a:close/>
                </a:path>
                <a:path w="6920865" h="4171950">
                  <a:moveTo>
                    <a:pt x="3827576" y="2480818"/>
                  </a:moveTo>
                  <a:lnTo>
                    <a:pt x="3824732" y="2472169"/>
                  </a:lnTo>
                  <a:lnTo>
                    <a:pt x="3794988" y="2447315"/>
                  </a:lnTo>
                  <a:lnTo>
                    <a:pt x="3747579" y="2407882"/>
                  </a:lnTo>
                  <a:lnTo>
                    <a:pt x="3691712" y="2355507"/>
                  </a:lnTo>
                  <a:lnTo>
                    <a:pt x="3651186" y="2317191"/>
                  </a:lnTo>
                  <a:lnTo>
                    <a:pt x="3615372" y="2288400"/>
                  </a:lnTo>
                  <a:lnTo>
                    <a:pt x="3583889" y="2266378"/>
                  </a:lnTo>
                  <a:lnTo>
                    <a:pt x="3556406" y="2248420"/>
                  </a:lnTo>
                  <a:lnTo>
                    <a:pt x="3525342" y="2262746"/>
                  </a:lnTo>
                  <a:lnTo>
                    <a:pt x="3504158" y="2269972"/>
                  </a:lnTo>
                  <a:lnTo>
                    <a:pt x="3487064" y="2273655"/>
                  </a:lnTo>
                  <a:lnTo>
                    <a:pt x="3468255" y="2277351"/>
                  </a:lnTo>
                  <a:lnTo>
                    <a:pt x="3441928" y="2284603"/>
                  </a:lnTo>
                  <a:lnTo>
                    <a:pt x="3402304" y="2298992"/>
                  </a:lnTo>
                  <a:lnTo>
                    <a:pt x="3343567" y="2324062"/>
                  </a:lnTo>
                  <a:lnTo>
                    <a:pt x="3317087" y="2332278"/>
                  </a:lnTo>
                  <a:lnTo>
                    <a:pt x="3294113" y="2335225"/>
                  </a:lnTo>
                  <a:lnTo>
                    <a:pt x="3277933" y="2336977"/>
                  </a:lnTo>
                  <a:lnTo>
                    <a:pt x="3271799" y="2341651"/>
                  </a:lnTo>
                  <a:lnTo>
                    <a:pt x="3282073" y="2345601"/>
                  </a:lnTo>
                  <a:lnTo>
                    <a:pt x="3308070" y="2344102"/>
                  </a:lnTo>
                  <a:lnTo>
                    <a:pt x="3342602" y="2338057"/>
                  </a:lnTo>
                  <a:lnTo>
                    <a:pt x="3378466" y="2328354"/>
                  </a:lnTo>
                  <a:lnTo>
                    <a:pt x="3413023" y="2319985"/>
                  </a:lnTo>
                  <a:lnTo>
                    <a:pt x="3450475" y="2315070"/>
                  </a:lnTo>
                  <a:lnTo>
                    <a:pt x="3487229" y="2312365"/>
                  </a:lnTo>
                  <a:lnTo>
                    <a:pt x="3519665" y="2310676"/>
                  </a:lnTo>
                  <a:lnTo>
                    <a:pt x="3529584" y="2328659"/>
                  </a:lnTo>
                  <a:lnTo>
                    <a:pt x="3542931" y="2346134"/>
                  </a:lnTo>
                  <a:lnTo>
                    <a:pt x="3563785" y="2360371"/>
                  </a:lnTo>
                  <a:lnTo>
                    <a:pt x="3596221" y="2368689"/>
                  </a:lnTo>
                  <a:lnTo>
                    <a:pt x="3611245" y="2370150"/>
                  </a:lnTo>
                  <a:lnTo>
                    <a:pt x="3618458" y="2369591"/>
                  </a:lnTo>
                  <a:lnTo>
                    <a:pt x="3619563" y="2366187"/>
                  </a:lnTo>
                  <a:lnTo>
                    <a:pt x="3616299" y="2359152"/>
                  </a:lnTo>
                  <a:lnTo>
                    <a:pt x="3612197" y="2336292"/>
                  </a:lnTo>
                  <a:lnTo>
                    <a:pt x="3632606" y="2336736"/>
                  </a:lnTo>
                  <a:lnTo>
                    <a:pt x="3669550" y="2357539"/>
                  </a:lnTo>
                  <a:lnTo>
                    <a:pt x="3715042" y="2395740"/>
                  </a:lnTo>
                  <a:lnTo>
                    <a:pt x="3736441" y="2416022"/>
                  </a:lnTo>
                  <a:lnTo>
                    <a:pt x="3768750" y="2444496"/>
                  </a:lnTo>
                  <a:lnTo>
                    <a:pt x="3802342" y="2469858"/>
                  </a:lnTo>
                  <a:lnTo>
                    <a:pt x="3827576" y="2480818"/>
                  </a:lnTo>
                  <a:close/>
                </a:path>
                <a:path w="6920865" h="4171950">
                  <a:moveTo>
                    <a:pt x="4041229" y="1272857"/>
                  </a:moveTo>
                  <a:lnTo>
                    <a:pt x="4037368" y="1263383"/>
                  </a:lnTo>
                  <a:lnTo>
                    <a:pt x="4017429" y="1238681"/>
                  </a:lnTo>
                  <a:lnTo>
                    <a:pt x="3982212" y="1198067"/>
                  </a:lnTo>
                  <a:lnTo>
                    <a:pt x="3955313" y="1165326"/>
                  </a:lnTo>
                  <a:lnTo>
                    <a:pt x="3935387" y="1138732"/>
                  </a:lnTo>
                  <a:lnTo>
                    <a:pt x="3921099" y="1116622"/>
                  </a:lnTo>
                  <a:lnTo>
                    <a:pt x="3885057" y="1064094"/>
                  </a:lnTo>
                  <a:lnTo>
                    <a:pt x="3844506" y="1019403"/>
                  </a:lnTo>
                  <a:lnTo>
                    <a:pt x="3805517" y="988339"/>
                  </a:lnTo>
                  <a:lnTo>
                    <a:pt x="3774173" y="976693"/>
                  </a:lnTo>
                  <a:lnTo>
                    <a:pt x="3765905" y="976249"/>
                  </a:lnTo>
                  <a:lnTo>
                    <a:pt x="3754272" y="975042"/>
                  </a:lnTo>
                  <a:lnTo>
                    <a:pt x="3740810" y="973251"/>
                  </a:lnTo>
                  <a:lnTo>
                    <a:pt x="3727056" y="971054"/>
                  </a:lnTo>
                  <a:lnTo>
                    <a:pt x="3675964" y="964260"/>
                  </a:lnTo>
                  <a:lnTo>
                    <a:pt x="3625748" y="959980"/>
                  </a:lnTo>
                  <a:lnTo>
                    <a:pt x="3578352" y="955802"/>
                  </a:lnTo>
                  <a:lnTo>
                    <a:pt x="3535730" y="949337"/>
                  </a:lnTo>
                  <a:lnTo>
                    <a:pt x="3479812" y="930033"/>
                  </a:lnTo>
                  <a:lnTo>
                    <a:pt x="3468039" y="927239"/>
                  </a:lnTo>
                  <a:lnTo>
                    <a:pt x="3508806" y="955598"/>
                  </a:lnTo>
                  <a:lnTo>
                    <a:pt x="3548481" y="965962"/>
                  </a:lnTo>
                  <a:lnTo>
                    <a:pt x="3602075" y="977925"/>
                  </a:lnTo>
                  <a:lnTo>
                    <a:pt x="3670058" y="992035"/>
                  </a:lnTo>
                  <a:lnTo>
                    <a:pt x="3752951" y="1008761"/>
                  </a:lnTo>
                  <a:lnTo>
                    <a:pt x="3756393" y="1034503"/>
                  </a:lnTo>
                  <a:lnTo>
                    <a:pt x="3774833" y="1072210"/>
                  </a:lnTo>
                  <a:lnTo>
                    <a:pt x="3810203" y="1087437"/>
                  </a:lnTo>
                  <a:lnTo>
                    <a:pt x="3830396" y="1090650"/>
                  </a:lnTo>
                  <a:lnTo>
                    <a:pt x="3842232" y="1095502"/>
                  </a:lnTo>
                  <a:lnTo>
                    <a:pt x="3847795" y="1094917"/>
                  </a:lnTo>
                  <a:lnTo>
                    <a:pt x="3849179" y="1081836"/>
                  </a:lnTo>
                  <a:lnTo>
                    <a:pt x="3853129" y="1066342"/>
                  </a:lnTo>
                  <a:lnTo>
                    <a:pt x="3865575" y="1070356"/>
                  </a:lnTo>
                  <a:lnTo>
                    <a:pt x="3887457" y="1094638"/>
                  </a:lnTo>
                  <a:lnTo>
                    <a:pt x="3919690" y="1139939"/>
                  </a:lnTo>
                  <a:lnTo>
                    <a:pt x="3953230" y="1185964"/>
                  </a:lnTo>
                  <a:lnTo>
                    <a:pt x="3985018" y="1223657"/>
                  </a:lnTo>
                  <a:lnTo>
                    <a:pt x="4012196" y="1251610"/>
                  </a:lnTo>
                  <a:lnTo>
                    <a:pt x="4031881" y="1268476"/>
                  </a:lnTo>
                  <a:lnTo>
                    <a:pt x="4041229" y="1272857"/>
                  </a:lnTo>
                  <a:close/>
                </a:path>
                <a:path w="6920865" h="4171950">
                  <a:moveTo>
                    <a:pt x="4309910" y="3954310"/>
                  </a:moveTo>
                  <a:lnTo>
                    <a:pt x="4224820" y="3990886"/>
                  </a:lnTo>
                  <a:lnTo>
                    <a:pt x="4163784" y="4024807"/>
                  </a:lnTo>
                  <a:lnTo>
                    <a:pt x="4123410" y="4051871"/>
                  </a:lnTo>
                  <a:lnTo>
                    <a:pt x="4106659" y="4066082"/>
                  </a:lnTo>
                  <a:lnTo>
                    <a:pt x="4094746" y="4073893"/>
                  </a:lnTo>
                  <a:lnTo>
                    <a:pt x="4084904" y="4076662"/>
                  </a:lnTo>
                  <a:lnTo>
                    <a:pt x="4074363" y="4075722"/>
                  </a:lnTo>
                  <a:lnTo>
                    <a:pt x="4053433" y="4072280"/>
                  </a:lnTo>
                  <a:lnTo>
                    <a:pt x="4037165" y="4069143"/>
                  </a:lnTo>
                  <a:lnTo>
                    <a:pt x="4023245" y="4062819"/>
                  </a:lnTo>
                  <a:lnTo>
                    <a:pt x="4009352" y="4049877"/>
                  </a:lnTo>
                  <a:lnTo>
                    <a:pt x="3994480" y="4034434"/>
                  </a:lnTo>
                  <a:lnTo>
                    <a:pt x="3973982" y="4015803"/>
                  </a:lnTo>
                  <a:lnTo>
                    <a:pt x="3951249" y="3996715"/>
                  </a:lnTo>
                  <a:lnTo>
                    <a:pt x="3929684" y="3979888"/>
                  </a:lnTo>
                  <a:lnTo>
                    <a:pt x="3912666" y="3968013"/>
                  </a:lnTo>
                  <a:lnTo>
                    <a:pt x="3903637" y="3963809"/>
                  </a:lnTo>
                  <a:lnTo>
                    <a:pt x="3905961" y="3970007"/>
                  </a:lnTo>
                  <a:lnTo>
                    <a:pt x="3923042" y="3989286"/>
                  </a:lnTo>
                  <a:lnTo>
                    <a:pt x="3958310" y="4024388"/>
                  </a:lnTo>
                  <a:lnTo>
                    <a:pt x="3990784" y="4056342"/>
                  </a:lnTo>
                  <a:lnTo>
                    <a:pt x="4008907" y="4076903"/>
                  </a:lnTo>
                  <a:lnTo>
                    <a:pt x="4017429" y="4092511"/>
                  </a:lnTo>
                  <a:lnTo>
                    <a:pt x="4021086" y="4109567"/>
                  </a:lnTo>
                  <a:lnTo>
                    <a:pt x="4026103" y="4138345"/>
                  </a:lnTo>
                  <a:lnTo>
                    <a:pt x="4037546" y="4157319"/>
                  </a:lnTo>
                  <a:lnTo>
                    <a:pt x="4064431" y="4167898"/>
                  </a:lnTo>
                  <a:lnTo>
                    <a:pt x="4115739" y="4171505"/>
                  </a:lnTo>
                  <a:lnTo>
                    <a:pt x="4112971" y="4140225"/>
                  </a:lnTo>
                  <a:lnTo>
                    <a:pt x="4119181" y="4112780"/>
                  </a:lnTo>
                  <a:lnTo>
                    <a:pt x="4145965" y="4082618"/>
                  </a:lnTo>
                  <a:lnTo>
                    <a:pt x="4204932" y="4043197"/>
                  </a:lnTo>
                  <a:lnTo>
                    <a:pt x="4238053" y="4020705"/>
                  </a:lnTo>
                  <a:lnTo>
                    <a:pt x="4273664" y="3992397"/>
                  </a:lnTo>
                  <a:lnTo>
                    <a:pt x="4301160" y="3967276"/>
                  </a:lnTo>
                  <a:lnTo>
                    <a:pt x="4309910" y="3954310"/>
                  </a:lnTo>
                  <a:close/>
                </a:path>
                <a:path w="6920865" h="4171950">
                  <a:moveTo>
                    <a:pt x="4883772" y="742518"/>
                  </a:moveTo>
                  <a:lnTo>
                    <a:pt x="4821758" y="744448"/>
                  </a:lnTo>
                  <a:lnTo>
                    <a:pt x="4773574" y="764400"/>
                  </a:lnTo>
                  <a:lnTo>
                    <a:pt x="4727003" y="791603"/>
                  </a:lnTo>
                  <a:lnTo>
                    <a:pt x="4691850" y="821969"/>
                  </a:lnTo>
                  <a:lnTo>
                    <a:pt x="4679289" y="835698"/>
                  </a:lnTo>
                  <a:lnTo>
                    <a:pt x="4668215" y="845820"/>
                  </a:lnTo>
                  <a:lnTo>
                    <a:pt x="4658957" y="852068"/>
                  </a:lnTo>
                  <a:lnTo>
                    <a:pt x="4651845" y="854176"/>
                  </a:lnTo>
                  <a:lnTo>
                    <a:pt x="4632350" y="851344"/>
                  </a:lnTo>
                  <a:lnTo>
                    <a:pt x="4612487" y="843470"/>
                  </a:lnTo>
                  <a:lnTo>
                    <a:pt x="4593234" y="831037"/>
                  </a:lnTo>
                  <a:lnTo>
                    <a:pt x="4575568" y="814565"/>
                  </a:lnTo>
                  <a:lnTo>
                    <a:pt x="4539323" y="782294"/>
                  </a:lnTo>
                  <a:lnTo>
                    <a:pt x="4495851" y="752881"/>
                  </a:lnTo>
                  <a:lnTo>
                    <a:pt x="4459363" y="734783"/>
                  </a:lnTo>
                  <a:lnTo>
                    <a:pt x="4444047" y="736422"/>
                  </a:lnTo>
                  <a:lnTo>
                    <a:pt x="4482884" y="772591"/>
                  </a:lnTo>
                  <a:lnTo>
                    <a:pt x="4514939" y="798195"/>
                  </a:lnTo>
                  <a:lnTo>
                    <a:pt x="4565281" y="833551"/>
                  </a:lnTo>
                  <a:lnTo>
                    <a:pt x="4580280" y="848880"/>
                  </a:lnTo>
                  <a:lnTo>
                    <a:pt x="4587799" y="865543"/>
                  </a:lnTo>
                  <a:lnTo>
                    <a:pt x="4589856" y="886409"/>
                  </a:lnTo>
                  <a:lnTo>
                    <a:pt x="4592269" y="908608"/>
                  </a:lnTo>
                  <a:lnTo>
                    <a:pt x="4616221" y="940295"/>
                  </a:lnTo>
                  <a:lnTo>
                    <a:pt x="4658779" y="961415"/>
                  </a:lnTo>
                  <a:lnTo>
                    <a:pt x="4670272" y="964234"/>
                  </a:lnTo>
                  <a:lnTo>
                    <a:pt x="4675581" y="962317"/>
                  </a:lnTo>
                  <a:lnTo>
                    <a:pt x="4674997" y="955687"/>
                  </a:lnTo>
                  <a:lnTo>
                    <a:pt x="4676114" y="928128"/>
                  </a:lnTo>
                  <a:lnTo>
                    <a:pt x="4693450" y="893991"/>
                  </a:lnTo>
                  <a:lnTo>
                    <a:pt x="4722558" y="859828"/>
                  </a:lnTo>
                  <a:lnTo>
                    <a:pt x="4758982" y="832167"/>
                  </a:lnTo>
                  <a:lnTo>
                    <a:pt x="4799647" y="806894"/>
                  </a:lnTo>
                  <a:lnTo>
                    <a:pt x="4840948" y="778548"/>
                  </a:lnTo>
                  <a:lnTo>
                    <a:pt x="4872456" y="754595"/>
                  </a:lnTo>
                  <a:lnTo>
                    <a:pt x="4883772" y="742518"/>
                  </a:lnTo>
                  <a:close/>
                </a:path>
                <a:path w="6920865" h="4171950">
                  <a:moveTo>
                    <a:pt x="5300548" y="706323"/>
                  </a:moveTo>
                  <a:lnTo>
                    <a:pt x="5254828" y="642493"/>
                  </a:lnTo>
                  <a:lnTo>
                    <a:pt x="5193347" y="607618"/>
                  </a:lnTo>
                  <a:lnTo>
                    <a:pt x="5127993" y="601700"/>
                  </a:lnTo>
                  <a:lnTo>
                    <a:pt x="5104117" y="594499"/>
                  </a:lnTo>
                  <a:lnTo>
                    <a:pt x="5081740" y="579475"/>
                  </a:lnTo>
                  <a:lnTo>
                    <a:pt x="5055667" y="554113"/>
                  </a:lnTo>
                  <a:lnTo>
                    <a:pt x="5021758" y="529094"/>
                  </a:lnTo>
                  <a:lnTo>
                    <a:pt x="4990198" y="520611"/>
                  </a:lnTo>
                  <a:lnTo>
                    <a:pt x="4971935" y="528739"/>
                  </a:lnTo>
                  <a:lnTo>
                    <a:pt x="4977917" y="553554"/>
                  </a:lnTo>
                  <a:lnTo>
                    <a:pt x="5037798" y="569988"/>
                  </a:lnTo>
                  <a:lnTo>
                    <a:pt x="5051666" y="576884"/>
                  </a:lnTo>
                  <a:lnTo>
                    <a:pt x="5053762" y="594233"/>
                  </a:lnTo>
                  <a:lnTo>
                    <a:pt x="5047310" y="626897"/>
                  </a:lnTo>
                  <a:lnTo>
                    <a:pt x="5048351" y="645985"/>
                  </a:lnTo>
                  <a:lnTo>
                    <a:pt x="5058778" y="664324"/>
                  </a:lnTo>
                  <a:lnTo>
                    <a:pt x="5076609" y="679564"/>
                  </a:lnTo>
                  <a:lnTo>
                    <a:pt x="5099850" y="689356"/>
                  </a:lnTo>
                  <a:lnTo>
                    <a:pt x="5111356" y="692556"/>
                  </a:lnTo>
                  <a:lnTo>
                    <a:pt x="5121656" y="696048"/>
                  </a:lnTo>
                  <a:lnTo>
                    <a:pt x="5129619" y="699427"/>
                  </a:lnTo>
                  <a:lnTo>
                    <a:pt x="5134114" y="702233"/>
                  </a:lnTo>
                  <a:lnTo>
                    <a:pt x="5140299" y="705815"/>
                  </a:lnTo>
                  <a:lnTo>
                    <a:pt x="5145024" y="704672"/>
                  </a:lnTo>
                  <a:lnTo>
                    <a:pt x="5146700" y="700201"/>
                  </a:lnTo>
                  <a:lnTo>
                    <a:pt x="5143766" y="693775"/>
                  </a:lnTo>
                  <a:lnTo>
                    <a:pt x="5132629" y="666813"/>
                  </a:lnTo>
                  <a:lnTo>
                    <a:pt x="5146992" y="650938"/>
                  </a:lnTo>
                  <a:lnTo>
                    <a:pt x="5178463" y="647141"/>
                  </a:lnTo>
                  <a:lnTo>
                    <a:pt x="5218582" y="656463"/>
                  </a:lnTo>
                  <a:lnTo>
                    <a:pt x="5258943" y="679907"/>
                  </a:lnTo>
                  <a:lnTo>
                    <a:pt x="5286527" y="700430"/>
                  </a:lnTo>
                  <a:lnTo>
                    <a:pt x="5300548" y="706323"/>
                  </a:lnTo>
                  <a:close/>
                </a:path>
                <a:path w="6920865" h="4171950">
                  <a:moveTo>
                    <a:pt x="5742864" y="1933663"/>
                  </a:moveTo>
                  <a:lnTo>
                    <a:pt x="5737504" y="1888629"/>
                  </a:lnTo>
                  <a:lnTo>
                    <a:pt x="5720626" y="1835683"/>
                  </a:lnTo>
                  <a:lnTo>
                    <a:pt x="5695962" y="1786585"/>
                  </a:lnTo>
                  <a:lnTo>
                    <a:pt x="5667286" y="1753120"/>
                  </a:lnTo>
                  <a:lnTo>
                    <a:pt x="5654776" y="1743595"/>
                  </a:lnTo>
                  <a:lnTo>
                    <a:pt x="5643334" y="1734337"/>
                  </a:lnTo>
                  <a:lnTo>
                    <a:pt x="5634228" y="1726425"/>
                  </a:lnTo>
                  <a:lnTo>
                    <a:pt x="5628703" y="1720900"/>
                  </a:lnTo>
                  <a:lnTo>
                    <a:pt x="5620245" y="1714169"/>
                  </a:lnTo>
                  <a:lnTo>
                    <a:pt x="5610771" y="1711579"/>
                  </a:lnTo>
                  <a:lnTo>
                    <a:pt x="5602351" y="1713268"/>
                  </a:lnTo>
                  <a:lnTo>
                    <a:pt x="5596966" y="1719300"/>
                  </a:lnTo>
                  <a:lnTo>
                    <a:pt x="5593207" y="1722958"/>
                  </a:lnTo>
                  <a:lnTo>
                    <a:pt x="5585003" y="1725930"/>
                  </a:lnTo>
                  <a:lnTo>
                    <a:pt x="5572430" y="1728216"/>
                  </a:lnTo>
                  <a:lnTo>
                    <a:pt x="5555526" y="1729778"/>
                  </a:lnTo>
                  <a:lnTo>
                    <a:pt x="5524601" y="1735251"/>
                  </a:lnTo>
                  <a:lnTo>
                    <a:pt x="5469026" y="1781797"/>
                  </a:lnTo>
                  <a:lnTo>
                    <a:pt x="5431421" y="1833702"/>
                  </a:lnTo>
                  <a:lnTo>
                    <a:pt x="5401424" y="1878723"/>
                  </a:lnTo>
                  <a:lnTo>
                    <a:pt x="5393753" y="1895055"/>
                  </a:lnTo>
                  <a:lnTo>
                    <a:pt x="5409120" y="1883067"/>
                  </a:lnTo>
                  <a:lnTo>
                    <a:pt x="5448198" y="1843176"/>
                  </a:lnTo>
                  <a:lnTo>
                    <a:pt x="5487263" y="1802828"/>
                  </a:lnTo>
                  <a:lnTo>
                    <a:pt x="5510860" y="1783829"/>
                  </a:lnTo>
                  <a:lnTo>
                    <a:pt x="5532971" y="1777238"/>
                  </a:lnTo>
                  <a:lnTo>
                    <a:pt x="5567604" y="1774113"/>
                  </a:lnTo>
                  <a:lnTo>
                    <a:pt x="5584152" y="1806803"/>
                  </a:lnTo>
                  <a:lnTo>
                    <a:pt x="5606427" y="1835505"/>
                  </a:lnTo>
                  <a:lnTo>
                    <a:pt x="5632589" y="1851406"/>
                  </a:lnTo>
                  <a:lnTo>
                    <a:pt x="5653367" y="1851355"/>
                  </a:lnTo>
                  <a:lnTo>
                    <a:pt x="5659463" y="1832241"/>
                  </a:lnTo>
                  <a:lnTo>
                    <a:pt x="5660771" y="1810816"/>
                  </a:lnTo>
                  <a:lnTo>
                    <a:pt x="5670715" y="1803069"/>
                  </a:lnTo>
                  <a:lnTo>
                    <a:pt x="5703316" y="1829396"/>
                  </a:lnTo>
                  <a:lnTo>
                    <a:pt x="5718353" y="1880895"/>
                  </a:lnTo>
                  <a:lnTo>
                    <a:pt x="5727116" y="1942274"/>
                  </a:lnTo>
                  <a:lnTo>
                    <a:pt x="5727116" y="1954364"/>
                  </a:lnTo>
                  <a:lnTo>
                    <a:pt x="5729478" y="1961184"/>
                  </a:lnTo>
                  <a:lnTo>
                    <a:pt x="5732945" y="1959038"/>
                  </a:lnTo>
                  <a:lnTo>
                    <a:pt x="5742864" y="1933663"/>
                  </a:lnTo>
                  <a:close/>
                </a:path>
                <a:path w="6920865" h="4171950">
                  <a:moveTo>
                    <a:pt x="5780113" y="161328"/>
                  </a:moveTo>
                  <a:lnTo>
                    <a:pt x="5766867" y="148691"/>
                  </a:lnTo>
                  <a:lnTo>
                    <a:pt x="5716130" y="131889"/>
                  </a:lnTo>
                  <a:lnTo>
                    <a:pt x="5668391" y="121945"/>
                  </a:lnTo>
                  <a:lnTo>
                    <a:pt x="5629859" y="121983"/>
                  </a:lnTo>
                  <a:lnTo>
                    <a:pt x="5594693" y="132854"/>
                  </a:lnTo>
                  <a:lnTo>
                    <a:pt x="5557075" y="155435"/>
                  </a:lnTo>
                  <a:lnTo>
                    <a:pt x="5534761" y="163398"/>
                  </a:lnTo>
                  <a:lnTo>
                    <a:pt x="5512955" y="157784"/>
                  </a:lnTo>
                  <a:lnTo>
                    <a:pt x="5494363" y="140144"/>
                  </a:lnTo>
                  <a:lnTo>
                    <a:pt x="5481663" y="112014"/>
                  </a:lnTo>
                  <a:lnTo>
                    <a:pt x="5468048" y="76593"/>
                  </a:lnTo>
                  <a:lnTo>
                    <a:pt x="5448325" y="41198"/>
                  </a:lnTo>
                  <a:lnTo>
                    <a:pt x="5427751" y="13982"/>
                  </a:lnTo>
                  <a:lnTo>
                    <a:pt x="5411571" y="3098"/>
                  </a:lnTo>
                  <a:lnTo>
                    <a:pt x="5406707" y="6362"/>
                  </a:lnTo>
                  <a:lnTo>
                    <a:pt x="5408854" y="16687"/>
                  </a:lnTo>
                  <a:lnTo>
                    <a:pt x="5418315" y="34874"/>
                  </a:lnTo>
                  <a:lnTo>
                    <a:pt x="5435435" y="61696"/>
                  </a:lnTo>
                  <a:lnTo>
                    <a:pt x="5454167" y="92138"/>
                  </a:lnTo>
                  <a:lnTo>
                    <a:pt x="5462867" y="116027"/>
                  </a:lnTo>
                  <a:lnTo>
                    <a:pt x="5462790" y="140563"/>
                  </a:lnTo>
                  <a:lnTo>
                    <a:pt x="5455221" y="172974"/>
                  </a:lnTo>
                  <a:lnTo>
                    <a:pt x="5450129" y="203377"/>
                  </a:lnTo>
                  <a:lnTo>
                    <a:pt x="5455742" y="226174"/>
                  </a:lnTo>
                  <a:lnTo>
                    <a:pt x="5473738" y="244284"/>
                  </a:lnTo>
                  <a:lnTo>
                    <a:pt x="5505793" y="260629"/>
                  </a:lnTo>
                  <a:lnTo>
                    <a:pt x="5532615" y="271767"/>
                  </a:lnTo>
                  <a:lnTo>
                    <a:pt x="5540972" y="275259"/>
                  </a:lnTo>
                  <a:lnTo>
                    <a:pt x="5544286" y="276656"/>
                  </a:lnTo>
                  <a:lnTo>
                    <a:pt x="5544553" y="274586"/>
                  </a:lnTo>
                  <a:lnTo>
                    <a:pt x="5544642" y="268592"/>
                  </a:lnTo>
                  <a:lnTo>
                    <a:pt x="5544553" y="259626"/>
                  </a:lnTo>
                  <a:lnTo>
                    <a:pt x="5544286" y="248577"/>
                  </a:lnTo>
                  <a:lnTo>
                    <a:pt x="5551119" y="213614"/>
                  </a:lnTo>
                  <a:lnTo>
                    <a:pt x="5576341" y="190411"/>
                  </a:lnTo>
                  <a:lnTo>
                    <a:pt x="5623153" y="177342"/>
                  </a:lnTo>
                  <a:lnTo>
                    <a:pt x="5694807" y="172796"/>
                  </a:lnTo>
                  <a:lnTo>
                    <a:pt x="5756021" y="169481"/>
                  </a:lnTo>
                  <a:lnTo>
                    <a:pt x="5780113" y="161328"/>
                  </a:lnTo>
                  <a:close/>
                </a:path>
                <a:path w="6920865" h="4171950">
                  <a:moveTo>
                    <a:pt x="5895416" y="2444204"/>
                  </a:moveTo>
                  <a:lnTo>
                    <a:pt x="5895073" y="2436990"/>
                  </a:lnTo>
                  <a:lnTo>
                    <a:pt x="5887351" y="2434183"/>
                  </a:lnTo>
                  <a:lnTo>
                    <a:pt x="5849112" y="2446705"/>
                  </a:lnTo>
                  <a:lnTo>
                    <a:pt x="5802973" y="2477795"/>
                  </a:lnTo>
                  <a:lnTo>
                    <a:pt x="5761037" y="2517673"/>
                  </a:lnTo>
                  <a:lnTo>
                    <a:pt x="5735421" y="2556611"/>
                  </a:lnTo>
                  <a:lnTo>
                    <a:pt x="5718619" y="2590647"/>
                  </a:lnTo>
                  <a:lnTo>
                    <a:pt x="5707075" y="2594686"/>
                  </a:lnTo>
                  <a:lnTo>
                    <a:pt x="5696521" y="2585796"/>
                  </a:lnTo>
                  <a:lnTo>
                    <a:pt x="5682653" y="2581008"/>
                  </a:lnTo>
                  <a:lnTo>
                    <a:pt x="5677243" y="2580500"/>
                  </a:lnTo>
                  <a:lnTo>
                    <a:pt x="5671998" y="2576906"/>
                  </a:lnTo>
                  <a:lnTo>
                    <a:pt x="5666676" y="2569984"/>
                  </a:lnTo>
                  <a:lnTo>
                    <a:pt x="5661076" y="2559520"/>
                  </a:lnTo>
                  <a:lnTo>
                    <a:pt x="5646547" y="2534094"/>
                  </a:lnTo>
                  <a:lnTo>
                    <a:pt x="5627916" y="2509685"/>
                  </a:lnTo>
                  <a:lnTo>
                    <a:pt x="5606427" y="2487777"/>
                  </a:lnTo>
                  <a:lnTo>
                    <a:pt x="5583352" y="2469794"/>
                  </a:lnTo>
                  <a:lnTo>
                    <a:pt x="5552808" y="2452420"/>
                  </a:lnTo>
                  <a:lnTo>
                    <a:pt x="5545074" y="2454910"/>
                  </a:lnTo>
                  <a:lnTo>
                    <a:pt x="5559666" y="2475522"/>
                  </a:lnTo>
                  <a:lnTo>
                    <a:pt x="5596026" y="2512479"/>
                  </a:lnTo>
                  <a:lnTo>
                    <a:pt x="5629211" y="2546045"/>
                  </a:lnTo>
                  <a:lnTo>
                    <a:pt x="5647575" y="2572486"/>
                  </a:lnTo>
                  <a:lnTo>
                    <a:pt x="5654484" y="2598826"/>
                  </a:lnTo>
                  <a:lnTo>
                    <a:pt x="5653316" y="2632087"/>
                  </a:lnTo>
                  <a:lnTo>
                    <a:pt x="5651754" y="2651099"/>
                  </a:lnTo>
                  <a:lnTo>
                    <a:pt x="5652986" y="2662859"/>
                  </a:lnTo>
                  <a:lnTo>
                    <a:pt x="5680291" y="2689885"/>
                  </a:lnTo>
                  <a:lnTo>
                    <a:pt x="5700192" y="2695562"/>
                  </a:lnTo>
                  <a:lnTo>
                    <a:pt x="5714212" y="2694279"/>
                  </a:lnTo>
                  <a:lnTo>
                    <a:pt x="5734367" y="2690926"/>
                  </a:lnTo>
                  <a:lnTo>
                    <a:pt x="5744222" y="2685618"/>
                  </a:lnTo>
                  <a:lnTo>
                    <a:pt x="5746496" y="2674709"/>
                  </a:lnTo>
                  <a:lnTo>
                    <a:pt x="5743905" y="2654541"/>
                  </a:lnTo>
                  <a:lnTo>
                    <a:pt x="5745099" y="2618689"/>
                  </a:lnTo>
                  <a:lnTo>
                    <a:pt x="5759412" y="2581135"/>
                  </a:lnTo>
                  <a:lnTo>
                    <a:pt x="5786374" y="2542514"/>
                  </a:lnTo>
                  <a:lnTo>
                    <a:pt x="5825553" y="2503474"/>
                  </a:lnTo>
                  <a:lnTo>
                    <a:pt x="5876493" y="2464663"/>
                  </a:lnTo>
                  <a:lnTo>
                    <a:pt x="5889002" y="2454033"/>
                  </a:lnTo>
                  <a:lnTo>
                    <a:pt x="5895416" y="2444204"/>
                  </a:lnTo>
                  <a:close/>
                </a:path>
                <a:path w="6920865" h="4171950">
                  <a:moveTo>
                    <a:pt x="6920865" y="1569580"/>
                  </a:moveTo>
                  <a:lnTo>
                    <a:pt x="6918985" y="1560080"/>
                  </a:lnTo>
                  <a:lnTo>
                    <a:pt x="6905422" y="1536598"/>
                  </a:lnTo>
                  <a:lnTo>
                    <a:pt x="6881800" y="1492859"/>
                  </a:lnTo>
                  <a:lnTo>
                    <a:pt x="6842315" y="1442935"/>
                  </a:lnTo>
                  <a:lnTo>
                    <a:pt x="6792176" y="1425600"/>
                  </a:lnTo>
                  <a:lnTo>
                    <a:pt x="6767347" y="1423670"/>
                  </a:lnTo>
                  <a:lnTo>
                    <a:pt x="6746367" y="1418285"/>
                  </a:lnTo>
                  <a:lnTo>
                    <a:pt x="6730822" y="1410055"/>
                  </a:lnTo>
                  <a:lnTo>
                    <a:pt x="6722377" y="1399578"/>
                  </a:lnTo>
                  <a:lnTo>
                    <a:pt x="6716446" y="1393012"/>
                  </a:lnTo>
                  <a:lnTo>
                    <a:pt x="6707289" y="1390904"/>
                  </a:lnTo>
                  <a:lnTo>
                    <a:pt x="6697739" y="1393215"/>
                  </a:lnTo>
                  <a:lnTo>
                    <a:pt x="6690601" y="1399933"/>
                  </a:lnTo>
                  <a:lnTo>
                    <a:pt x="6686829" y="1404251"/>
                  </a:lnTo>
                  <a:lnTo>
                    <a:pt x="6680898" y="1404620"/>
                  </a:lnTo>
                  <a:lnTo>
                    <a:pt x="6670649" y="1400530"/>
                  </a:lnTo>
                  <a:lnTo>
                    <a:pt x="6653860" y="1391462"/>
                  </a:lnTo>
                  <a:lnTo>
                    <a:pt x="6629501" y="1380845"/>
                  </a:lnTo>
                  <a:lnTo>
                    <a:pt x="6609004" y="1379943"/>
                  </a:lnTo>
                  <a:lnTo>
                    <a:pt x="6589903" y="1389265"/>
                  </a:lnTo>
                  <a:lnTo>
                    <a:pt x="6569684" y="1409369"/>
                  </a:lnTo>
                  <a:lnTo>
                    <a:pt x="6550939" y="1446542"/>
                  </a:lnTo>
                  <a:lnTo>
                    <a:pt x="6557416" y="1472653"/>
                  </a:lnTo>
                  <a:lnTo>
                    <a:pt x="6581902" y="1479931"/>
                  </a:lnTo>
                  <a:lnTo>
                    <a:pt x="6617182" y="1460576"/>
                  </a:lnTo>
                  <a:lnTo>
                    <a:pt x="6638455" y="1443596"/>
                  </a:lnTo>
                  <a:lnTo>
                    <a:pt x="6653746" y="1437322"/>
                  </a:lnTo>
                  <a:lnTo>
                    <a:pt x="6662979" y="1441767"/>
                  </a:lnTo>
                  <a:lnTo>
                    <a:pt x="6666077" y="1456931"/>
                  </a:lnTo>
                  <a:lnTo>
                    <a:pt x="6669722" y="1485531"/>
                  </a:lnTo>
                  <a:lnTo>
                    <a:pt x="6680047" y="1509090"/>
                  </a:lnTo>
                  <a:lnTo>
                    <a:pt x="6696164" y="1526209"/>
                  </a:lnTo>
                  <a:lnTo>
                    <a:pt x="6717182" y="1535531"/>
                  </a:lnTo>
                  <a:lnTo>
                    <a:pt x="6728701" y="1538135"/>
                  </a:lnTo>
                  <a:lnTo>
                    <a:pt x="6739623" y="1540827"/>
                  </a:lnTo>
                  <a:lnTo>
                    <a:pt x="6748716" y="1543316"/>
                  </a:lnTo>
                  <a:lnTo>
                    <a:pt x="6754736" y="1545259"/>
                  </a:lnTo>
                  <a:lnTo>
                    <a:pt x="6759803" y="1546339"/>
                  </a:lnTo>
                  <a:lnTo>
                    <a:pt x="6762674" y="1544040"/>
                  </a:lnTo>
                  <a:lnTo>
                    <a:pt x="6763817" y="1537373"/>
                  </a:lnTo>
                  <a:lnTo>
                    <a:pt x="6763702" y="1525295"/>
                  </a:lnTo>
                  <a:lnTo>
                    <a:pt x="6774472" y="1490294"/>
                  </a:lnTo>
                  <a:lnTo>
                    <a:pt x="6803822" y="1481874"/>
                  </a:lnTo>
                  <a:lnTo>
                    <a:pt x="6841503" y="1498739"/>
                  </a:lnTo>
                  <a:lnTo>
                    <a:pt x="6877253" y="1539595"/>
                  </a:lnTo>
                  <a:lnTo>
                    <a:pt x="6886854" y="1554480"/>
                  </a:lnTo>
                  <a:lnTo>
                    <a:pt x="6894970" y="1564297"/>
                  </a:lnTo>
                  <a:lnTo>
                    <a:pt x="6902285" y="1569694"/>
                  </a:lnTo>
                  <a:lnTo>
                    <a:pt x="6909473" y="1571345"/>
                  </a:lnTo>
                  <a:lnTo>
                    <a:pt x="6920865" y="1569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4543" y="3911897"/>
            <a:ext cx="9847580" cy="24682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900" b="0">
                <a:latin typeface="Georgia"/>
                <a:cs typeface="Georgia"/>
              </a:rPr>
              <a:t>Thank</a:t>
            </a:r>
            <a:r>
              <a:rPr dirty="0" sz="11900" spc="-204" b="0">
                <a:latin typeface="Georgia"/>
                <a:cs typeface="Georgia"/>
              </a:rPr>
              <a:t> </a:t>
            </a:r>
            <a:r>
              <a:rPr dirty="0" sz="11900" spc="-1050" b="0">
                <a:latin typeface="Georgia"/>
                <a:cs typeface="Georgia"/>
              </a:rPr>
              <a:t>Y</a:t>
            </a:r>
            <a:r>
              <a:rPr dirty="0" sz="11900" spc="105" b="0">
                <a:latin typeface="Georgia"/>
                <a:cs typeface="Georgia"/>
              </a:rPr>
              <a:t>o</a:t>
            </a:r>
            <a:r>
              <a:rPr dirty="0" sz="11900" spc="110" b="0">
                <a:latin typeface="Georgia"/>
                <a:cs typeface="Georgia"/>
              </a:rPr>
              <a:t>u</a:t>
            </a:r>
            <a:r>
              <a:rPr dirty="0" sz="11900" spc="-200" b="0">
                <a:latin typeface="Georgia"/>
                <a:cs typeface="Georgia"/>
              </a:rPr>
              <a:t> </a:t>
            </a:r>
            <a:r>
              <a:rPr dirty="0" sz="11900" spc="-1820" b="0">
                <a:latin typeface="Georgia"/>
                <a:cs typeface="Georgia"/>
              </a:rPr>
              <a:t>!</a:t>
            </a:r>
            <a:r>
              <a:rPr dirty="0" baseline="-1736" sz="24000" spc="-419" b="0">
                <a:latin typeface="Times New Roman"/>
                <a:cs typeface="Times New Roman"/>
              </a:rPr>
              <a:t>☺</a:t>
            </a:r>
            <a:endParaRPr baseline="-1736" sz="240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051"/>
            <a:ext cx="5096799" cy="10200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004" y="810198"/>
            <a:ext cx="160492" cy="16049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092425" y="312183"/>
            <a:ext cx="5388610" cy="939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2550">
              <a:lnSpc>
                <a:spcPct val="116399"/>
              </a:lnSpc>
              <a:spcBef>
                <a:spcPts val="100"/>
              </a:spcBef>
            </a:pPr>
            <a:r>
              <a:rPr dirty="0" sz="4800">
                <a:solidFill>
                  <a:srgbClr val="830909"/>
                </a:solidFill>
                <a:latin typeface="Georgia"/>
                <a:cs typeface="Georgia"/>
              </a:rPr>
              <a:t>Problem</a:t>
            </a:r>
            <a:r>
              <a:rPr dirty="0" sz="4800" spc="-14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 spc="35">
                <a:solidFill>
                  <a:srgbClr val="830909"/>
                </a:solidFill>
                <a:latin typeface="Georgia"/>
                <a:cs typeface="Georgia"/>
              </a:rPr>
              <a:t>Statement </a:t>
            </a:r>
            <a:r>
              <a:rPr dirty="0" sz="4800" spc="-10">
                <a:solidFill>
                  <a:srgbClr val="830909"/>
                </a:solidFill>
                <a:latin typeface="Georgia"/>
                <a:cs typeface="Georgia"/>
              </a:rPr>
              <a:t>Solution</a:t>
            </a:r>
            <a:endParaRPr sz="4800">
              <a:latin typeface="Georgia"/>
              <a:cs typeface="Georgia"/>
            </a:endParaRPr>
          </a:p>
          <a:p>
            <a:pPr marL="12700" marR="5080">
              <a:lnSpc>
                <a:spcPts val="6700"/>
              </a:lnSpc>
              <a:spcBef>
                <a:spcPts val="380"/>
              </a:spcBef>
            </a:pPr>
            <a:r>
              <a:rPr dirty="0" sz="4800" spc="60">
                <a:solidFill>
                  <a:srgbClr val="830909"/>
                </a:solidFill>
                <a:latin typeface="Georgia"/>
                <a:cs typeface="Georgia"/>
              </a:rPr>
              <a:t>system</a:t>
            </a:r>
            <a:r>
              <a:rPr dirty="0" sz="4800" spc="-140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 spc="-10">
                <a:solidFill>
                  <a:srgbClr val="830909"/>
                </a:solidFill>
                <a:latin typeface="Georgia"/>
                <a:cs typeface="Georgia"/>
              </a:rPr>
              <a:t>architecture </a:t>
            </a:r>
            <a:r>
              <a:rPr dirty="0" sz="4800" spc="60">
                <a:solidFill>
                  <a:srgbClr val="830909"/>
                </a:solidFill>
                <a:latin typeface="Georgia"/>
                <a:cs typeface="Georgia"/>
              </a:rPr>
              <a:t>system</a:t>
            </a:r>
            <a:r>
              <a:rPr dirty="0" sz="4800" spc="-175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>
                <a:solidFill>
                  <a:srgbClr val="830909"/>
                </a:solidFill>
                <a:latin typeface="Georgia"/>
                <a:cs typeface="Georgia"/>
              </a:rPr>
              <a:t>work</a:t>
            </a:r>
            <a:r>
              <a:rPr dirty="0" sz="4800" spc="-175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 spc="-20">
                <a:solidFill>
                  <a:srgbClr val="830909"/>
                </a:solidFill>
                <a:latin typeface="Georgia"/>
                <a:cs typeface="Georgia"/>
              </a:rPr>
              <a:t>flow </a:t>
            </a:r>
            <a:r>
              <a:rPr dirty="0" sz="4800" spc="-10">
                <a:solidFill>
                  <a:srgbClr val="830909"/>
                </a:solidFill>
                <a:latin typeface="Georgia"/>
                <a:cs typeface="Georgia"/>
              </a:rPr>
              <a:t>Challenges</a:t>
            </a:r>
            <a:endParaRPr sz="4800">
              <a:latin typeface="Georgia"/>
              <a:cs typeface="Georgia"/>
            </a:endParaRPr>
          </a:p>
          <a:p>
            <a:pPr marL="12700" marR="1682114">
              <a:lnSpc>
                <a:spcPts val="6700"/>
              </a:lnSpc>
            </a:pPr>
            <a:r>
              <a:rPr dirty="0" sz="4800" spc="-40">
                <a:solidFill>
                  <a:srgbClr val="830909"/>
                </a:solidFill>
                <a:latin typeface="Georgia"/>
                <a:cs typeface="Georgia"/>
              </a:rPr>
              <a:t>Related</a:t>
            </a:r>
            <a:r>
              <a:rPr dirty="0" sz="4800" spc="-229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 spc="-20">
                <a:solidFill>
                  <a:srgbClr val="830909"/>
                </a:solidFill>
                <a:latin typeface="Georgia"/>
                <a:cs typeface="Georgia"/>
              </a:rPr>
              <a:t>Work </a:t>
            </a:r>
            <a:r>
              <a:rPr dirty="0" sz="4800" spc="-10">
                <a:solidFill>
                  <a:srgbClr val="830909"/>
                </a:solidFill>
                <a:latin typeface="Georgia"/>
                <a:cs typeface="Georgia"/>
              </a:rPr>
              <a:t>Experiments implemtation Evalution </a:t>
            </a:r>
            <a:r>
              <a:rPr dirty="0" sz="4800" spc="-20">
                <a:solidFill>
                  <a:srgbClr val="830909"/>
                </a:solidFill>
                <a:latin typeface="Georgia"/>
                <a:cs typeface="Georgia"/>
              </a:rPr>
              <a:t>future</a:t>
            </a:r>
            <a:r>
              <a:rPr dirty="0" sz="4800" spc="-254">
                <a:solidFill>
                  <a:srgbClr val="830909"/>
                </a:solidFill>
                <a:latin typeface="Georgia"/>
                <a:cs typeface="Georgia"/>
              </a:rPr>
              <a:t> </a:t>
            </a:r>
            <a:r>
              <a:rPr dirty="0" sz="4800" spc="-20">
                <a:solidFill>
                  <a:srgbClr val="830909"/>
                </a:solidFill>
                <a:latin typeface="Georgia"/>
                <a:cs typeface="Georgia"/>
              </a:rPr>
              <a:t>work </a:t>
            </a:r>
            <a:r>
              <a:rPr dirty="0" sz="4800" spc="45">
                <a:solidFill>
                  <a:srgbClr val="830909"/>
                </a:solidFill>
                <a:latin typeface="Georgia"/>
                <a:cs typeface="Georgia"/>
              </a:rPr>
              <a:t>Conclusion</a:t>
            </a:r>
            <a:endParaRPr sz="480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1661507"/>
            <a:ext cx="160492" cy="1604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2512816"/>
            <a:ext cx="160492" cy="16049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004" y="3364125"/>
            <a:ext cx="160492" cy="16049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004" y="4215433"/>
            <a:ext cx="160492" cy="1604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5066742"/>
            <a:ext cx="160492" cy="1604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5918051"/>
            <a:ext cx="160492" cy="16049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004" y="6769360"/>
            <a:ext cx="160492" cy="16049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3004" y="7620668"/>
            <a:ext cx="160492" cy="16049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8471977"/>
            <a:ext cx="160492" cy="16049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004" y="9323286"/>
            <a:ext cx="160492" cy="16049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696" y="9143681"/>
            <a:ext cx="2946446" cy="86001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131204" y="6438749"/>
            <a:ext cx="4156795" cy="38482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5937343" cy="3161444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6125762" y="522189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1684" y="312688"/>
            <a:ext cx="4571365" cy="1701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0" spc="355">
                <a:solidFill>
                  <a:srgbClr val="FFFFFF"/>
                </a:solidFill>
              </a:rPr>
              <a:t>agenda</a:t>
            </a:r>
            <a:endParaRPr sz="11000"/>
          </a:p>
        </p:txBody>
      </p:sp>
      <p:sp>
        <p:nvSpPr>
          <p:cNvPr id="19" name="object 19" descr=""/>
          <p:cNvSpPr/>
          <p:nvPr/>
        </p:nvSpPr>
        <p:spPr>
          <a:xfrm>
            <a:off x="6125762" y="2166345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125762" y="2987310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125762" y="3942496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125762" y="4780631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125762" y="5601595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125762" y="6438749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7246600" y="9232962"/>
            <a:ext cx="172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65">
                <a:latin typeface="Verdana"/>
                <a:cs typeface="Verdana"/>
              </a:rPr>
              <a:t>3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125762" y="1345380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125762" y="7275902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125762" y="8091016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125762" y="9040974"/>
            <a:ext cx="1249045" cy="723900"/>
          </a:xfrm>
          <a:custGeom>
            <a:avLst/>
            <a:gdLst/>
            <a:ahLst/>
            <a:cxnLst/>
            <a:rect l="l" t="t" r="r" b="b"/>
            <a:pathLst>
              <a:path w="1249045" h="723900">
                <a:moveTo>
                  <a:pt x="887065" y="723834"/>
                </a:moveTo>
                <a:lnTo>
                  <a:pt x="0" y="723834"/>
                </a:lnTo>
                <a:lnTo>
                  <a:pt x="361917" y="361917"/>
                </a:lnTo>
                <a:lnTo>
                  <a:pt x="0" y="0"/>
                </a:lnTo>
                <a:lnTo>
                  <a:pt x="887065" y="0"/>
                </a:lnTo>
                <a:lnTo>
                  <a:pt x="1248982" y="361917"/>
                </a:lnTo>
                <a:lnTo>
                  <a:pt x="887065" y="723834"/>
                </a:lnTo>
                <a:close/>
              </a:path>
            </a:pathLst>
          </a:custGeom>
          <a:solidFill>
            <a:srgbClr val="8309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618630" y="661889"/>
            <a:ext cx="443865" cy="900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dirty="0" sz="3000" spc="-49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3000">
              <a:latin typeface="Lucida Sans Unicode"/>
              <a:cs typeface="Lucida Sans Unicode"/>
            </a:endParaRPr>
          </a:p>
          <a:p>
            <a:pPr marL="109855">
              <a:lnSpc>
                <a:spcPct val="100000"/>
              </a:lnSpc>
              <a:spcBef>
                <a:spcPts val="2880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3000">
              <a:latin typeface="Lucida Sans Unicode"/>
              <a:cs typeface="Lucida Sans Unicode"/>
            </a:endParaRPr>
          </a:p>
          <a:p>
            <a:pPr marL="109855">
              <a:lnSpc>
                <a:spcPct val="100000"/>
              </a:lnSpc>
              <a:spcBef>
                <a:spcPts val="2865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3000">
              <a:latin typeface="Lucida Sans Unicode"/>
              <a:cs typeface="Lucida Sans Unicode"/>
            </a:endParaRPr>
          </a:p>
          <a:p>
            <a:pPr marL="106680">
              <a:lnSpc>
                <a:spcPct val="100000"/>
              </a:lnSpc>
              <a:spcBef>
                <a:spcPts val="2865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3000">
              <a:latin typeface="Lucida Sans Unicode"/>
              <a:cs typeface="Lucida Sans Unicode"/>
            </a:endParaRPr>
          </a:p>
          <a:p>
            <a:pPr marL="106680">
              <a:lnSpc>
                <a:spcPct val="100000"/>
              </a:lnSpc>
              <a:spcBef>
                <a:spcPts val="3920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3000">
              <a:latin typeface="Lucida Sans Unicode"/>
              <a:cs typeface="Lucida Sans Unicode"/>
            </a:endParaRPr>
          </a:p>
          <a:p>
            <a:pPr marL="109220">
              <a:lnSpc>
                <a:spcPct val="100000"/>
              </a:lnSpc>
              <a:spcBef>
                <a:spcPts val="3000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3000">
              <a:latin typeface="Lucida Sans Unicode"/>
              <a:cs typeface="Lucida Sans Unicode"/>
            </a:endParaRPr>
          </a:p>
          <a:p>
            <a:pPr marL="123825">
              <a:lnSpc>
                <a:spcPct val="100000"/>
              </a:lnSpc>
              <a:spcBef>
                <a:spcPts val="2865"/>
              </a:spcBef>
            </a:pPr>
            <a:r>
              <a:rPr dirty="0" sz="3000" spc="-43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3000">
              <a:latin typeface="Lucida Sans Unicode"/>
              <a:cs typeface="Lucida Sans Unicode"/>
            </a:endParaRPr>
          </a:p>
          <a:p>
            <a:pPr marL="105410">
              <a:lnSpc>
                <a:spcPct val="100000"/>
              </a:lnSpc>
              <a:spcBef>
                <a:spcPts val="2990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3000">
              <a:latin typeface="Lucida Sans Unicode"/>
              <a:cs typeface="Lucida Sans Unicode"/>
            </a:endParaRPr>
          </a:p>
          <a:p>
            <a:pPr marL="109220">
              <a:lnSpc>
                <a:spcPct val="100000"/>
              </a:lnSpc>
              <a:spcBef>
                <a:spcPts val="2990"/>
              </a:spcBef>
            </a:pPr>
            <a:r>
              <a:rPr dirty="0" sz="3000" spc="-5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3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3000" spc="-295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3000">
              <a:latin typeface="Lucida Sans Unicode"/>
              <a:cs typeface="Lucida Sans Unicode"/>
            </a:endParaRPr>
          </a:p>
          <a:p>
            <a:pPr marL="33655">
              <a:lnSpc>
                <a:spcPct val="100000"/>
              </a:lnSpc>
              <a:spcBef>
                <a:spcPts val="3879"/>
              </a:spcBef>
            </a:pPr>
            <a:r>
              <a:rPr dirty="0" sz="3000" spc="-465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endParaRPr sz="3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01F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0692" y="1"/>
            <a:ext cx="5511105" cy="27555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37091"/>
            <a:ext cx="6321425" cy="13938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950" spc="135" b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8950" spc="-270" b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8950" spc="130" b="0">
                <a:solidFill>
                  <a:srgbClr val="FFFFFF"/>
                </a:solidFill>
                <a:latin typeface="Georgia"/>
                <a:cs typeface="Georgia"/>
              </a:rPr>
              <a:t>problem</a:t>
            </a:r>
            <a:endParaRPr sz="89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2147562"/>
            <a:ext cx="9528175" cy="3625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Online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clothes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shopping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offers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convenience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variety,</a:t>
            </a:r>
            <a:r>
              <a:rPr dirty="0" sz="33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60">
                <a:solidFill>
                  <a:srgbClr val="FFFFFF"/>
                </a:solidFill>
                <a:latin typeface="Georgia"/>
                <a:cs typeface="Georgia"/>
              </a:rPr>
              <a:t>but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 a </a:t>
            </a:r>
            <a:r>
              <a:rPr dirty="0" sz="3350" spc="70">
                <a:solidFill>
                  <a:srgbClr val="FFFFFF"/>
                </a:solidFill>
                <a:latin typeface="Georgia"/>
                <a:cs typeface="Georgia"/>
              </a:rPr>
              <a:t>key</a:t>
            </a:r>
            <a:r>
              <a:rPr dirty="0" sz="33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issue</a:t>
            </a:r>
            <a:r>
              <a:rPr dirty="0" sz="335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remains:</a:t>
            </a:r>
            <a:r>
              <a:rPr dirty="0" sz="33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Georgia"/>
                <a:cs typeface="Georgia"/>
              </a:rPr>
              <a:t>users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 can't</a:t>
            </a:r>
            <a:r>
              <a:rPr dirty="0" sz="3350" spc="-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125">
                <a:solidFill>
                  <a:srgbClr val="FFFFFF"/>
                </a:solidFill>
                <a:latin typeface="Georgia"/>
                <a:cs typeface="Georgia"/>
              </a:rPr>
              <a:t>try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Georgia"/>
                <a:cs typeface="Georgia"/>
              </a:rPr>
              <a:t>on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clothes</a:t>
            </a:r>
            <a:r>
              <a:rPr dirty="0" sz="335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before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buying.</a:t>
            </a:r>
            <a:r>
              <a:rPr dirty="0" sz="335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3350" spc="10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causes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uncertainty,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poor fit,</a:t>
            </a:r>
            <a:r>
              <a:rPr dirty="0" sz="335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and high </a:t>
            </a:r>
            <a:r>
              <a:rPr dirty="0" sz="3350" spc="65">
                <a:solidFill>
                  <a:srgbClr val="FFFFFF"/>
                </a:solidFill>
                <a:latin typeface="Georgia"/>
                <a:cs typeface="Georgia"/>
              </a:rPr>
              <a:t>return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 rates.</a:t>
            </a:r>
            <a:r>
              <a:rPr dirty="0" sz="3350" spc="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Many </a:t>
            </a:r>
            <a:r>
              <a:rPr dirty="0" sz="3350" spc="45">
                <a:solidFill>
                  <a:srgbClr val="FFFFFF"/>
                </a:solidFill>
                <a:latin typeface="Georgia"/>
                <a:cs typeface="Georgia"/>
              </a:rPr>
              <a:t>customers hesitate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3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45">
                <a:solidFill>
                  <a:srgbClr val="FFFFFF"/>
                </a:solidFill>
                <a:latin typeface="Georgia"/>
                <a:cs typeface="Georgia"/>
              </a:rPr>
              <a:t>purchase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due</a:t>
            </a:r>
            <a:r>
              <a:rPr dirty="0" sz="33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3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doubts</a:t>
            </a:r>
            <a:r>
              <a:rPr dirty="0" sz="33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about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75">
                <a:solidFill>
                  <a:srgbClr val="FFFFFF"/>
                </a:solidFill>
                <a:latin typeface="Georgia"/>
                <a:cs typeface="Georgia"/>
              </a:rPr>
              <a:t>size</a:t>
            </a:r>
            <a:r>
              <a:rPr dirty="0" sz="3350" spc="3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25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style.</a:t>
            </a:r>
            <a:endParaRPr sz="33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6131382"/>
            <a:ext cx="9280525" cy="3568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Most</a:t>
            </a:r>
            <a:r>
              <a:rPr dirty="0" sz="3350" spc="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platforms</a:t>
            </a:r>
            <a:r>
              <a:rPr dirty="0" sz="3350" spc="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lack</a:t>
            </a:r>
            <a:r>
              <a:rPr dirty="0" sz="3350" spc="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interactive</a:t>
            </a:r>
            <a:r>
              <a:rPr dirty="0" sz="3350" spc="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tools</a:t>
            </a:r>
            <a:r>
              <a:rPr dirty="0" sz="3350" spc="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350" spc="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35">
                <a:solidFill>
                  <a:srgbClr val="FFFFFF"/>
                </a:solidFill>
                <a:latin typeface="Georgia"/>
                <a:cs typeface="Georgia"/>
              </a:rPr>
              <a:t>visualize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clothes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335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real</a:t>
            </a:r>
            <a:r>
              <a:rPr dirty="0" sz="33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users,</a:t>
            </a:r>
            <a:r>
              <a:rPr dirty="0" sz="33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relying</a:t>
            </a:r>
            <a:r>
              <a:rPr dirty="0" sz="33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instead</a:t>
            </a:r>
            <a:r>
              <a:rPr dirty="0" sz="3350" spc="4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on</a:t>
            </a:r>
            <a:r>
              <a:rPr dirty="0" sz="3350" spc="3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static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images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models.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makes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dirty="0" sz="3350" spc="-5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experience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harder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dirty="0" sz="33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first-time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shoppers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dirty="0" sz="3350" spc="9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those</a:t>
            </a:r>
            <a:r>
              <a:rPr dirty="0" sz="3350" spc="10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50">
                <a:solidFill>
                  <a:srgbClr val="FFFFFF"/>
                </a:solidFill>
                <a:latin typeface="Georgia"/>
                <a:cs typeface="Georgia"/>
              </a:rPr>
              <a:t>with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limited</a:t>
            </a:r>
            <a:r>
              <a:rPr dirty="0" sz="3350" spc="16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fashion</a:t>
            </a:r>
            <a:r>
              <a:rPr dirty="0" sz="3350" spc="16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knowledge—especially</a:t>
            </a:r>
            <a:r>
              <a:rPr dirty="0" sz="3350" spc="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dirty="0" sz="3350" spc="17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areas </a:t>
            </a:r>
            <a:r>
              <a:rPr dirty="0" sz="3350" spc="70">
                <a:solidFill>
                  <a:srgbClr val="FFFFFF"/>
                </a:solidFill>
                <a:latin typeface="Georgia"/>
                <a:cs typeface="Georgia"/>
              </a:rPr>
              <a:t>without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access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65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>
                <a:solidFill>
                  <a:srgbClr val="FFFFFF"/>
                </a:solidFill>
                <a:latin typeface="Georgia"/>
                <a:cs typeface="Georgia"/>
              </a:rPr>
              <a:t>physical</a:t>
            </a:r>
            <a:r>
              <a:rPr dirty="0" sz="33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3350" spc="-10">
                <a:solidFill>
                  <a:srgbClr val="FFFFFF"/>
                </a:solidFill>
                <a:latin typeface="Georgia"/>
                <a:cs typeface="Georgia"/>
              </a:rPr>
              <a:t>stores.</a:t>
            </a:r>
            <a:endParaRPr sz="3350">
              <a:latin typeface="Georgia"/>
              <a:cs typeface="Georg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572835"/>
            <a:ext cx="1848089" cy="171416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61760" y="2554413"/>
            <a:ext cx="7171194" cy="76771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7246600" y="9252012"/>
            <a:ext cx="1784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287" y="9508042"/>
            <a:ext cx="1934221" cy="5767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507" y="229825"/>
            <a:ext cx="373380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solution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46600" y="9252012"/>
            <a:ext cx="1790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solidFill>
                  <a:srgbClr val="200101"/>
                </a:solidFill>
                <a:latin typeface="Lucida Sans Unicode"/>
                <a:cs typeface="Lucida Sans Unicode"/>
              </a:rPr>
              <a:t>5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45280" y="326511"/>
            <a:ext cx="6160135" cy="3825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16799"/>
              </a:lnSpc>
              <a:spcBef>
                <a:spcPts val="95"/>
              </a:spcBef>
            </a:pPr>
            <a:r>
              <a:rPr dirty="0" sz="3050" spc="-155" b="1">
                <a:solidFill>
                  <a:srgbClr val="200101"/>
                </a:solidFill>
                <a:latin typeface="Tahoma"/>
                <a:cs typeface="Tahoma"/>
              </a:rPr>
              <a:t>Our</a:t>
            </a:r>
            <a:r>
              <a:rPr dirty="0" sz="3050" spc="-16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60" b="1">
                <a:solidFill>
                  <a:srgbClr val="200101"/>
                </a:solidFill>
                <a:latin typeface="Tahoma"/>
                <a:cs typeface="Tahoma"/>
              </a:rPr>
              <a:t>solution</a:t>
            </a:r>
            <a:r>
              <a:rPr dirty="0" sz="3050" spc="-16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45" b="1">
                <a:solidFill>
                  <a:srgbClr val="200101"/>
                </a:solidFill>
                <a:latin typeface="Tahoma"/>
                <a:cs typeface="Tahoma"/>
              </a:rPr>
              <a:t>integrates</a:t>
            </a:r>
            <a:r>
              <a:rPr dirty="0" sz="3050" spc="-16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75" b="1">
                <a:solidFill>
                  <a:srgbClr val="200101"/>
                </a:solidFill>
                <a:latin typeface="Tahoma"/>
                <a:cs typeface="Tahoma"/>
              </a:rPr>
              <a:t>AI-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based </a:t>
            </a:r>
            <a:r>
              <a:rPr dirty="0" sz="3050" spc="-25" b="1">
                <a:solidFill>
                  <a:srgbClr val="200101"/>
                </a:solidFill>
                <a:latin typeface="Tahoma"/>
                <a:cs typeface="Tahoma"/>
              </a:rPr>
              <a:t>virtual</a:t>
            </a:r>
            <a:r>
              <a:rPr dirty="0" sz="3050" spc="-12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95" b="1">
                <a:solidFill>
                  <a:srgbClr val="200101"/>
                </a:solidFill>
                <a:latin typeface="Tahoma"/>
                <a:cs typeface="Tahoma"/>
              </a:rPr>
              <a:t>try-</a:t>
            </a:r>
            <a:r>
              <a:rPr dirty="0" sz="3050" spc="-135" b="1">
                <a:solidFill>
                  <a:srgbClr val="200101"/>
                </a:solidFill>
                <a:latin typeface="Tahoma"/>
                <a:cs typeface="Tahoma"/>
              </a:rPr>
              <a:t>on</a:t>
            </a:r>
            <a:r>
              <a:rPr dirty="0" sz="3050" spc="-12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60" b="1">
                <a:solidFill>
                  <a:srgbClr val="200101"/>
                </a:solidFill>
                <a:latin typeface="Tahoma"/>
                <a:cs typeface="Tahoma"/>
              </a:rPr>
              <a:t>into</a:t>
            </a:r>
            <a:r>
              <a:rPr dirty="0" sz="3050" spc="-12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50" b="1">
                <a:solidFill>
                  <a:srgbClr val="200101"/>
                </a:solidFill>
                <a:latin typeface="Tahoma"/>
                <a:cs typeface="Tahoma"/>
              </a:rPr>
              <a:t>a</a:t>
            </a:r>
            <a:r>
              <a:rPr dirty="0" sz="3050" spc="-12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b="1">
                <a:solidFill>
                  <a:srgbClr val="200101"/>
                </a:solidFill>
                <a:latin typeface="Tahoma"/>
                <a:cs typeface="Tahoma"/>
              </a:rPr>
              <a:t>scalable</a:t>
            </a:r>
            <a:r>
              <a:rPr dirty="0" sz="3050" spc="-12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175" b="1">
                <a:solidFill>
                  <a:srgbClr val="200101"/>
                </a:solidFill>
                <a:latin typeface="Tahoma"/>
                <a:cs typeface="Tahoma"/>
              </a:rPr>
              <a:t>e- </a:t>
            </a:r>
            <a:r>
              <a:rPr dirty="0" sz="3050" spc="-55" b="1">
                <a:solidFill>
                  <a:srgbClr val="200101"/>
                </a:solidFill>
                <a:latin typeface="Tahoma"/>
                <a:cs typeface="Tahoma"/>
              </a:rPr>
              <a:t>commerce</a:t>
            </a:r>
            <a:r>
              <a:rPr dirty="0" sz="3050" spc="-18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platform,</a:t>
            </a:r>
            <a:r>
              <a:rPr dirty="0" sz="3050" spc="-17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allowing </a:t>
            </a:r>
            <a:r>
              <a:rPr dirty="0" sz="3050" spc="-100" b="1">
                <a:solidFill>
                  <a:srgbClr val="200101"/>
                </a:solidFill>
                <a:latin typeface="Tahoma"/>
                <a:cs typeface="Tahoma"/>
              </a:rPr>
              <a:t>users</a:t>
            </a:r>
            <a:r>
              <a:rPr dirty="0" sz="3050" spc="-16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40" b="1">
                <a:solidFill>
                  <a:srgbClr val="200101"/>
                </a:solidFill>
                <a:latin typeface="Tahoma"/>
                <a:cs typeface="Tahoma"/>
              </a:rPr>
              <a:t>to</a:t>
            </a:r>
            <a:r>
              <a:rPr dirty="0" sz="3050" spc="-16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45" b="1">
                <a:solidFill>
                  <a:srgbClr val="200101"/>
                </a:solidFill>
                <a:latin typeface="Tahoma"/>
                <a:cs typeface="Tahoma"/>
              </a:rPr>
              <a:t>confidently</a:t>
            </a:r>
            <a:r>
              <a:rPr dirty="0" sz="3050" spc="-16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explore, </a:t>
            </a:r>
            <a:r>
              <a:rPr dirty="0" sz="3050" spc="-40" b="1">
                <a:solidFill>
                  <a:srgbClr val="200101"/>
                </a:solidFill>
                <a:latin typeface="Tahoma"/>
                <a:cs typeface="Tahoma"/>
              </a:rPr>
              <a:t>visualize,</a:t>
            </a:r>
            <a:r>
              <a:rPr dirty="0" sz="3050" spc="-15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55" b="1">
                <a:solidFill>
                  <a:srgbClr val="200101"/>
                </a:solidFill>
                <a:latin typeface="Tahoma"/>
                <a:cs typeface="Tahoma"/>
              </a:rPr>
              <a:t>and</a:t>
            </a:r>
            <a:r>
              <a:rPr dirty="0" sz="3050" spc="-15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60" b="1">
                <a:solidFill>
                  <a:srgbClr val="200101"/>
                </a:solidFill>
                <a:latin typeface="Tahoma"/>
                <a:cs typeface="Tahoma"/>
              </a:rPr>
              <a:t>purchase</a:t>
            </a:r>
            <a:r>
              <a:rPr dirty="0" sz="3050" spc="-15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clothing </a:t>
            </a:r>
            <a:r>
              <a:rPr dirty="0" sz="3050" spc="-55" b="1">
                <a:solidFill>
                  <a:srgbClr val="200101"/>
                </a:solidFill>
                <a:latin typeface="Tahoma"/>
                <a:cs typeface="Tahoma"/>
              </a:rPr>
              <a:t>online</a:t>
            </a:r>
            <a:r>
              <a:rPr dirty="0" sz="3050" spc="-18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95" b="1">
                <a:solidFill>
                  <a:srgbClr val="200101"/>
                </a:solidFill>
                <a:latin typeface="Tahoma"/>
                <a:cs typeface="Tahoma"/>
              </a:rPr>
              <a:t>through</a:t>
            </a:r>
            <a:r>
              <a:rPr dirty="0" sz="3050" spc="-17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50" b="1">
                <a:solidFill>
                  <a:srgbClr val="200101"/>
                </a:solidFill>
                <a:latin typeface="Tahoma"/>
                <a:cs typeface="Tahoma"/>
              </a:rPr>
              <a:t>a</a:t>
            </a:r>
            <a:r>
              <a:rPr dirty="0" sz="3050" spc="-17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45" b="1">
                <a:solidFill>
                  <a:srgbClr val="200101"/>
                </a:solidFill>
                <a:latin typeface="Tahoma"/>
                <a:cs typeface="Tahoma"/>
              </a:rPr>
              <a:t>seamless</a:t>
            </a:r>
            <a:r>
              <a:rPr dirty="0" sz="3050" spc="-17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25" b="1">
                <a:solidFill>
                  <a:srgbClr val="200101"/>
                </a:solidFill>
                <a:latin typeface="Tahoma"/>
                <a:cs typeface="Tahoma"/>
              </a:rPr>
              <a:t>and </a:t>
            </a:r>
            <a:r>
              <a:rPr dirty="0" sz="3050" spc="-55" b="1">
                <a:solidFill>
                  <a:srgbClr val="200101"/>
                </a:solidFill>
                <a:latin typeface="Tahoma"/>
                <a:cs typeface="Tahoma"/>
              </a:rPr>
              <a:t>engaging</a:t>
            </a:r>
            <a:r>
              <a:rPr dirty="0" sz="3050" spc="-18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3050" spc="-10" b="1">
                <a:solidFill>
                  <a:srgbClr val="200101"/>
                </a:solidFill>
                <a:latin typeface="Tahoma"/>
                <a:cs typeface="Tahoma"/>
              </a:rPr>
              <a:t>experience.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9844" y="2698442"/>
            <a:ext cx="4225290" cy="4949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14960" marR="307340">
              <a:lnSpc>
                <a:spcPct val="117500"/>
              </a:lnSpc>
              <a:spcBef>
                <a:spcPts val="90"/>
              </a:spcBef>
            </a:pPr>
            <a:r>
              <a:rPr dirty="0" sz="2500" b="1">
                <a:latin typeface="Tahoma"/>
                <a:cs typeface="Tahoma"/>
              </a:rPr>
              <a:t>Scalable,</a:t>
            </a:r>
            <a:r>
              <a:rPr dirty="0" sz="2500" spc="335" b="1">
                <a:latin typeface="Tahoma"/>
                <a:cs typeface="Tahoma"/>
              </a:rPr>
              <a:t> </a:t>
            </a:r>
            <a:r>
              <a:rPr dirty="0" sz="2500" b="1">
                <a:latin typeface="Tahoma"/>
                <a:cs typeface="Tahoma"/>
              </a:rPr>
              <a:t>User-</a:t>
            </a:r>
            <a:r>
              <a:rPr dirty="0" sz="2500" spc="-10" b="1">
                <a:latin typeface="Tahoma"/>
                <a:cs typeface="Tahoma"/>
              </a:rPr>
              <a:t>Centric Platform:</a:t>
            </a:r>
            <a:endParaRPr sz="2500">
              <a:latin typeface="Tahoma"/>
              <a:cs typeface="Tahoma"/>
            </a:endParaRPr>
          </a:p>
          <a:p>
            <a:pPr algn="ctr" marL="12065" marR="5080" indent="73660">
              <a:lnSpc>
                <a:spcPct val="117500"/>
              </a:lnSpc>
            </a:pPr>
            <a:r>
              <a:rPr dirty="0" sz="2500" spc="-25">
                <a:latin typeface="Lucida Sans Unicode"/>
                <a:cs typeface="Lucida Sans Unicode"/>
              </a:rPr>
              <a:t>A</a:t>
            </a:r>
            <a:r>
              <a:rPr dirty="0" sz="2500" spc="-175">
                <a:latin typeface="Lucida Sans Unicode"/>
                <a:cs typeface="Lucida Sans Unicode"/>
              </a:rPr>
              <a:t> </a:t>
            </a:r>
            <a:r>
              <a:rPr dirty="0" sz="2500">
                <a:latin typeface="Lucida Sans Unicode"/>
                <a:cs typeface="Lucida Sans Unicode"/>
              </a:rPr>
              <a:t>centralized</a:t>
            </a:r>
            <a:r>
              <a:rPr dirty="0" sz="2500" spc="-170">
                <a:latin typeface="Lucida Sans Unicode"/>
                <a:cs typeface="Lucida Sans Unicode"/>
              </a:rPr>
              <a:t> </a:t>
            </a:r>
            <a:r>
              <a:rPr dirty="0" sz="2500" spc="70">
                <a:latin typeface="Lucida Sans Unicode"/>
                <a:cs typeface="Lucida Sans Unicode"/>
              </a:rPr>
              <a:t>catalog,</a:t>
            </a:r>
            <a:r>
              <a:rPr dirty="0" sz="2500" spc="-175">
                <a:latin typeface="Lucida Sans Unicode"/>
                <a:cs typeface="Lucida Sans Unicode"/>
              </a:rPr>
              <a:t> </a:t>
            </a:r>
            <a:r>
              <a:rPr dirty="0" sz="2500" spc="-20">
                <a:latin typeface="Lucida Sans Unicode"/>
                <a:cs typeface="Lucida Sans Unicode"/>
              </a:rPr>
              <a:t>user </a:t>
            </a:r>
            <a:r>
              <a:rPr dirty="0" sz="2500">
                <a:latin typeface="Lucida Sans Unicode"/>
                <a:cs typeface="Lucida Sans Unicode"/>
              </a:rPr>
              <a:t>accounts,</a:t>
            </a:r>
            <a:r>
              <a:rPr dirty="0" sz="2500" spc="-20">
                <a:latin typeface="Lucida Sans Unicode"/>
                <a:cs typeface="Lucida Sans Unicode"/>
              </a:rPr>
              <a:t> </a:t>
            </a:r>
            <a:r>
              <a:rPr dirty="0" sz="2500" spc="55">
                <a:latin typeface="Lucida Sans Unicode"/>
                <a:cs typeface="Lucida Sans Unicode"/>
              </a:rPr>
              <a:t>and</a:t>
            </a:r>
            <a:r>
              <a:rPr dirty="0" sz="2500" spc="-20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Lucida Sans Unicode"/>
                <a:cs typeface="Lucida Sans Unicode"/>
              </a:rPr>
              <a:t>tailored </a:t>
            </a:r>
            <a:r>
              <a:rPr dirty="0" sz="2500">
                <a:latin typeface="Lucida Sans Unicode"/>
                <a:cs typeface="Lucida Sans Unicode"/>
              </a:rPr>
              <a:t>recommendations</a:t>
            </a:r>
            <a:r>
              <a:rPr dirty="0" sz="2500" spc="145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Lucida Sans Unicode"/>
                <a:cs typeface="Lucida Sans Unicode"/>
              </a:rPr>
              <a:t>ensure </a:t>
            </a:r>
            <a:r>
              <a:rPr dirty="0" sz="2500" spc="-100">
                <a:latin typeface="Lucida Sans Unicode"/>
                <a:cs typeface="Lucida Sans Unicode"/>
              </a:rPr>
              <a:t>24/7</a:t>
            </a:r>
            <a:r>
              <a:rPr dirty="0" sz="2500" spc="-185">
                <a:latin typeface="Lucida Sans Unicode"/>
                <a:cs typeface="Lucida Sans Unicode"/>
              </a:rPr>
              <a:t> </a:t>
            </a:r>
            <a:r>
              <a:rPr dirty="0" sz="2500" spc="60">
                <a:latin typeface="Lucida Sans Unicode"/>
                <a:cs typeface="Lucida Sans Unicode"/>
              </a:rPr>
              <a:t>access.</a:t>
            </a:r>
            <a:r>
              <a:rPr dirty="0" sz="2500" spc="-180">
                <a:latin typeface="Lucida Sans Unicode"/>
                <a:cs typeface="Lucida Sans Unicode"/>
              </a:rPr>
              <a:t> </a:t>
            </a:r>
            <a:r>
              <a:rPr dirty="0" sz="2500" spc="-70">
                <a:latin typeface="Lucida Sans Unicode"/>
                <a:cs typeface="Lucida Sans Unicode"/>
              </a:rPr>
              <a:t>This</a:t>
            </a:r>
            <a:r>
              <a:rPr dirty="0" sz="2500" spc="-185">
                <a:latin typeface="Lucida Sans Unicode"/>
                <a:cs typeface="Lucida Sans Unicode"/>
              </a:rPr>
              <a:t> </a:t>
            </a:r>
            <a:r>
              <a:rPr dirty="0" sz="2500" spc="35">
                <a:latin typeface="Lucida Sans Unicode"/>
                <a:cs typeface="Lucida Sans Unicode"/>
              </a:rPr>
              <a:t>seamless </a:t>
            </a:r>
            <a:r>
              <a:rPr dirty="0" sz="2500">
                <a:latin typeface="Lucida Sans Unicode"/>
                <a:cs typeface="Lucida Sans Unicode"/>
              </a:rPr>
              <a:t>setup</a:t>
            </a:r>
            <a:r>
              <a:rPr dirty="0" sz="2500" spc="-170">
                <a:latin typeface="Lucida Sans Unicode"/>
                <a:cs typeface="Lucida Sans Unicode"/>
              </a:rPr>
              <a:t> </a:t>
            </a:r>
            <a:r>
              <a:rPr dirty="0" sz="2500" spc="60">
                <a:latin typeface="Lucida Sans Unicode"/>
                <a:cs typeface="Lucida Sans Unicode"/>
              </a:rPr>
              <a:t>allows</a:t>
            </a:r>
            <a:r>
              <a:rPr dirty="0" sz="2500" spc="-170">
                <a:latin typeface="Lucida Sans Unicode"/>
                <a:cs typeface="Lucida Sans Unicode"/>
              </a:rPr>
              <a:t> </a:t>
            </a:r>
            <a:r>
              <a:rPr dirty="0" sz="2500" spc="35">
                <a:latin typeface="Lucida Sans Unicode"/>
                <a:cs typeface="Lucida Sans Unicode"/>
              </a:rPr>
              <a:t>easy </a:t>
            </a:r>
            <a:r>
              <a:rPr dirty="0" sz="2500" spc="-10">
                <a:latin typeface="Lucida Sans Unicode"/>
                <a:cs typeface="Lucida Sans Unicode"/>
              </a:rPr>
              <a:t>integration</a:t>
            </a:r>
            <a:r>
              <a:rPr dirty="0" sz="2500" spc="-160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Lucida Sans Unicode"/>
                <a:cs typeface="Lucida Sans Unicode"/>
              </a:rPr>
              <a:t>of</a:t>
            </a:r>
            <a:r>
              <a:rPr dirty="0" sz="2500" spc="-160">
                <a:latin typeface="Lucida Sans Unicode"/>
                <a:cs typeface="Lucida Sans Unicode"/>
              </a:rPr>
              <a:t> </a:t>
            </a:r>
            <a:r>
              <a:rPr dirty="0" sz="2500">
                <a:latin typeface="Lucida Sans Unicode"/>
                <a:cs typeface="Lucida Sans Unicode"/>
              </a:rPr>
              <a:t>features</a:t>
            </a:r>
            <a:r>
              <a:rPr dirty="0" sz="2500" spc="-160">
                <a:latin typeface="Lucida Sans Unicode"/>
                <a:cs typeface="Lucida Sans Unicode"/>
              </a:rPr>
              <a:t> </a:t>
            </a:r>
            <a:r>
              <a:rPr dirty="0" sz="2500" spc="-20">
                <a:latin typeface="Lucida Sans Unicode"/>
                <a:cs typeface="Lucida Sans Unicode"/>
              </a:rPr>
              <a:t>like </a:t>
            </a:r>
            <a:r>
              <a:rPr dirty="0" sz="2500">
                <a:latin typeface="Lucida Sans Unicode"/>
                <a:cs typeface="Lucida Sans Unicode"/>
              </a:rPr>
              <a:t>virtual</a:t>
            </a:r>
            <a:r>
              <a:rPr dirty="0" sz="2500" spc="-120">
                <a:latin typeface="Lucida Sans Unicode"/>
                <a:cs typeface="Lucida Sans Unicode"/>
              </a:rPr>
              <a:t> </a:t>
            </a:r>
            <a:r>
              <a:rPr dirty="0" sz="2500">
                <a:latin typeface="Lucida Sans Unicode"/>
                <a:cs typeface="Lucida Sans Unicode"/>
              </a:rPr>
              <a:t>try-</a:t>
            </a:r>
            <a:r>
              <a:rPr dirty="0" sz="2500" spc="-25">
                <a:latin typeface="Lucida Sans Unicode"/>
                <a:cs typeface="Lucida Sans Unicode"/>
              </a:rPr>
              <a:t>on</a:t>
            </a:r>
            <a:r>
              <a:rPr dirty="0" sz="2500" spc="-120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Lucida Sans Unicode"/>
                <a:cs typeface="Lucida Sans Unicode"/>
              </a:rPr>
              <a:t>without </a:t>
            </a:r>
            <a:r>
              <a:rPr dirty="0" sz="2500" spc="-35">
                <a:latin typeface="Lucida Sans Unicode"/>
                <a:cs typeface="Lucida Sans Unicode"/>
              </a:rPr>
              <a:t>disrupting</a:t>
            </a:r>
            <a:r>
              <a:rPr dirty="0" sz="2500" spc="-170">
                <a:latin typeface="Lucida Sans Unicode"/>
                <a:cs typeface="Lucida Sans Unicode"/>
              </a:rPr>
              <a:t> </a:t>
            </a:r>
            <a:r>
              <a:rPr dirty="0" sz="2500" spc="50">
                <a:latin typeface="Lucida Sans Unicode"/>
                <a:cs typeface="Lucida Sans Unicode"/>
              </a:rPr>
              <a:t>the</a:t>
            </a:r>
            <a:r>
              <a:rPr dirty="0" sz="2500" spc="-165">
                <a:latin typeface="Lucida Sans Unicode"/>
                <a:cs typeface="Lucida Sans Unicode"/>
              </a:rPr>
              <a:t> </a:t>
            </a:r>
            <a:r>
              <a:rPr dirty="0" sz="2500" spc="-10">
                <a:latin typeface="Lucida Sans Unicode"/>
                <a:cs typeface="Lucida Sans Unicode"/>
              </a:rPr>
              <a:t>shopping </a:t>
            </a:r>
            <a:r>
              <a:rPr dirty="0" sz="2500" spc="-20">
                <a:latin typeface="Lucida Sans Unicode"/>
                <a:cs typeface="Lucida Sans Unicode"/>
              </a:rPr>
              <a:t>flow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392886" y="3343768"/>
            <a:ext cx="4541520" cy="431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9695" marR="135255">
              <a:lnSpc>
                <a:spcPct val="115700"/>
              </a:lnSpc>
              <a:spcBef>
                <a:spcPts val="95"/>
              </a:spcBef>
            </a:pPr>
            <a:r>
              <a:rPr dirty="0" sz="2700" spc="-45" b="1">
                <a:solidFill>
                  <a:srgbClr val="200101"/>
                </a:solidFill>
                <a:latin typeface="Tahoma"/>
                <a:cs typeface="Tahoma"/>
              </a:rPr>
              <a:t>Enhanced</a:t>
            </a:r>
            <a:r>
              <a:rPr dirty="0" sz="2700" spc="-12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2700" spc="-65" b="1">
                <a:solidFill>
                  <a:srgbClr val="200101"/>
                </a:solidFill>
                <a:latin typeface="Tahoma"/>
                <a:cs typeface="Tahoma"/>
              </a:rPr>
              <a:t>Conversion</a:t>
            </a:r>
            <a:r>
              <a:rPr dirty="0" sz="2700" spc="-12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2700" spc="-25" b="1">
                <a:solidFill>
                  <a:srgbClr val="200101"/>
                </a:solidFill>
                <a:latin typeface="Tahoma"/>
                <a:cs typeface="Tahoma"/>
              </a:rPr>
              <a:t>and </a:t>
            </a:r>
            <a:r>
              <a:rPr dirty="0" sz="2700" spc="-75" b="1">
                <a:solidFill>
                  <a:srgbClr val="200101"/>
                </a:solidFill>
                <a:latin typeface="Tahoma"/>
                <a:cs typeface="Tahoma"/>
              </a:rPr>
              <a:t>Reduced</a:t>
            </a:r>
            <a:r>
              <a:rPr dirty="0" sz="2700" spc="-145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2700" spc="-10" b="1">
                <a:solidFill>
                  <a:srgbClr val="200101"/>
                </a:solidFill>
                <a:latin typeface="Tahoma"/>
                <a:cs typeface="Tahoma"/>
              </a:rPr>
              <a:t>Returns:</a:t>
            </a:r>
            <a:endParaRPr sz="2700">
              <a:latin typeface="Tahoma"/>
              <a:cs typeface="Tahoma"/>
            </a:endParaRPr>
          </a:p>
          <a:p>
            <a:pPr algn="ctr" marL="12700" marR="5080" indent="35560">
              <a:lnSpc>
                <a:spcPct val="115700"/>
              </a:lnSpc>
            </a:pP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Realistic</a:t>
            </a:r>
            <a:r>
              <a:rPr dirty="0" sz="2700" spc="1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garment</a:t>
            </a:r>
            <a:r>
              <a:rPr dirty="0" sz="2700" spc="1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200101"/>
                </a:solidFill>
                <a:latin typeface="Lucida Sans Unicode"/>
                <a:cs typeface="Lucida Sans Unicode"/>
              </a:rPr>
              <a:t>previews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increase</a:t>
            </a:r>
            <a:r>
              <a:rPr dirty="0" sz="2700" spc="1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200101"/>
                </a:solidFill>
                <a:latin typeface="Lucida Sans Unicode"/>
                <a:cs typeface="Lucida Sans Unicode"/>
              </a:rPr>
              <a:t>customer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confidence</a:t>
            </a:r>
            <a:r>
              <a:rPr dirty="0" sz="2700" spc="-5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200101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5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200101"/>
                </a:solidFill>
                <a:latin typeface="Lucida Sans Unicode"/>
                <a:cs typeface="Lucida Sans Unicode"/>
              </a:rPr>
              <a:t>conversion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rates,</a:t>
            </a:r>
            <a:r>
              <a:rPr dirty="0" sz="2700" spc="-13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while</a:t>
            </a:r>
            <a:r>
              <a:rPr dirty="0" sz="2700" spc="-12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setting</a:t>
            </a:r>
            <a:r>
              <a:rPr dirty="0" sz="2700" spc="-12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65">
                <a:solidFill>
                  <a:srgbClr val="200101"/>
                </a:solidFill>
                <a:latin typeface="Lucida Sans Unicode"/>
                <a:cs typeface="Lucida Sans Unicode"/>
              </a:rPr>
              <a:t>clear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expectations</a:t>
            </a:r>
            <a:r>
              <a:rPr dirty="0" sz="2700" spc="-7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>
                <a:solidFill>
                  <a:srgbClr val="200101"/>
                </a:solidFill>
                <a:latin typeface="Lucida Sans Unicode"/>
                <a:cs typeface="Lucida Sans Unicode"/>
              </a:rPr>
              <a:t>helps</a:t>
            </a:r>
            <a:r>
              <a:rPr dirty="0" sz="2700" spc="-6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200101"/>
                </a:solidFill>
                <a:latin typeface="Lucida Sans Unicode"/>
                <a:cs typeface="Lucida Sans Unicode"/>
              </a:rPr>
              <a:t>reduce </a:t>
            </a:r>
            <a:r>
              <a:rPr dirty="0" sz="2700" spc="-40">
                <a:solidFill>
                  <a:srgbClr val="200101"/>
                </a:solidFill>
                <a:latin typeface="Lucida Sans Unicode"/>
                <a:cs typeface="Lucida Sans Unicode"/>
              </a:rPr>
              <a:t>returns</a:t>
            </a:r>
            <a:r>
              <a:rPr dirty="0" sz="2700" spc="-21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50">
                <a:solidFill>
                  <a:srgbClr val="200101"/>
                </a:solidFill>
                <a:latin typeface="Lucida Sans Unicode"/>
                <a:cs typeface="Lucida Sans Unicode"/>
              </a:rPr>
              <a:t>and</a:t>
            </a:r>
            <a:r>
              <a:rPr dirty="0" sz="2700" spc="-21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60">
                <a:solidFill>
                  <a:srgbClr val="200101"/>
                </a:solidFill>
                <a:latin typeface="Lucida Sans Unicode"/>
                <a:cs typeface="Lucida Sans Unicode"/>
              </a:rPr>
              <a:t>cut</a:t>
            </a:r>
            <a:r>
              <a:rPr dirty="0" sz="2700" spc="-21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700" spc="-10">
                <a:solidFill>
                  <a:srgbClr val="200101"/>
                </a:solidFill>
                <a:latin typeface="Lucida Sans Unicode"/>
                <a:cs typeface="Lucida Sans Unicode"/>
              </a:rPr>
              <a:t>retailer costs.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239676" y="5483646"/>
            <a:ext cx="5170805" cy="4692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53720" marR="546100">
              <a:lnSpc>
                <a:spcPct val="115599"/>
              </a:lnSpc>
              <a:spcBef>
                <a:spcPts val="95"/>
              </a:spcBef>
            </a:pPr>
            <a:r>
              <a:rPr dirty="0" sz="2650" spc="-60" b="1">
                <a:solidFill>
                  <a:srgbClr val="200101"/>
                </a:solidFill>
                <a:latin typeface="Tahoma"/>
                <a:cs typeface="Tahoma"/>
              </a:rPr>
              <a:t>Personalized,</a:t>
            </a:r>
            <a:r>
              <a:rPr dirty="0" sz="2650" spc="-80" b="1">
                <a:solidFill>
                  <a:srgbClr val="200101"/>
                </a:solidFill>
                <a:latin typeface="Tahoma"/>
                <a:cs typeface="Tahoma"/>
              </a:rPr>
              <a:t> </a:t>
            </a:r>
            <a:r>
              <a:rPr dirty="0" sz="2650" spc="-60" b="1">
                <a:solidFill>
                  <a:srgbClr val="200101"/>
                </a:solidFill>
                <a:latin typeface="Tahoma"/>
                <a:cs typeface="Tahoma"/>
              </a:rPr>
              <a:t>Interactive </a:t>
            </a:r>
            <a:r>
              <a:rPr dirty="0" sz="2650" spc="-10" b="1">
                <a:solidFill>
                  <a:srgbClr val="200101"/>
                </a:solidFill>
                <a:latin typeface="Tahoma"/>
                <a:cs typeface="Tahoma"/>
              </a:rPr>
              <a:t>Experience:</a:t>
            </a:r>
            <a:endParaRPr sz="2650">
              <a:latin typeface="Tahoma"/>
              <a:cs typeface="Tahoma"/>
            </a:endParaRPr>
          </a:p>
          <a:p>
            <a:pPr algn="ctr" marL="12065" marR="5080" indent="76835">
              <a:lnSpc>
                <a:spcPts val="3670"/>
              </a:lnSpc>
              <a:spcBef>
                <a:spcPts val="210"/>
              </a:spcBef>
            </a:pPr>
            <a:r>
              <a:rPr dirty="0" sz="2650" spc="-40">
                <a:solidFill>
                  <a:srgbClr val="200101"/>
                </a:solidFill>
                <a:latin typeface="Lucida Sans Unicode"/>
                <a:cs typeface="Lucida Sans Unicode"/>
              </a:rPr>
              <a:t>Combining</a:t>
            </a:r>
            <a:r>
              <a:rPr dirty="0" sz="2650" spc="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e-commerce</a:t>
            </a:r>
            <a:r>
              <a:rPr dirty="0" sz="2650" spc="2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0">
                <a:solidFill>
                  <a:srgbClr val="200101"/>
                </a:solidFill>
                <a:latin typeface="Lucida Sans Unicode"/>
                <a:cs typeface="Lucida Sans Unicode"/>
              </a:rPr>
              <a:t>with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virtual</a:t>
            </a:r>
            <a:r>
              <a:rPr dirty="0" sz="2650" spc="-15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try-</a:t>
            </a:r>
            <a:r>
              <a:rPr dirty="0" sz="2650" spc="-50">
                <a:solidFill>
                  <a:srgbClr val="200101"/>
                </a:solidFill>
                <a:latin typeface="Lucida Sans Unicode"/>
                <a:cs typeface="Lucida Sans Unicode"/>
              </a:rPr>
              <a:t>on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enables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60">
                <a:solidFill>
                  <a:srgbClr val="200101"/>
                </a:solidFill>
                <a:latin typeface="Lucida Sans Unicode"/>
                <a:cs typeface="Lucida Sans Unicode"/>
              </a:rPr>
              <a:t>users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25">
                <a:solidFill>
                  <a:srgbClr val="200101"/>
                </a:solidFill>
                <a:latin typeface="Lucida Sans Unicode"/>
                <a:cs typeface="Lucida Sans Unicode"/>
              </a:rPr>
              <a:t>to </a:t>
            </a:r>
            <a:r>
              <a:rPr dirty="0" sz="2650" spc="-30">
                <a:solidFill>
                  <a:srgbClr val="200101"/>
                </a:solidFill>
                <a:latin typeface="Lucida Sans Unicode"/>
                <a:cs typeface="Lucida Sans Unicode"/>
              </a:rPr>
              <a:t>try</a:t>
            </a:r>
            <a:r>
              <a:rPr dirty="0" sz="2650" spc="-16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styles</a:t>
            </a:r>
            <a:r>
              <a:rPr dirty="0" sz="2650" spc="-16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virtually,</a:t>
            </a:r>
            <a:r>
              <a:rPr dirty="0" sz="2650" spc="-15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get</a:t>
            </a:r>
            <a:r>
              <a:rPr dirty="0" sz="2650" spc="-16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50">
                <a:solidFill>
                  <a:srgbClr val="200101"/>
                </a:solidFill>
                <a:latin typeface="Lucida Sans Unicode"/>
                <a:cs typeface="Lucida Sans Unicode"/>
              </a:rPr>
              <a:t>AI-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based </a:t>
            </a:r>
            <a:r>
              <a:rPr dirty="0" sz="2650" spc="-90">
                <a:solidFill>
                  <a:srgbClr val="200101"/>
                </a:solidFill>
                <a:latin typeface="Lucida Sans Unicode"/>
                <a:cs typeface="Lucida Sans Unicode"/>
              </a:rPr>
              <a:t>size</a:t>
            </a:r>
            <a:r>
              <a:rPr dirty="0" sz="2650" spc="-15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40">
                <a:solidFill>
                  <a:srgbClr val="200101"/>
                </a:solidFill>
                <a:latin typeface="Lucida Sans Unicode"/>
                <a:cs typeface="Lucida Sans Unicode"/>
              </a:rPr>
              <a:t>suggestions,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and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receive </a:t>
            </a:r>
            <a:r>
              <a:rPr dirty="0" sz="2650" spc="-35">
                <a:solidFill>
                  <a:srgbClr val="200101"/>
                </a:solidFill>
                <a:latin typeface="Lucida Sans Unicode"/>
                <a:cs typeface="Lucida Sans Unicode"/>
              </a:rPr>
              <a:t>personalized</a:t>
            </a:r>
            <a:r>
              <a:rPr dirty="0" sz="2650" spc="-14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recommendations</a:t>
            </a:r>
            <a:endParaRPr sz="2650">
              <a:latin typeface="Lucida Sans Unicode"/>
              <a:cs typeface="Lucida Sans Unicode"/>
            </a:endParaRPr>
          </a:p>
          <a:p>
            <a:pPr algn="ctr" marL="559435" marR="551815">
              <a:lnSpc>
                <a:spcPts val="3679"/>
              </a:lnSpc>
            </a:pPr>
            <a:r>
              <a:rPr dirty="0" sz="2650" spc="-645">
                <a:solidFill>
                  <a:srgbClr val="200101"/>
                </a:solidFill>
                <a:latin typeface="Lucida Sans Unicode"/>
                <a:cs typeface="Lucida Sans Unicode"/>
              </a:rPr>
              <a:t>—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enhancing</a:t>
            </a:r>
            <a:r>
              <a:rPr dirty="0" sz="2650" spc="-6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satisfaction,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loyalty,</a:t>
            </a:r>
            <a:r>
              <a:rPr dirty="0" sz="2650" spc="-110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>
                <a:solidFill>
                  <a:srgbClr val="200101"/>
                </a:solidFill>
                <a:latin typeface="Lucida Sans Unicode"/>
                <a:cs typeface="Lucida Sans Unicode"/>
              </a:rPr>
              <a:t>and</a:t>
            </a:r>
            <a:r>
              <a:rPr dirty="0" sz="2650" spc="-105">
                <a:solidFill>
                  <a:srgbClr val="200101"/>
                </a:solidFill>
                <a:latin typeface="Lucida Sans Unicode"/>
                <a:cs typeface="Lucida Sans Unicode"/>
              </a:rPr>
              <a:t> </a:t>
            </a:r>
            <a:r>
              <a:rPr dirty="0" sz="2650" spc="-10">
                <a:solidFill>
                  <a:srgbClr val="200101"/>
                </a:solidFill>
                <a:latin typeface="Lucida Sans Unicode"/>
                <a:cs typeface="Lucida Sans Unicode"/>
              </a:rPr>
              <a:t>overall engagement.</a:t>
            </a:r>
            <a:endParaRPr sz="2650">
              <a:latin typeface="Lucida Sans Unicode"/>
              <a:cs typeface="Lucida Sans Unicode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24" y="2009745"/>
            <a:ext cx="17985482" cy="82772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910130" y="5612790"/>
            <a:ext cx="3091180" cy="2920365"/>
          </a:xfrm>
          <a:custGeom>
            <a:avLst/>
            <a:gdLst/>
            <a:ahLst/>
            <a:cxnLst/>
            <a:rect l="l" t="t" r="r" b="b"/>
            <a:pathLst>
              <a:path w="3091180" h="2920365">
                <a:moveTo>
                  <a:pt x="59075" y="119263"/>
                </a:moveTo>
                <a:lnTo>
                  <a:pt x="36208" y="114578"/>
                </a:lnTo>
                <a:lnTo>
                  <a:pt x="17416" y="101847"/>
                </a:lnTo>
                <a:lnTo>
                  <a:pt x="4685" y="83056"/>
                </a:lnTo>
                <a:lnTo>
                  <a:pt x="0" y="60189"/>
                </a:lnTo>
                <a:lnTo>
                  <a:pt x="4685" y="37322"/>
                </a:lnTo>
                <a:lnTo>
                  <a:pt x="17416" y="18530"/>
                </a:lnTo>
                <a:lnTo>
                  <a:pt x="36208" y="5799"/>
                </a:lnTo>
                <a:lnTo>
                  <a:pt x="59075" y="1114"/>
                </a:lnTo>
                <a:lnTo>
                  <a:pt x="82412" y="5799"/>
                </a:lnTo>
                <a:lnTo>
                  <a:pt x="101151" y="18530"/>
                </a:lnTo>
                <a:lnTo>
                  <a:pt x="113621" y="37322"/>
                </a:lnTo>
                <a:lnTo>
                  <a:pt x="118149" y="60189"/>
                </a:lnTo>
                <a:lnTo>
                  <a:pt x="113464" y="83056"/>
                </a:lnTo>
                <a:lnTo>
                  <a:pt x="100733" y="101847"/>
                </a:lnTo>
                <a:lnTo>
                  <a:pt x="81942" y="114578"/>
                </a:lnTo>
                <a:lnTo>
                  <a:pt x="59075" y="119263"/>
                </a:lnTo>
                <a:close/>
              </a:path>
              <a:path w="3091180" h="2920365">
                <a:moveTo>
                  <a:pt x="802521" y="118148"/>
                </a:moveTo>
                <a:lnTo>
                  <a:pt x="779654" y="113464"/>
                </a:lnTo>
                <a:lnTo>
                  <a:pt x="760862" y="100733"/>
                </a:lnTo>
                <a:lnTo>
                  <a:pt x="748131" y="81941"/>
                </a:lnTo>
                <a:lnTo>
                  <a:pt x="743446" y="59074"/>
                </a:lnTo>
                <a:lnTo>
                  <a:pt x="748131" y="36207"/>
                </a:lnTo>
                <a:lnTo>
                  <a:pt x="760862" y="17415"/>
                </a:lnTo>
                <a:lnTo>
                  <a:pt x="779654" y="4684"/>
                </a:lnTo>
                <a:lnTo>
                  <a:pt x="802521" y="0"/>
                </a:lnTo>
                <a:lnTo>
                  <a:pt x="825388" y="4684"/>
                </a:lnTo>
                <a:lnTo>
                  <a:pt x="844180" y="17415"/>
                </a:lnTo>
                <a:lnTo>
                  <a:pt x="856911" y="36207"/>
                </a:lnTo>
                <a:lnTo>
                  <a:pt x="861595" y="59074"/>
                </a:lnTo>
                <a:lnTo>
                  <a:pt x="856911" y="81941"/>
                </a:lnTo>
                <a:lnTo>
                  <a:pt x="844180" y="100733"/>
                </a:lnTo>
                <a:lnTo>
                  <a:pt x="825388" y="113464"/>
                </a:lnTo>
                <a:lnTo>
                  <a:pt x="802521" y="118148"/>
                </a:lnTo>
                <a:close/>
              </a:path>
              <a:path w="3091180" h="2920365">
                <a:moveTo>
                  <a:pt x="1544853" y="118148"/>
                </a:moveTo>
                <a:lnTo>
                  <a:pt x="1521986" y="113464"/>
                </a:lnTo>
                <a:lnTo>
                  <a:pt x="1503194" y="100733"/>
                </a:lnTo>
                <a:lnTo>
                  <a:pt x="1490463" y="81941"/>
                </a:lnTo>
                <a:lnTo>
                  <a:pt x="1485778" y="59074"/>
                </a:lnTo>
                <a:lnTo>
                  <a:pt x="1490463" y="36207"/>
                </a:lnTo>
                <a:lnTo>
                  <a:pt x="1503194" y="17415"/>
                </a:lnTo>
                <a:lnTo>
                  <a:pt x="1521986" y="4684"/>
                </a:lnTo>
                <a:lnTo>
                  <a:pt x="1544853" y="0"/>
                </a:lnTo>
                <a:lnTo>
                  <a:pt x="1568190" y="4684"/>
                </a:lnTo>
                <a:lnTo>
                  <a:pt x="1586929" y="17415"/>
                </a:lnTo>
                <a:lnTo>
                  <a:pt x="1599399" y="36207"/>
                </a:lnTo>
                <a:lnTo>
                  <a:pt x="1603927" y="59074"/>
                </a:lnTo>
                <a:lnTo>
                  <a:pt x="1599242" y="81941"/>
                </a:lnTo>
                <a:lnTo>
                  <a:pt x="1586511" y="100733"/>
                </a:lnTo>
                <a:lnTo>
                  <a:pt x="1567720" y="113464"/>
                </a:lnTo>
                <a:lnTo>
                  <a:pt x="1544853" y="118148"/>
                </a:lnTo>
                <a:close/>
              </a:path>
              <a:path w="3091180" h="2920365">
                <a:moveTo>
                  <a:pt x="2288299" y="118148"/>
                </a:moveTo>
                <a:lnTo>
                  <a:pt x="2265432" y="113464"/>
                </a:lnTo>
                <a:lnTo>
                  <a:pt x="2246640" y="100733"/>
                </a:lnTo>
                <a:lnTo>
                  <a:pt x="2233909" y="81941"/>
                </a:lnTo>
                <a:lnTo>
                  <a:pt x="2229225" y="59074"/>
                </a:lnTo>
                <a:lnTo>
                  <a:pt x="2233909" y="36207"/>
                </a:lnTo>
                <a:lnTo>
                  <a:pt x="2246640" y="17415"/>
                </a:lnTo>
                <a:lnTo>
                  <a:pt x="2265432" y="4684"/>
                </a:lnTo>
                <a:lnTo>
                  <a:pt x="2288299" y="0"/>
                </a:lnTo>
                <a:lnTo>
                  <a:pt x="2311166" y="4684"/>
                </a:lnTo>
                <a:lnTo>
                  <a:pt x="2329958" y="17415"/>
                </a:lnTo>
                <a:lnTo>
                  <a:pt x="2342689" y="36207"/>
                </a:lnTo>
                <a:lnTo>
                  <a:pt x="2347374" y="59074"/>
                </a:lnTo>
                <a:lnTo>
                  <a:pt x="2342689" y="81941"/>
                </a:lnTo>
                <a:lnTo>
                  <a:pt x="2329958" y="100733"/>
                </a:lnTo>
                <a:lnTo>
                  <a:pt x="2311166" y="113464"/>
                </a:lnTo>
                <a:lnTo>
                  <a:pt x="2288299" y="118148"/>
                </a:lnTo>
                <a:close/>
              </a:path>
              <a:path w="3091180" h="2920365">
                <a:moveTo>
                  <a:pt x="3030631" y="119263"/>
                </a:moveTo>
                <a:lnTo>
                  <a:pt x="3007764" y="114578"/>
                </a:lnTo>
                <a:lnTo>
                  <a:pt x="2988972" y="101847"/>
                </a:lnTo>
                <a:lnTo>
                  <a:pt x="2976241" y="83056"/>
                </a:lnTo>
                <a:lnTo>
                  <a:pt x="2971556" y="60189"/>
                </a:lnTo>
                <a:lnTo>
                  <a:pt x="2976241" y="37322"/>
                </a:lnTo>
                <a:lnTo>
                  <a:pt x="2988972" y="18530"/>
                </a:lnTo>
                <a:lnTo>
                  <a:pt x="3007764" y="5799"/>
                </a:lnTo>
                <a:lnTo>
                  <a:pt x="3030631" y="1114"/>
                </a:lnTo>
                <a:lnTo>
                  <a:pt x="3053498" y="5799"/>
                </a:lnTo>
                <a:lnTo>
                  <a:pt x="3072289" y="18530"/>
                </a:lnTo>
                <a:lnTo>
                  <a:pt x="3085020" y="37322"/>
                </a:lnTo>
                <a:lnTo>
                  <a:pt x="3089705" y="60189"/>
                </a:lnTo>
                <a:lnTo>
                  <a:pt x="3085020" y="83056"/>
                </a:lnTo>
                <a:lnTo>
                  <a:pt x="3072289" y="101847"/>
                </a:lnTo>
                <a:lnTo>
                  <a:pt x="3053498" y="114578"/>
                </a:lnTo>
                <a:lnTo>
                  <a:pt x="3030631" y="119263"/>
                </a:lnTo>
                <a:close/>
              </a:path>
              <a:path w="3091180" h="2920365">
                <a:moveTo>
                  <a:pt x="59074" y="803635"/>
                </a:moveTo>
                <a:lnTo>
                  <a:pt x="36207" y="798950"/>
                </a:lnTo>
                <a:lnTo>
                  <a:pt x="17416" y="786219"/>
                </a:lnTo>
                <a:lnTo>
                  <a:pt x="4685" y="767428"/>
                </a:lnTo>
                <a:lnTo>
                  <a:pt x="0" y="744561"/>
                </a:lnTo>
                <a:lnTo>
                  <a:pt x="4685" y="721694"/>
                </a:lnTo>
                <a:lnTo>
                  <a:pt x="17416" y="702902"/>
                </a:lnTo>
                <a:lnTo>
                  <a:pt x="36207" y="690171"/>
                </a:lnTo>
                <a:lnTo>
                  <a:pt x="59074" y="685486"/>
                </a:lnTo>
                <a:lnTo>
                  <a:pt x="82568" y="690171"/>
                </a:lnTo>
                <a:lnTo>
                  <a:pt x="101569" y="702902"/>
                </a:lnTo>
                <a:lnTo>
                  <a:pt x="114091" y="721694"/>
                </a:lnTo>
                <a:lnTo>
                  <a:pt x="118149" y="744561"/>
                </a:lnTo>
                <a:lnTo>
                  <a:pt x="113464" y="767428"/>
                </a:lnTo>
                <a:lnTo>
                  <a:pt x="100733" y="786219"/>
                </a:lnTo>
                <a:lnTo>
                  <a:pt x="81941" y="798950"/>
                </a:lnTo>
                <a:lnTo>
                  <a:pt x="59074" y="803635"/>
                </a:lnTo>
                <a:close/>
              </a:path>
              <a:path w="3091180" h="2920365">
                <a:moveTo>
                  <a:pt x="802521" y="803635"/>
                </a:moveTo>
                <a:lnTo>
                  <a:pt x="779654" y="798950"/>
                </a:lnTo>
                <a:lnTo>
                  <a:pt x="760862" y="786219"/>
                </a:lnTo>
                <a:lnTo>
                  <a:pt x="748131" y="767428"/>
                </a:lnTo>
                <a:lnTo>
                  <a:pt x="743446" y="744561"/>
                </a:lnTo>
                <a:lnTo>
                  <a:pt x="748131" y="721694"/>
                </a:lnTo>
                <a:lnTo>
                  <a:pt x="760862" y="702902"/>
                </a:lnTo>
                <a:lnTo>
                  <a:pt x="779654" y="690171"/>
                </a:lnTo>
                <a:lnTo>
                  <a:pt x="802521" y="685486"/>
                </a:lnTo>
                <a:lnTo>
                  <a:pt x="825388" y="690171"/>
                </a:lnTo>
                <a:lnTo>
                  <a:pt x="844179" y="702902"/>
                </a:lnTo>
                <a:lnTo>
                  <a:pt x="856910" y="721694"/>
                </a:lnTo>
                <a:lnTo>
                  <a:pt x="861595" y="744561"/>
                </a:lnTo>
                <a:lnTo>
                  <a:pt x="856910" y="767428"/>
                </a:lnTo>
                <a:lnTo>
                  <a:pt x="844179" y="786219"/>
                </a:lnTo>
                <a:lnTo>
                  <a:pt x="825388" y="798950"/>
                </a:lnTo>
                <a:lnTo>
                  <a:pt x="802521" y="803635"/>
                </a:lnTo>
                <a:close/>
              </a:path>
              <a:path w="3091180" h="2920365">
                <a:moveTo>
                  <a:pt x="1544852" y="803635"/>
                </a:moveTo>
                <a:lnTo>
                  <a:pt x="1521985" y="798950"/>
                </a:lnTo>
                <a:lnTo>
                  <a:pt x="1503194" y="786219"/>
                </a:lnTo>
                <a:lnTo>
                  <a:pt x="1490463" y="767428"/>
                </a:lnTo>
                <a:lnTo>
                  <a:pt x="1485778" y="744561"/>
                </a:lnTo>
                <a:lnTo>
                  <a:pt x="1490463" y="721694"/>
                </a:lnTo>
                <a:lnTo>
                  <a:pt x="1503194" y="702902"/>
                </a:lnTo>
                <a:lnTo>
                  <a:pt x="1521985" y="690171"/>
                </a:lnTo>
                <a:lnTo>
                  <a:pt x="1544852" y="685486"/>
                </a:lnTo>
                <a:lnTo>
                  <a:pt x="1568346" y="690171"/>
                </a:lnTo>
                <a:lnTo>
                  <a:pt x="1587347" y="702902"/>
                </a:lnTo>
                <a:lnTo>
                  <a:pt x="1599869" y="721694"/>
                </a:lnTo>
                <a:lnTo>
                  <a:pt x="1603927" y="744561"/>
                </a:lnTo>
                <a:lnTo>
                  <a:pt x="1599242" y="767428"/>
                </a:lnTo>
                <a:lnTo>
                  <a:pt x="1586511" y="786219"/>
                </a:lnTo>
                <a:lnTo>
                  <a:pt x="1567719" y="798950"/>
                </a:lnTo>
                <a:lnTo>
                  <a:pt x="1544852" y="803635"/>
                </a:lnTo>
                <a:close/>
              </a:path>
              <a:path w="3091180" h="2920365">
                <a:moveTo>
                  <a:pt x="2288299" y="803635"/>
                </a:moveTo>
                <a:lnTo>
                  <a:pt x="2265432" y="798950"/>
                </a:lnTo>
                <a:lnTo>
                  <a:pt x="2246640" y="786219"/>
                </a:lnTo>
                <a:lnTo>
                  <a:pt x="2233909" y="767428"/>
                </a:lnTo>
                <a:lnTo>
                  <a:pt x="2229224" y="744561"/>
                </a:lnTo>
                <a:lnTo>
                  <a:pt x="2233909" y="721694"/>
                </a:lnTo>
                <a:lnTo>
                  <a:pt x="2246640" y="702902"/>
                </a:lnTo>
                <a:lnTo>
                  <a:pt x="2265432" y="690171"/>
                </a:lnTo>
                <a:lnTo>
                  <a:pt x="2288299" y="685486"/>
                </a:lnTo>
                <a:lnTo>
                  <a:pt x="2311636" y="690171"/>
                </a:lnTo>
                <a:lnTo>
                  <a:pt x="2330375" y="702902"/>
                </a:lnTo>
                <a:lnTo>
                  <a:pt x="2342845" y="721694"/>
                </a:lnTo>
                <a:lnTo>
                  <a:pt x="2347373" y="744561"/>
                </a:lnTo>
                <a:lnTo>
                  <a:pt x="2342688" y="767428"/>
                </a:lnTo>
                <a:lnTo>
                  <a:pt x="2329957" y="786219"/>
                </a:lnTo>
                <a:lnTo>
                  <a:pt x="2311166" y="798950"/>
                </a:lnTo>
                <a:lnTo>
                  <a:pt x="2288299" y="803635"/>
                </a:lnTo>
                <a:close/>
              </a:path>
              <a:path w="3091180" h="2920365">
                <a:moveTo>
                  <a:pt x="3031745" y="803635"/>
                </a:moveTo>
                <a:lnTo>
                  <a:pt x="3008878" y="798950"/>
                </a:lnTo>
                <a:lnTo>
                  <a:pt x="2990087" y="786219"/>
                </a:lnTo>
                <a:lnTo>
                  <a:pt x="2977356" y="767428"/>
                </a:lnTo>
                <a:lnTo>
                  <a:pt x="2972671" y="744561"/>
                </a:lnTo>
                <a:lnTo>
                  <a:pt x="2977356" y="721694"/>
                </a:lnTo>
                <a:lnTo>
                  <a:pt x="2990087" y="702902"/>
                </a:lnTo>
                <a:lnTo>
                  <a:pt x="3008878" y="690171"/>
                </a:lnTo>
                <a:lnTo>
                  <a:pt x="3031745" y="685486"/>
                </a:lnTo>
                <a:lnTo>
                  <a:pt x="3054612" y="690171"/>
                </a:lnTo>
                <a:lnTo>
                  <a:pt x="3073404" y="702902"/>
                </a:lnTo>
                <a:lnTo>
                  <a:pt x="3086135" y="721694"/>
                </a:lnTo>
                <a:lnTo>
                  <a:pt x="3090819" y="744561"/>
                </a:lnTo>
                <a:lnTo>
                  <a:pt x="3086135" y="767428"/>
                </a:lnTo>
                <a:lnTo>
                  <a:pt x="3073404" y="786219"/>
                </a:lnTo>
                <a:lnTo>
                  <a:pt x="3054612" y="798950"/>
                </a:lnTo>
                <a:lnTo>
                  <a:pt x="3031745" y="803635"/>
                </a:lnTo>
                <a:close/>
              </a:path>
              <a:path w="3091180" h="2920365">
                <a:moveTo>
                  <a:pt x="59074" y="1509185"/>
                </a:moveTo>
                <a:lnTo>
                  <a:pt x="36207" y="1504500"/>
                </a:lnTo>
                <a:lnTo>
                  <a:pt x="17415" y="1491769"/>
                </a:lnTo>
                <a:lnTo>
                  <a:pt x="4684" y="1472977"/>
                </a:lnTo>
                <a:lnTo>
                  <a:pt x="0" y="1450110"/>
                </a:lnTo>
                <a:lnTo>
                  <a:pt x="4684" y="1427243"/>
                </a:lnTo>
                <a:lnTo>
                  <a:pt x="17415" y="1408452"/>
                </a:lnTo>
                <a:lnTo>
                  <a:pt x="36207" y="1395721"/>
                </a:lnTo>
                <a:lnTo>
                  <a:pt x="59074" y="1391036"/>
                </a:lnTo>
                <a:lnTo>
                  <a:pt x="82568" y="1395721"/>
                </a:lnTo>
                <a:lnTo>
                  <a:pt x="101568" y="1408452"/>
                </a:lnTo>
                <a:lnTo>
                  <a:pt x="114090" y="1427243"/>
                </a:lnTo>
                <a:lnTo>
                  <a:pt x="118148" y="1450110"/>
                </a:lnTo>
                <a:lnTo>
                  <a:pt x="113464" y="1472977"/>
                </a:lnTo>
                <a:lnTo>
                  <a:pt x="100733" y="1491769"/>
                </a:lnTo>
                <a:lnTo>
                  <a:pt x="81941" y="1504500"/>
                </a:lnTo>
                <a:lnTo>
                  <a:pt x="59074" y="1509185"/>
                </a:lnTo>
                <a:close/>
              </a:path>
              <a:path w="3091180" h="2920365">
                <a:moveTo>
                  <a:pt x="802520" y="1509185"/>
                </a:moveTo>
                <a:lnTo>
                  <a:pt x="779653" y="1504500"/>
                </a:lnTo>
                <a:lnTo>
                  <a:pt x="760862" y="1491769"/>
                </a:lnTo>
                <a:lnTo>
                  <a:pt x="748131" y="1472977"/>
                </a:lnTo>
                <a:lnTo>
                  <a:pt x="743446" y="1450110"/>
                </a:lnTo>
                <a:lnTo>
                  <a:pt x="748131" y="1427243"/>
                </a:lnTo>
                <a:lnTo>
                  <a:pt x="760862" y="1408452"/>
                </a:lnTo>
                <a:lnTo>
                  <a:pt x="779653" y="1395721"/>
                </a:lnTo>
                <a:lnTo>
                  <a:pt x="802520" y="1391036"/>
                </a:lnTo>
                <a:lnTo>
                  <a:pt x="825387" y="1395721"/>
                </a:lnTo>
                <a:lnTo>
                  <a:pt x="844179" y="1408452"/>
                </a:lnTo>
                <a:lnTo>
                  <a:pt x="856910" y="1427243"/>
                </a:lnTo>
                <a:lnTo>
                  <a:pt x="861595" y="1450110"/>
                </a:lnTo>
                <a:lnTo>
                  <a:pt x="856910" y="1472977"/>
                </a:lnTo>
                <a:lnTo>
                  <a:pt x="844179" y="1491769"/>
                </a:lnTo>
                <a:lnTo>
                  <a:pt x="825387" y="1504500"/>
                </a:lnTo>
                <a:lnTo>
                  <a:pt x="802520" y="1509185"/>
                </a:lnTo>
                <a:close/>
              </a:path>
              <a:path w="3091180" h="2920365">
                <a:moveTo>
                  <a:pt x="1545967" y="1509185"/>
                </a:moveTo>
                <a:lnTo>
                  <a:pt x="1523100" y="1504500"/>
                </a:lnTo>
                <a:lnTo>
                  <a:pt x="1504308" y="1491769"/>
                </a:lnTo>
                <a:lnTo>
                  <a:pt x="1491577" y="1472977"/>
                </a:lnTo>
                <a:lnTo>
                  <a:pt x="1486892" y="1450110"/>
                </a:lnTo>
                <a:lnTo>
                  <a:pt x="1491577" y="1427243"/>
                </a:lnTo>
                <a:lnTo>
                  <a:pt x="1504308" y="1408452"/>
                </a:lnTo>
                <a:lnTo>
                  <a:pt x="1523100" y="1395721"/>
                </a:lnTo>
                <a:lnTo>
                  <a:pt x="1545967" y="1391036"/>
                </a:lnTo>
                <a:lnTo>
                  <a:pt x="1568834" y="1395721"/>
                </a:lnTo>
                <a:lnTo>
                  <a:pt x="1587625" y="1408452"/>
                </a:lnTo>
                <a:lnTo>
                  <a:pt x="1600356" y="1427243"/>
                </a:lnTo>
                <a:lnTo>
                  <a:pt x="1605041" y="1450110"/>
                </a:lnTo>
                <a:lnTo>
                  <a:pt x="1600356" y="1472977"/>
                </a:lnTo>
                <a:lnTo>
                  <a:pt x="1587625" y="1491769"/>
                </a:lnTo>
                <a:lnTo>
                  <a:pt x="1568834" y="1504500"/>
                </a:lnTo>
                <a:lnTo>
                  <a:pt x="1545967" y="1509185"/>
                </a:lnTo>
                <a:close/>
              </a:path>
              <a:path w="3091180" h="2920365">
                <a:moveTo>
                  <a:pt x="2288299" y="1509185"/>
                </a:moveTo>
                <a:lnTo>
                  <a:pt x="2265432" y="1504500"/>
                </a:lnTo>
                <a:lnTo>
                  <a:pt x="2246640" y="1491769"/>
                </a:lnTo>
                <a:lnTo>
                  <a:pt x="2233909" y="1472977"/>
                </a:lnTo>
                <a:lnTo>
                  <a:pt x="2229224" y="1450110"/>
                </a:lnTo>
                <a:lnTo>
                  <a:pt x="2233909" y="1427243"/>
                </a:lnTo>
                <a:lnTo>
                  <a:pt x="2246640" y="1408452"/>
                </a:lnTo>
                <a:lnTo>
                  <a:pt x="2265432" y="1395721"/>
                </a:lnTo>
                <a:lnTo>
                  <a:pt x="2288299" y="1391036"/>
                </a:lnTo>
                <a:lnTo>
                  <a:pt x="2311636" y="1395721"/>
                </a:lnTo>
                <a:lnTo>
                  <a:pt x="2330375" y="1408452"/>
                </a:lnTo>
                <a:lnTo>
                  <a:pt x="2342845" y="1427243"/>
                </a:lnTo>
                <a:lnTo>
                  <a:pt x="2347373" y="1450110"/>
                </a:lnTo>
                <a:lnTo>
                  <a:pt x="2342688" y="1472977"/>
                </a:lnTo>
                <a:lnTo>
                  <a:pt x="2329957" y="1491769"/>
                </a:lnTo>
                <a:lnTo>
                  <a:pt x="2311166" y="1504500"/>
                </a:lnTo>
                <a:lnTo>
                  <a:pt x="2288299" y="1509185"/>
                </a:lnTo>
                <a:close/>
              </a:path>
              <a:path w="3091180" h="2920365">
                <a:moveTo>
                  <a:pt x="3031745" y="1509185"/>
                </a:moveTo>
                <a:lnTo>
                  <a:pt x="3008878" y="1504500"/>
                </a:lnTo>
                <a:lnTo>
                  <a:pt x="2990086" y="1491769"/>
                </a:lnTo>
                <a:lnTo>
                  <a:pt x="2977355" y="1472977"/>
                </a:lnTo>
                <a:lnTo>
                  <a:pt x="2972670" y="1450110"/>
                </a:lnTo>
                <a:lnTo>
                  <a:pt x="2977355" y="1427243"/>
                </a:lnTo>
                <a:lnTo>
                  <a:pt x="2990086" y="1408452"/>
                </a:lnTo>
                <a:lnTo>
                  <a:pt x="3008878" y="1395721"/>
                </a:lnTo>
                <a:lnTo>
                  <a:pt x="3031745" y="1391036"/>
                </a:lnTo>
                <a:lnTo>
                  <a:pt x="3054612" y="1395721"/>
                </a:lnTo>
                <a:lnTo>
                  <a:pt x="3073403" y="1408452"/>
                </a:lnTo>
                <a:lnTo>
                  <a:pt x="3086134" y="1427243"/>
                </a:lnTo>
                <a:lnTo>
                  <a:pt x="3090819" y="1450110"/>
                </a:lnTo>
                <a:lnTo>
                  <a:pt x="3086134" y="1472977"/>
                </a:lnTo>
                <a:lnTo>
                  <a:pt x="3073403" y="1491769"/>
                </a:lnTo>
                <a:lnTo>
                  <a:pt x="3054612" y="1504500"/>
                </a:lnTo>
                <a:lnTo>
                  <a:pt x="3031745" y="1509185"/>
                </a:lnTo>
                <a:close/>
              </a:path>
              <a:path w="3091180" h="2920365">
                <a:moveTo>
                  <a:pt x="60188" y="2194671"/>
                </a:moveTo>
                <a:lnTo>
                  <a:pt x="37321" y="2189986"/>
                </a:lnTo>
                <a:lnTo>
                  <a:pt x="18530" y="2177255"/>
                </a:lnTo>
                <a:lnTo>
                  <a:pt x="5799" y="2158464"/>
                </a:lnTo>
                <a:lnTo>
                  <a:pt x="1114" y="2135597"/>
                </a:lnTo>
                <a:lnTo>
                  <a:pt x="5799" y="2112730"/>
                </a:lnTo>
                <a:lnTo>
                  <a:pt x="18530" y="2093938"/>
                </a:lnTo>
                <a:lnTo>
                  <a:pt x="37321" y="2081207"/>
                </a:lnTo>
                <a:lnTo>
                  <a:pt x="60188" y="2076522"/>
                </a:lnTo>
                <a:lnTo>
                  <a:pt x="83055" y="2081207"/>
                </a:lnTo>
                <a:lnTo>
                  <a:pt x="101847" y="2093938"/>
                </a:lnTo>
                <a:lnTo>
                  <a:pt x="114578" y="2112730"/>
                </a:lnTo>
                <a:lnTo>
                  <a:pt x="119263" y="2135597"/>
                </a:lnTo>
                <a:lnTo>
                  <a:pt x="114578" y="2158464"/>
                </a:lnTo>
                <a:lnTo>
                  <a:pt x="101847" y="2177255"/>
                </a:lnTo>
                <a:lnTo>
                  <a:pt x="83055" y="2189986"/>
                </a:lnTo>
                <a:lnTo>
                  <a:pt x="60188" y="2194671"/>
                </a:lnTo>
                <a:close/>
              </a:path>
              <a:path w="3091180" h="2920365">
                <a:moveTo>
                  <a:pt x="802520" y="2194671"/>
                </a:moveTo>
                <a:lnTo>
                  <a:pt x="779653" y="2189986"/>
                </a:lnTo>
                <a:lnTo>
                  <a:pt x="760861" y="2177255"/>
                </a:lnTo>
                <a:lnTo>
                  <a:pt x="748130" y="2158464"/>
                </a:lnTo>
                <a:lnTo>
                  <a:pt x="743446" y="2135597"/>
                </a:lnTo>
                <a:lnTo>
                  <a:pt x="748130" y="2112730"/>
                </a:lnTo>
                <a:lnTo>
                  <a:pt x="760861" y="2093938"/>
                </a:lnTo>
                <a:lnTo>
                  <a:pt x="779653" y="2081207"/>
                </a:lnTo>
                <a:lnTo>
                  <a:pt x="802520" y="2076522"/>
                </a:lnTo>
                <a:lnTo>
                  <a:pt x="825857" y="2081207"/>
                </a:lnTo>
                <a:lnTo>
                  <a:pt x="844597" y="2093938"/>
                </a:lnTo>
                <a:lnTo>
                  <a:pt x="857066" y="2112730"/>
                </a:lnTo>
                <a:lnTo>
                  <a:pt x="861595" y="2135597"/>
                </a:lnTo>
                <a:lnTo>
                  <a:pt x="856910" y="2158464"/>
                </a:lnTo>
                <a:lnTo>
                  <a:pt x="844179" y="2177255"/>
                </a:lnTo>
                <a:lnTo>
                  <a:pt x="825387" y="2189986"/>
                </a:lnTo>
                <a:lnTo>
                  <a:pt x="802520" y="2194671"/>
                </a:lnTo>
                <a:close/>
              </a:path>
              <a:path w="3091180" h="2920365">
                <a:moveTo>
                  <a:pt x="1545966" y="2194671"/>
                </a:moveTo>
                <a:lnTo>
                  <a:pt x="1523099" y="2189986"/>
                </a:lnTo>
                <a:lnTo>
                  <a:pt x="1504308" y="2177255"/>
                </a:lnTo>
                <a:lnTo>
                  <a:pt x="1491577" y="2158464"/>
                </a:lnTo>
                <a:lnTo>
                  <a:pt x="1486892" y="2135597"/>
                </a:lnTo>
                <a:lnTo>
                  <a:pt x="1491577" y="2112730"/>
                </a:lnTo>
                <a:lnTo>
                  <a:pt x="1504308" y="2093938"/>
                </a:lnTo>
                <a:lnTo>
                  <a:pt x="1523099" y="2081207"/>
                </a:lnTo>
                <a:lnTo>
                  <a:pt x="1545966" y="2076522"/>
                </a:lnTo>
                <a:lnTo>
                  <a:pt x="1568833" y="2081207"/>
                </a:lnTo>
                <a:lnTo>
                  <a:pt x="1587625" y="2093938"/>
                </a:lnTo>
                <a:lnTo>
                  <a:pt x="1600356" y="2112730"/>
                </a:lnTo>
                <a:lnTo>
                  <a:pt x="1605041" y="2135597"/>
                </a:lnTo>
                <a:lnTo>
                  <a:pt x="1600356" y="2158464"/>
                </a:lnTo>
                <a:lnTo>
                  <a:pt x="1587625" y="2177255"/>
                </a:lnTo>
                <a:lnTo>
                  <a:pt x="1568833" y="2189986"/>
                </a:lnTo>
                <a:lnTo>
                  <a:pt x="1545966" y="2194671"/>
                </a:lnTo>
                <a:close/>
              </a:path>
              <a:path w="3091180" h="2920365">
                <a:moveTo>
                  <a:pt x="2288298" y="2194671"/>
                </a:moveTo>
                <a:lnTo>
                  <a:pt x="2265431" y="2189986"/>
                </a:lnTo>
                <a:lnTo>
                  <a:pt x="2246640" y="2177255"/>
                </a:lnTo>
                <a:lnTo>
                  <a:pt x="2233909" y="2158464"/>
                </a:lnTo>
                <a:lnTo>
                  <a:pt x="2229224" y="2135597"/>
                </a:lnTo>
                <a:lnTo>
                  <a:pt x="2233909" y="2112730"/>
                </a:lnTo>
                <a:lnTo>
                  <a:pt x="2246640" y="2093938"/>
                </a:lnTo>
                <a:lnTo>
                  <a:pt x="2265431" y="2081207"/>
                </a:lnTo>
                <a:lnTo>
                  <a:pt x="2288298" y="2076522"/>
                </a:lnTo>
                <a:lnTo>
                  <a:pt x="2311792" y="2081207"/>
                </a:lnTo>
                <a:lnTo>
                  <a:pt x="2330793" y="2093938"/>
                </a:lnTo>
                <a:lnTo>
                  <a:pt x="2343315" y="2112730"/>
                </a:lnTo>
                <a:lnTo>
                  <a:pt x="2347373" y="2135597"/>
                </a:lnTo>
                <a:lnTo>
                  <a:pt x="2342688" y="2158464"/>
                </a:lnTo>
                <a:lnTo>
                  <a:pt x="2329957" y="2177255"/>
                </a:lnTo>
                <a:lnTo>
                  <a:pt x="2311165" y="2189986"/>
                </a:lnTo>
                <a:lnTo>
                  <a:pt x="2288298" y="2194671"/>
                </a:lnTo>
                <a:close/>
              </a:path>
              <a:path w="3091180" h="2920365">
                <a:moveTo>
                  <a:pt x="3031745" y="2194671"/>
                </a:moveTo>
                <a:lnTo>
                  <a:pt x="3008878" y="2189986"/>
                </a:lnTo>
                <a:lnTo>
                  <a:pt x="2990086" y="2177255"/>
                </a:lnTo>
                <a:lnTo>
                  <a:pt x="2977355" y="2158464"/>
                </a:lnTo>
                <a:lnTo>
                  <a:pt x="2972670" y="2135597"/>
                </a:lnTo>
                <a:lnTo>
                  <a:pt x="2977355" y="2112730"/>
                </a:lnTo>
                <a:lnTo>
                  <a:pt x="2990086" y="2093938"/>
                </a:lnTo>
                <a:lnTo>
                  <a:pt x="3008878" y="2081207"/>
                </a:lnTo>
                <a:lnTo>
                  <a:pt x="3031745" y="2076522"/>
                </a:lnTo>
                <a:lnTo>
                  <a:pt x="3054612" y="2081207"/>
                </a:lnTo>
                <a:lnTo>
                  <a:pt x="3073403" y="2093938"/>
                </a:lnTo>
                <a:lnTo>
                  <a:pt x="3086134" y="2112730"/>
                </a:lnTo>
                <a:lnTo>
                  <a:pt x="3090819" y="2135597"/>
                </a:lnTo>
                <a:lnTo>
                  <a:pt x="3086134" y="2158464"/>
                </a:lnTo>
                <a:lnTo>
                  <a:pt x="3073403" y="2177255"/>
                </a:lnTo>
                <a:lnTo>
                  <a:pt x="3054612" y="2189986"/>
                </a:lnTo>
                <a:lnTo>
                  <a:pt x="3031745" y="2194671"/>
                </a:lnTo>
                <a:close/>
              </a:path>
              <a:path w="3091180" h="2920365">
                <a:moveTo>
                  <a:pt x="60188" y="2920284"/>
                </a:moveTo>
                <a:lnTo>
                  <a:pt x="37321" y="2915599"/>
                </a:lnTo>
                <a:lnTo>
                  <a:pt x="18530" y="2902868"/>
                </a:lnTo>
                <a:lnTo>
                  <a:pt x="5799" y="2884076"/>
                </a:lnTo>
                <a:lnTo>
                  <a:pt x="1114" y="2861209"/>
                </a:lnTo>
                <a:lnTo>
                  <a:pt x="5799" y="2838342"/>
                </a:lnTo>
                <a:lnTo>
                  <a:pt x="18530" y="2819551"/>
                </a:lnTo>
                <a:lnTo>
                  <a:pt x="37322" y="2806820"/>
                </a:lnTo>
                <a:lnTo>
                  <a:pt x="60189" y="2802135"/>
                </a:lnTo>
                <a:lnTo>
                  <a:pt x="83055" y="2806820"/>
                </a:lnTo>
                <a:lnTo>
                  <a:pt x="101847" y="2819551"/>
                </a:lnTo>
                <a:lnTo>
                  <a:pt x="114578" y="2838342"/>
                </a:lnTo>
                <a:lnTo>
                  <a:pt x="119263" y="2861209"/>
                </a:lnTo>
                <a:lnTo>
                  <a:pt x="114578" y="2884076"/>
                </a:lnTo>
                <a:lnTo>
                  <a:pt x="101847" y="2902868"/>
                </a:lnTo>
                <a:lnTo>
                  <a:pt x="83055" y="2915599"/>
                </a:lnTo>
                <a:lnTo>
                  <a:pt x="60188" y="2920284"/>
                </a:lnTo>
                <a:close/>
              </a:path>
              <a:path w="3091180" h="2920365">
                <a:moveTo>
                  <a:pt x="802520" y="2920284"/>
                </a:moveTo>
                <a:lnTo>
                  <a:pt x="779653" y="2915599"/>
                </a:lnTo>
                <a:lnTo>
                  <a:pt x="760861" y="2902868"/>
                </a:lnTo>
                <a:lnTo>
                  <a:pt x="748130" y="2884076"/>
                </a:lnTo>
                <a:lnTo>
                  <a:pt x="743446" y="2861209"/>
                </a:lnTo>
                <a:lnTo>
                  <a:pt x="748130" y="2838342"/>
                </a:lnTo>
                <a:lnTo>
                  <a:pt x="760861" y="2819551"/>
                </a:lnTo>
                <a:lnTo>
                  <a:pt x="779654" y="2806820"/>
                </a:lnTo>
                <a:lnTo>
                  <a:pt x="802521" y="2802135"/>
                </a:lnTo>
                <a:lnTo>
                  <a:pt x="826014" y="2806820"/>
                </a:lnTo>
                <a:lnTo>
                  <a:pt x="845015" y="2819551"/>
                </a:lnTo>
                <a:lnTo>
                  <a:pt x="857537" y="2838342"/>
                </a:lnTo>
                <a:lnTo>
                  <a:pt x="861595" y="2861209"/>
                </a:lnTo>
                <a:lnTo>
                  <a:pt x="856910" y="2884076"/>
                </a:lnTo>
                <a:lnTo>
                  <a:pt x="844179" y="2902868"/>
                </a:lnTo>
                <a:lnTo>
                  <a:pt x="825387" y="2915599"/>
                </a:lnTo>
                <a:lnTo>
                  <a:pt x="802520" y="2920284"/>
                </a:lnTo>
                <a:close/>
              </a:path>
              <a:path w="3091180" h="2920365">
                <a:moveTo>
                  <a:pt x="1545966" y="2920284"/>
                </a:moveTo>
                <a:lnTo>
                  <a:pt x="1523099" y="2915599"/>
                </a:lnTo>
                <a:lnTo>
                  <a:pt x="1504308" y="2902868"/>
                </a:lnTo>
                <a:lnTo>
                  <a:pt x="1491577" y="2884076"/>
                </a:lnTo>
                <a:lnTo>
                  <a:pt x="1486892" y="2861209"/>
                </a:lnTo>
                <a:lnTo>
                  <a:pt x="1491577" y="2838342"/>
                </a:lnTo>
                <a:lnTo>
                  <a:pt x="1504308" y="2819551"/>
                </a:lnTo>
                <a:lnTo>
                  <a:pt x="1523100" y="2806820"/>
                </a:lnTo>
                <a:lnTo>
                  <a:pt x="1545967" y="2802135"/>
                </a:lnTo>
                <a:lnTo>
                  <a:pt x="1568833" y="2806820"/>
                </a:lnTo>
                <a:lnTo>
                  <a:pt x="1587625" y="2819551"/>
                </a:lnTo>
                <a:lnTo>
                  <a:pt x="1600356" y="2838342"/>
                </a:lnTo>
                <a:lnTo>
                  <a:pt x="1605041" y="2861209"/>
                </a:lnTo>
                <a:lnTo>
                  <a:pt x="1600356" y="2884076"/>
                </a:lnTo>
                <a:lnTo>
                  <a:pt x="1587625" y="2902868"/>
                </a:lnTo>
                <a:lnTo>
                  <a:pt x="1568833" y="2915599"/>
                </a:lnTo>
                <a:lnTo>
                  <a:pt x="1545966" y="2920284"/>
                </a:lnTo>
                <a:close/>
              </a:path>
              <a:path w="3091180" h="2920365">
                <a:moveTo>
                  <a:pt x="2288298" y="2920284"/>
                </a:moveTo>
                <a:lnTo>
                  <a:pt x="2265431" y="2915599"/>
                </a:lnTo>
                <a:lnTo>
                  <a:pt x="2246640" y="2902868"/>
                </a:lnTo>
                <a:lnTo>
                  <a:pt x="2233909" y="2884076"/>
                </a:lnTo>
                <a:lnTo>
                  <a:pt x="2229224" y="2861209"/>
                </a:lnTo>
                <a:lnTo>
                  <a:pt x="2233909" y="2838342"/>
                </a:lnTo>
                <a:lnTo>
                  <a:pt x="2246640" y="2819551"/>
                </a:lnTo>
                <a:lnTo>
                  <a:pt x="2265432" y="2806820"/>
                </a:lnTo>
                <a:lnTo>
                  <a:pt x="2288299" y="2802135"/>
                </a:lnTo>
                <a:lnTo>
                  <a:pt x="2311792" y="2806820"/>
                </a:lnTo>
                <a:lnTo>
                  <a:pt x="2330793" y="2819551"/>
                </a:lnTo>
                <a:lnTo>
                  <a:pt x="2343315" y="2838342"/>
                </a:lnTo>
                <a:lnTo>
                  <a:pt x="2347373" y="2861209"/>
                </a:lnTo>
                <a:lnTo>
                  <a:pt x="2342688" y="2884076"/>
                </a:lnTo>
                <a:lnTo>
                  <a:pt x="2329957" y="2902868"/>
                </a:lnTo>
                <a:lnTo>
                  <a:pt x="2311165" y="2915599"/>
                </a:lnTo>
                <a:lnTo>
                  <a:pt x="2288298" y="2920284"/>
                </a:lnTo>
                <a:close/>
              </a:path>
              <a:path w="3091180" h="2920365">
                <a:moveTo>
                  <a:pt x="3031745" y="2920284"/>
                </a:moveTo>
                <a:lnTo>
                  <a:pt x="3008878" y="2915599"/>
                </a:lnTo>
                <a:lnTo>
                  <a:pt x="2990086" y="2902868"/>
                </a:lnTo>
                <a:lnTo>
                  <a:pt x="2977355" y="2884076"/>
                </a:lnTo>
                <a:lnTo>
                  <a:pt x="2972670" y="2861209"/>
                </a:lnTo>
                <a:lnTo>
                  <a:pt x="2977355" y="2838342"/>
                </a:lnTo>
                <a:lnTo>
                  <a:pt x="2990086" y="2819551"/>
                </a:lnTo>
                <a:lnTo>
                  <a:pt x="3008878" y="2806820"/>
                </a:lnTo>
                <a:lnTo>
                  <a:pt x="3031745" y="2802135"/>
                </a:lnTo>
                <a:lnTo>
                  <a:pt x="3054612" y="2806820"/>
                </a:lnTo>
                <a:lnTo>
                  <a:pt x="3073403" y="2819551"/>
                </a:lnTo>
                <a:lnTo>
                  <a:pt x="3086134" y="2838342"/>
                </a:lnTo>
                <a:lnTo>
                  <a:pt x="3090819" y="2861209"/>
                </a:lnTo>
                <a:lnTo>
                  <a:pt x="3086134" y="2884076"/>
                </a:lnTo>
                <a:lnTo>
                  <a:pt x="3073403" y="2902868"/>
                </a:lnTo>
                <a:lnTo>
                  <a:pt x="3054612" y="2915599"/>
                </a:lnTo>
                <a:lnTo>
                  <a:pt x="3031745" y="2920284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59925"/>
            <a:ext cx="2046833" cy="7270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259300" y="9214941"/>
            <a:ext cx="149860" cy="3714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r>
              <a:rPr dirty="0" sz="2000" spc="-140">
                <a:solidFill>
                  <a:srgbClr val="464A4E"/>
                </a:solidFill>
                <a:latin typeface="Lucida Sans Unicode"/>
                <a:cs typeface="Lucida Sans Unicode"/>
              </a:rPr>
              <a:t>6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1219" y="79331"/>
            <a:ext cx="6460490" cy="8807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600" spc="260">
                <a:solidFill>
                  <a:srgbClr val="850D16"/>
                </a:solidFill>
              </a:rPr>
              <a:t>System</a:t>
            </a:r>
            <a:r>
              <a:rPr dirty="0" sz="5600" spc="-145">
                <a:solidFill>
                  <a:srgbClr val="850D16"/>
                </a:solidFill>
              </a:rPr>
              <a:t> </a:t>
            </a:r>
            <a:r>
              <a:rPr dirty="0" sz="5600" spc="200">
                <a:solidFill>
                  <a:srgbClr val="850D16"/>
                </a:solidFill>
              </a:rPr>
              <a:t>architecture</a:t>
            </a:r>
            <a:endParaRPr sz="5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18" y="1795145"/>
            <a:ext cx="152400" cy="1523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2840" y="181903"/>
            <a:ext cx="8734424" cy="3028949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9034668" y="3611350"/>
            <a:ext cx="9077325" cy="6372225"/>
            <a:chOff x="9034668" y="3611350"/>
            <a:chExt cx="9077325" cy="6372225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74175" y="3611350"/>
              <a:ext cx="7134224" cy="30670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4668" y="6554157"/>
              <a:ext cx="9077324" cy="3428999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18" y="3601488"/>
            <a:ext cx="152400" cy="1523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18" y="6493338"/>
            <a:ext cx="152400" cy="1523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718" y="8207375"/>
            <a:ext cx="152400" cy="1523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16793" y="930392"/>
            <a:ext cx="10239375" cy="86614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3400" spc="-155" b="1">
                <a:latin typeface="Tahoma"/>
                <a:cs typeface="Tahoma"/>
              </a:rPr>
              <a:t>1.</a:t>
            </a:r>
            <a:r>
              <a:rPr dirty="0" sz="3400" spc="-200" b="1">
                <a:latin typeface="Tahoma"/>
                <a:cs typeface="Tahoma"/>
              </a:rPr>
              <a:t> </a:t>
            </a:r>
            <a:r>
              <a:rPr dirty="0" sz="3400" spc="-114" b="1">
                <a:latin typeface="Tahoma"/>
                <a:cs typeface="Tahoma"/>
              </a:rPr>
              <a:t>The</a:t>
            </a:r>
            <a:r>
              <a:rPr dirty="0" sz="3400" spc="-200" b="1">
                <a:latin typeface="Tahoma"/>
                <a:cs typeface="Tahoma"/>
              </a:rPr>
              <a:t> </a:t>
            </a:r>
            <a:r>
              <a:rPr dirty="0" sz="3400" spc="-90" b="1">
                <a:latin typeface="Tahoma"/>
                <a:cs typeface="Tahoma"/>
              </a:rPr>
              <a:t>Customer</a:t>
            </a:r>
            <a:r>
              <a:rPr dirty="0" sz="3400" spc="-200" b="1">
                <a:latin typeface="Tahoma"/>
                <a:cs typeface="Tahoma"/>
              </a:rPr>
              <a:t> </a:t>
            </a:r>
            <a:r>
              <a:rPr dirty="0" sz="3400" spc="-20" b="1">
                <a:latin typeface="Tahoma"/>
                <a:cs typeface="Tahoma"/>
              </a:rPr>
              <a:t>Journey</a:t>
            </a:r>
            <a:endParaRPr sz="3400">
              <a:latin typeface="Tahoma"/>
              <a:cs typeface="Tahoma"/>
            </a:endParaRPr>
          </a:p>
          <a:p>
            <a:pPr marL="659765" marR="1760220">
              <a:lnSpc>
                <a:spcPct val="116700"/>
              </a:lnSpc>
              <a:spcBef>
                <a:spcPts val="65"/>
              </a:spcBef>
            </a:pPr>
            <a:r>
              <a:rPr dirty="0" sz="3000" spc="-65" b="1">
                <a:latin typeface="Tahoma"/>
                <a:cs typeface="Tahoma"/>
              </a:rPr>
              <a:t>Browsing</a:t>
            </a:r>
            <a:r>
              <a:rPr dirty="0" sz="3000" spc="-65">
                <a:latin typeface="Lucida Sans Unicode"/>
                <a:cs typeface="Lucida Sans Unicode"/>
              </a:rPr>
              <a:t>:</a:t>
            </a:r>
            <a:r>
              <a:rPr dirty="0" sz="3000" spc="175">
                <a:latin typeface="Lucida Sans Unicode"/>
                <a:cs typeface="Lucida Sans Unicode"/>
              </a:rPr>
              <a:t> </a:t>
            </a:r>
            <a:r>
              <a:rPr dirty="0" sz="3000" spc="-55">
                <a:latin typeface="Lucida Sans Unicode"/>
                <a:cs typeface="Lucida Sans Unicode"/>
              </a:rPr>
              <a:t>User</a:t>
            </a:r>
            <a:r>
              <a:rPr dirty="0" sz="3000" spc="-260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opens</a:t>
            </a:r>
            <a:r>
              <a:rPr dirty="0" sz="3000" spc="-26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the</a:t>
            </a:r>
            <a:r>
              <a:rPr dirty="0" sz="3000" spc="-260">
                <a:latin typeface="Lucida Sans Unicode"/>
                <a:cs typeface="Lucida Sans Unicode"/>
              </a:rPr>
              <a:t> </a:t>
            </a:r>
            <a:r>
              <a:rPr dirty="0" sz="3000" spc="70">
                <a:latin typeface="Lucida Sans Unicode"/>
                <a:cs typeface="Lucida Sans Unicode"/>
              </a:rPr>
              <a:t>React-</a:t>
            </a:r>
            <a:r>
              <a:rPr dirty="0" sz="3000" spc="-10">
                <a:latin typeface="Lucida Sans Unicode"/>
                <a:cs typeface="Lucida Sans Unicode"/>
              </a:rPr>
              <a:t>based </a:t>
            </a:r>
            <a:r>
              <a:rPr dirty="0" sz="3000">
                <a:latin typeface="Lucida Sans Unicode"/>
                <a:cs typeface="Lucida Sans Unicode"/>
              </a:rPr>
              <a:t>website</a:t>
            </a:r>
            <a:r>
              <a:rPr dirty="0" sz="3000" spc="-18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and</a:t>
            </a:r>
            <a:r>
              <a:rPr dirty="0" sz="3000" spc="-180">
                <a:latin typeface="Lucida Sans Unicode"/>
                <a:cs typeface="Lucida Sans Unicode"/>
              </a:rPr>
              <a:t> </a:t>
            </a:r>
            <a:r>
              <a:rPr dirty="0" sz="3000" spc="-50">
                <a:latin typeface="Lucida Sans Unicode"/>
                <a:cs typeface="Lucida Sans Unicode"/>
              </a:rPr>
              <a:t>explores</a:t>
            </a:r>
            <a:r>
              <a:rPr dirty="0" sz="3000" spc="-175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categories,</a:t>
            </a:r>
            <a:r>
              <a:rPr dirty="0" sz="3000" spc="-18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products, </a:t>
            </a:r>
            <a:r>
              <a:rPr dirty="0" sz="3000">
                <a:latin typeface="Lucida Sans Unicode"/>
                <a:cs typeface="Lucida Sans Unicode"/>
              </a:rPr>
              <a:t>and</a:t>
            </a:r>
            <a:r>
              <a:rPr dirty="0" sz="3000" spc="-15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brands.</a:t>
            </a:r>
            <a:endParaRPr sz="3000">
              <a:latin typeface="Lucida Sans Unicode"/>
              <a:cs typeface="Lucida Sans Unicode"/>
            </a:endParaRPr>
          </a:p>
          <a:p>
            <a:pPr marL="661670">
              <a:lnSpc>
                <a:spcPct val="100000"/>
              </a:lnSpc>
              <a:spcBef>
                <a:spcPts val="2225"/>
              </a:spcBef>
            </a:pPr>
            <a:r>
              <a:rPr dirty="0" sz="3000" spc="-25" b="1">
                <a:latin typeface="Tahoma"/>
                <a:cs typeface="Tahoma"/>
              </a:rPr>
              <a:t>Virtual</a:t>
            </a:r>
            <a:r>
              <a:rPr dirty="0" sz="3000" spc="-65" b="1">
                <a:latin typeface="Tahoma"/>
                <a:cs typeface="Tahoma"/>
              </a:rPr>
              <a:t> </a:t>
            </a:r>
            <a:r>
              <a:rPr dirty="0" sz="3000" b="1">
                <a:latin typeface="Tahoma"/>
                <a:cs typeface="Tahoma"/>
              </a:rPr>
              <a:t>Try-</a:t>
            </a:r>
            <a:r>
              <a:rPr dirty="0" sz="3000" spc="-25" b="1">
                <a:latin typeface="Tahoma"/>
                <a:cs typeface="Tahoma"/>
              </a:rPr>
              <a:t>On</a:t>
            </a:r>
            <a:endParaRPr sz="3000">
              <a:latin typeface="Tahoma"/>
              <a:cs typeface="Tahoma"/>
            </a:endParaRPr>
          </a:p>
          <a:p>
            <a:pPr marL="100330" marR="8255">
              <a:lnSpc>
                <a:spcPts val="4200"/>
              </a:lnSpc>
              <a:spcBef>
                <a:spcPts val="240"/>
              </a:spcBef>
            </a:pPr>
            <a:r>
              <a:rPr dirty="0" sz="3000">
                <a:latin typeface="Lucida Sans Unicode"/>
                <a:cs typeface="Lucida Sans Unicode"/>
              </a:rPr>
              <a:t>Uploads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95">
                <a:latin typeface="Lucida Sans Unicode"/>
                <a:cs typeface="Lucida Sans Unicode"/>
              </a:rPr>
              <a:t>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full-</a:t>
            </a:r>
            <a:r>
              <a:rPr dirty="0" sz="3000" spc="-50">
                <a:latin typeface="Lucida Sans Unicode"/>
                <a:cs typeface="Lucida Sans Unicode"/>
              </a:rPr>
              <a:t>body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45">
                <a:latin typeface="Lucida Sans Unicode"/>
                <a:cs typeface="Lucida Sans Unicode"/>
              </a:rPr>
              <a:t>photo,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45">
                <a:latin typeface="Lucida Sans Unicode"/>
                <a:cs typeface="Lucida Sans Unicode"/>
              </a:rPr>
              <a:t>selects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95">
                <a:latin typeface="Lucida Sans Unicode"/>
                <a:cs typeface="Lucida Sans Unicode"/>
              </a:rPr>
              <a:t>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product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29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request sent</a:t>
            </a:r>
            <a:r>
              <a:rPr dirty="0" sz="3000" spc="-245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to</a:t>
            </a:r>
            <a:r>
              <a:rPr dirty="0" sz="3000" spc="-240">
                <a:latin typeface="Lucida Sans Unicode"/>
                <a:cs typeface="Lucida Sans Unicode"/>
              </a:rPr>
              <a:t> </a:t>
            </a:r>
            <a:r>
              <a:rPr dirty="0" sz="3000" spc="-20">
                <a:latin typeface="Lucida Sans Unicode"/>
                <a:cs typeface="Lucida Sans Unicode"/>
              </a:rPr>
              <a:t>Flask</a:t>
            </a:r>
            <a:r>
              <a:rPr dirty="0" sz="3000" spc="-240">
                <a:latin typeface="Lucida Sans Unicode"/>
                <a:cs typeface="Lucida Sans Unicode"/>
              </a:rPr>
              <a:t> </a:t>
            </a:r>
            <a:r>
              <a:rPr dirty="0" sz="3000" spc="-100">
                <a:latin typeface="Lucida Sans Unicode"/>
                <a:cs typeface="Lucida Sans Unicode"/>
              </a:rPr>
              <a:t>AI</a:t>
            </a:r>
            <a:r>
              <a:rPr dirty="0" sz="3000" spc="-24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server.</a:t>
            </a:r>
            <a:endParaRPr sz="3000">
              <a:latin typeface="Lucida Sans Unicode"/>
              <a:cs typeface="Lucida Sans Unicode"/>
            </a:endParaRPr>
          </a:p>
          <a:p>
            <a:pPr marL="12700" marR="5080" indent="87630">
              <a:lnSpc>
                <a:spcPts val="4200"/>
              </a:lnSpc>
            </a:pPr>
            <a:r>
              <a:rPr dirty="0" sz="3000">
                <a:latin typeface="Lucida Sans Unicode"/>
                <a:cs typeface="Lucida Sans Unicode"/>
              </a:rPr>
              <a:t>Server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60">
                <a:latin typeface="Lucida Sans Unicode"/>
                <a:cs typeface="Lucida Sans Unicode"/>
              </a:rPr>
              <a:t>returns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195">
                <a:latin typeface="Lucida Sans Unicode"/>
                <a:cs typeface="Lucida Sans Unicode"/>
              </a:rPr>
              <a:t>a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preview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showing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how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the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30">
                <a:latin typeface="Lucida Sans Unicode"/>
                <a:cs typeface="Lucida Sans Unicode"/>
              </a:rPr>
              <a:t>product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looks </a:t>
            </a:r>
            <a:r>
              <a:rPr dirty="0" sz="3000" spc="-55">
                <a:latin typeface="Lucida Sans Unicode"/>
                <a:cs typeface="Lucida Sans Unicode"/>
              </a:rPr>
              <a:t>on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the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20">
                <a:latin typeface="Lucida Sans Unicode"/>
                <a:cs typeface="Lucida Sans Unicode"/>
              </a:rPr>
              <a:t>user.</a:t>
            </a:r>
            <a:endParaRPr sz="3000">
              <a:latin typeface="Lucida Sans Unicode"/>
              <a:cs typeface="Lucida Sans Unicode"/>
            </a:endParaRPr>
          </a:p>
          <a:p>
            <a:pPr marL="659765">
              <a:lnSpc>
                <a:spcPct val="100000"/>
              </a:lnSpc>
              <a:spcBef>
                <a:spcPts val="2130"/>
              </a:spcBef>
            </a:pPr>
            <a:r>
              <a:rPr dirty="0" sz="3000" spc="-10" b="1">
                <a:latin typeface="Tahoma"/>
                <a:cs typeface="Tahoma"/>
              </a:rPr>
              <a:t>Checkout</a:t>
            </a:r>
            <a:endParaRPr sz="3000">
              <a:latin typeface="Tahoma"/>
              <a:cs typeface="Tahoma"/>
            </a:endParaRPr>
          </a:p>
          <a:p>
            <a:pPr marL="12700" marR="2199640" indent="87630">
              <a:lnSpc>
                <a:spcPct val="114599"/>
              </a:lnSpc>
            </a:pPr>
            <a:r>
              <a:rPr dirty="0" sz="3000">
                <a:latin typeface="Lucida Sans Unicode"/>
                <a:cs typeface="Lucida Sans Unicode"/>
              </a:rPr>
              <a:t>Processes</a:t>
            </a:r>
            <a:r>
              <a:rPr dirty="0" sz="3000" spc="-18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payment,</a:t>
            </a:r>
            <a:r>
              <a:rPr dirty="0" sz="3000" spc="-175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updates</a:t>
            </a:r>
            <a:r>
              <a:rPr dirty="0" sz="3000" spc="-175">
                <a:latin typeface="Lucida Sans Unicode"/>
                <a:cs typeface="Lucida Sans Unicode"/>
              </a:rPr>
              <a:t> </a:t>
            </a:r>
            <a:r>
              <a:rPr dirty="0" sz="3000" spc="-45">
                <a:latin typeface="Lucida Sans Unicode"/>
                <a:cs typeface="Lucida Sans Unicode"/>
              </a:rPr>
              <a:t>inventory,</a:t>
            </a:r>
            <a:r>
              <a:rPr dirty="0" sz="3000" spc="-175">
                <a:latin typeface="Lucida Sans Unicode"/>
                <a:cs typeface="Lucida Sans Unicode"/>
              </a:rPr>
              <a:t> </a:t>
            </a:r>
            <a:r>
              <a:rPr dirty="0" sz="3000" spc="-25">
                <a:latin typeface="Lucida Sans Unicode"/>
                <a:cs typeface="Lucida Sans Unicode"/>
              </a:rPr>
              <a:t>and </a:t>
            </a:r>
            <a:r>
              <a:rPr dirty="0" sz="3000" spc="-50">
                <a:latin typeface="Lucida Sans Unicode"/>
                <a:cs typeface="Lucida Sans Unicode"/>
              </a:rPr>
              <a:t>triggers</a:t>
            </a:r>
            <a:r>
              <a:rPr dirty="0" sz="3000" spc="-185">
                <a:latin typeface="Lucida Sans Unicode"/>
                <a:cs typeface="Lucida Sans Unicode"/>
              </a:rPr>
              <a:t> </a:t>
            </a:r>
            <a:r>
              <a:rPr dirty="0" sz="3000" spc="-20">
                <a:latin typeface="Lucida Sans Unicode"/>
                <a:cs typeface="Lucida Sans Unicode"/>
              </a:rPr>
              <a:t>confirmation</a:t>
            </a:r>
            <a:r>
              <a:rPr dirty="0" sz="3000" spc="-180">
                <a:latin typeface="Lucida Sans Unicode"/>
                <a:cs typeface="Lucida Sans Unicode"/>
              </a:rPr>
              <a:t> </a:t>
            </a:r>
            <a:r>
              <a:rPr dirty="0" sz="3000" spc="-10">
                <a:latin typeface="Lucida Sans Unicode"/>
                <a:cs typeface="Lucida Sans Unicode"/>
              </a:rPr>
              <a:t>emails</a:t>
            </a:r>
            <a:endParaRPr sz="3000">
              <a:latin typeface="Lucida Sans Unicode"/>
              <a:cs typeface="Lucida Sans Unicode"/>
            </a:endParaRPr>
          </a:p>
          <a:p>
            <a:pPr marL="659765">
              <a:lnSpc>
                <a:spcPct val="100000"/>
              </a:lnSpc>
              <a:spcBef>
                <a:spcPts val="1645"/>
              </a:spcBef>
            </a:pPr>
            <a:r>
              <a:rPr dirty="0" sz="3000" spc="-105" b="1">
                <a:latin typeface="Tahoma"/>
                <a:cs typeface="Tahoma"/>
              </a:rPr>
              <a:t>Order</a:t>
            </a:r>
            <a:r>
              <a:rPr dirty="0" sz="3000" spc="-175" b="1">
                <a:latin typeface="Tahoma"/>
                <a:cs typeface="Tahoma"/>
              </a:rPr>
              <a:t> </a:t>
            </a:r>
            <a:r>
              <a:rPr dirty="0" sz="3000" spc="-10" b="1">
                <a:latin typeface="Tahoma"/>
                <a:cs typeface="Tahoma"/>
              </a:rPr>
              <a:t>Confirmation:</a:t>
            </a:r>
            <a:endParaRPr sz="3000">
              <a:latin typeface="Tahoma"/>
              <a:cs typeface="Tahoma"/>
            </a:endParaRPr>
          </a:p>
          <a:p>
            <a:pPr marL="12700" marR="2047875">
              <a:lnSpc>
                <a:spcPts val="4200"/>
              </a:lnSpc>
              <a:spcBef>
                <a:spcPts val="100"/>
              </a:spcBef>
            </a:pPr>
            <a:r>
              <a:rPr dirty="0" sz="3000" spc="-105">
                <a:latin typeface="Lucida Sans Unicode"/>
                <a:cs typeface="Lucida Sans Unicode"/>
              </a:rPr>
              <a:t>Order</a:t>
            </a:r>
            <a:r>
              <a:rPr dirty="0" sz="3000" spc="-204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saved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85">
                <a:latin typeface="Lucida Sans Unicode"/>
                <a:cs typeface="Lucida Sans Unicode"/>
              </a:rPr>
              <a:t>in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60">
                <a:latin typeface="Lucida Sans Unicode"/>
                <a:cs typeface="Lucida Sans Unicode"/>
              </a:rPr>
              <a:t>MongoDB,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-25">
                <a:latin typeface="Lucida Sans Unicode"/>
                <a:cs typeface="Lucida Sans Unicode"/>
              </a:rPr>
              <a:t>stock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>
                <a:latin typeface="Lucida Sans Unicode"/>
                <a:cs typeface="Lucida Sans Unicode"/>
              </a:rPr>
              <a:t>updated,</a:t>
            </a:r>
            <a:r>
              <a:rPr dirty="0" sz="3000" spc="-200">
                <a:latin typeface="Lucida Sans Unicode"/>
                <a:cs typeface="Lucida Sans Unicode"/>
              </a:rPr>
              <a:t> </a:t>
            </a:r>
            <a:r>
              <a:rPr dirty="0" sz="3000" spc="40">
                <a:latin typeface="Lucida Sans Unicode"/>
                <a:cs typeface="Lucida Sans Unicode"/>
              </a:rPr>
              <a:t>cart </a:t>
            </a:r>
            <a:r>
              <a:rPr dirty="0" sz="3000" spc="35">
                <a:latin typeface="Lucida Sans Unicode"/>
                <a:cs typeface="Lucida Sans Unicode"/>
              </a:rPr>
              <a:t>cleared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91940" y="8981368"/>
            <a:ext cx="2628899" cy="1305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" y="9258300"/>
            <a:ext cx="2387928" cy="102869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750821" y="979570"/>
            <a:ext cx="10532745" cy="9307830"/>
            <a:chOff x="7750821" y="979570"/>
            <a:chExt cx="10532745" cy="930783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0821" y="979570"/>
              <a:ext cx="10532569" cy="29813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3957144"/>
              <a:ext cx="2581274" cy="632985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19411" y="3957144"/>
              <a:ext cx="2028824" cy="632985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2252" y="100349"/>
            <a:ext cx="8491855" cy="8655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500" spc="254">
                <a:solidFill>
                  <a:srgbClr val="850D16"/>
                </a:solidFill>
              </a:rPr>
              <a:t>System</a:t>
            </a:r>
            <a:r>
              <a:rPr dirty="0" sz="5500" spc="-114">
                <a:solidFill>
                  <a:srgbClr val="850D16"/>
                </a:solidFill>
              </a:rPr>
              <a:t> </a:t>
            </a:r>
            <a:r>
              <a:rPr dirty="0" sz="5500" spc="200">
                <a:solidFill>
                  <a:srgbClr val="850D16"/>
                </a:solidFill>
              </a:rPr>
              <a:t>architecture</a:t>
            </a:r>
            <a:r>
              <a:rPr dirty="0" sz="5500" spc="-114">
                <a:solidFill>
                  <a:srgbClr val="850D16"/>
                </a:solidFill>
              </a:rPr>
              <a:t> </a:t>
            </a:r>
            <a:r>
              <a:rPr dirty="0" sz="5500" spc="350">
                <a:solidFill>
                  <a:srgbClr val="850D16"/>
                </a:solidFill>
              </a:rPr>
              <a:t>(cont)</a:t>
            </a:r>
            <a:endParaRPr sz="5500"/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949" y="2942575"/>
            <a:ext cx="160161" cy="16016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949" y="4624275"/>
            <a:ext cx="160161" cy="16016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49" y="6305975"/>
            <a:ext cx="160161" cy="16016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6949" y="7987675"/>
            <a:ext cx="160161" cy="16016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13956" y="1505135"/>
            <a:ext cx="8426450" cy="737615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50" spc="-80" b="1">
                <a:latin typeface="Tahoma"/>
                <a:cs typeface="Tahoma"/>
              </a:rPr>
              <a:t>2.Admin</a:t>
            </a:r>
            <a:r>
              <a:rPr dirty="0" sz="3550" spc="-195" b="1">
                <a:latin typeface="Tahoma"/>
                <a:cs typeface="Tahoma"/>
              </a:rPr>
              <a:t> </a:t>
            </a:r>
            <a:r>
              <a:rPr dirty="0" sz="3550" spc="-114" b="1">
                <a:latin typeface="Tahoma"/>
                <a:cs typeface="Tahoma"/>
              </a:rPr>
              <a:t>Role</a:t>
            </a:r>
            <a:r>
              <a:rPr dirty="0" sz="3550" spc="-190" b="1">
                <a:latin typeface="Tahoma"/>
                <a:cs typeface="Tahoma"/>
              </a:rPr>
              <a:t> </a:t>
            </a:r>
            <a:r>
              <a:rPr dirty="0" sz="3550" spc="-20" b="1">
                <a:latin typeface="Tahoma"/>
                <a:cs typeface="Tahoma"/>
              </a:rPr>
              <a:t>Journey</a:t>
            </a:r>
            <a:endParaRPr sz="3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3550">
              <a:latin typeface="Tahoma"/>
              <a:cs typeface="Tahoma"/>
            </a:endParaRPr>
          </a:p>
          <a:p>
            <a:pPr marL="692785" marR="766445">
              <a:lnSpc>
                <a:spcPct val="116799"/>
              </a:lnSpc>
            </a:pPr>
            <a:r>
              <a:rPr dirty="0" sz="3150" spc="-55" b="1">
                <a:latin typeface="Tahoma"/>
                <a:cs typeface="Tahoma"/>
              </a:rPr>
              <a:t>Manage</a:t>
            </a:r>
            <a:r>
              <a:rPr dirty="0" sz="3150" spc="-114" b="1">
                <a:latin typeface="Tahoma"/>
                <a:cs typeface="Tahoma"/>
              </a:rPr>
              <a:t> </a:t>
            </a:r>
            <a:r>
              <a:rPr dirty="0" sz="3150" spc="-80" b="1">
                <a:latin typeface="Tahoma"/>
                <a:cs typeface="Tahoma"/>
              </a:rPr>
              <a:t>Products</a:t>
            </a:r>
            <a:r>
              <a:rPr dirty="0" sz="3150" spc="-80">
                <a:latin typeface="Lucida Sans Unicode"/>
                <a:cs typeface="Lucida Sans Unicode"/>
              </a:rPr>
              <a:t>:Add,</a:t>
            </a:r>
            <a:r>
              <a:rPr dirty="0" sz="3150" spc="-190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update,</a:t>
            </a:r>
            <a:r>
              <a:rPr dirty="0" sz="3150" spc="-190">
                <a:latin typeface="Lucida Sans Unicode"/>
                <a:cs typeface="Lucida Sans Unicode"/>
              </a:rPr>
              <a:t> </a:t>
            </a:r>
            <a:r>
              <a:rPr dirty="0" sz="3150" spc="-25">
                <a:latin typeface="Lucida Sans Unicode"/>
                <a:cs typeface="Lucida Sans Unicode"/>
              </a:rPr>
              <a:t>or </a:t>
            </a:r>
            <a:r>
              <a:rPr dirty="0" sz="3150">
                <a:latin typeface="Lucida Sans Unicode"/>
                <a:cs typeface="Lucida Sans Unicode"/>
              </a:rPr>
              <a:t>remove</a:t>
            </a:r>
            <a:r>
              <a:rPr dirty="0" sz="3150" spc="-220">
                <a:latin typeface="Lucida Sans Unicode"/>
                <a:cs typeface="Lucida Sans Unicode"/>
              </a:rPr>
              <a:t> </a:t>
            </a:r>
            <a:r>
              <a:rPr dirty="0" sz="3150" spc="-30">
                <a:latin typeface="Lucida Sans Unicode"/>
                <a:cs typeface="Lucida Sans Unicode"/>
              </a:rPr>
              <a:t>product</a:t>
            </a:r>
            <a:r>
              <a:rPr dirty="0" sz="3150" spc="-215">
                <a:latin typeface="Lucida Sans Unicode"/>
                <a:cs typeface="Lucida Sans Unicode"/>
              </a:rPr>
              <a:t> </a:t>
            </a:r>
            <a:r>
              <a:rPr dirty="0" sz="3150" spc="-40">
                <a:latin typeface="Lucida Sans Unicode"/>
                <a:cs typeface="Lucida Sans Unicode"/>
              </a:rPr>
              <a:t>listings</a:t>
            </a:r>
            <a:r>
              <a:rPr dirty="0" sz="3150" spc="-220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and</a:t>
            </a:r>
            <a:r>
              <a:rPr dirty="0" sz="3150" spc="-215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images.</a:t>
            </a:r>
            <a:endParaRPr sz="3150">
              <a:latin typeface="Lucida Sans Unicode"/>
              <a:cs typeface="Lucida Sans Unicode"/>
            </a:endParaRPr>
          </a:p>
          <a:p>
            <a:pPr marL="692785" marR="5080">
              <a:lnSpc>
                <a:spcPct val="116799"/>
              </a:lnSpc>
              <a:spcBef>
                <a:spcPts val="4410"/>
              </a:spcBef>
            </a:pPr>
            <a:r>
              <a:rPr dirty="0" sz="3150" spc="-55" b="1">
                <a:latin typeface="Tahoma"/>
                <a:cs typeface="Tahoma"/>
              </a:rPr>
              <a:t>Manage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30" b="1">
                <a:latin typeface="Tahoma"/>
                <a:cs typeface="Tahoma"/>
              </a:rPr>
              <a:t>Categories</a:t>
            </a:r>
            <a:r>
              <a:rPr dirty="0" sz="3150" spc="-175" b="1">
                <a:latin typeface="Tahoma"/>
                <a:cs typeface="Tahoma"/>
              </a:rPr>
              <a:t> </a:t>
            </a:r>
            <a:r>
              <a:rPr dirty="0" sz="3150" spc="-345" b="1">
                <a:latin typeface="Tahoma"/>
                <a:cs typeface="Tahoma"/>
              </a:rPr>
              <a:t>&amp;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100" b="1">
                <a:latin typeface="Tahoma"/>
                <a:cs typeface="Tahoma"/>
              </a:rPr>
              <a:t>Brands</a:t>
            </a:r>
            <a:r>
              <a:rPr dirty="0" sz="3150" spc="-100">
                <a:latin typeface="Lucida Sans Unicode"/>
                <a:cs typeface="Lucida Sans Unicode"/>
              </a:rPr>
              <a:t>:</a:t>
            </a:r>
            <a:r>
              <a:rPr dirty="0" sz="3150" spc="-250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Organize </a:t>
            </a:r>
            <a:r>
              <a:rPr dirty="0" sz="3150" spc="-45">
                <a:latin typeface="Lucida Sans Unicode"/>
                <a:cs typeface="Lucida Sans Unicode"/>
              </a:rPr>
              <a:t>store</a:t>
            </a:r>
            <a:r>
              <a:rPr dirty="0" sz="3150" spc="-180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structure</a:t>
            </a:r>
            <a:r>
              <a:rPr dirty="0" sz="3150" spc="-165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and</a:t>
            </a:r>
            <a:r>
              <a:rPr dirty="0" sz="3150" spc="-170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update</a:t>
            </a:r>
            <a:r>
              <a:rPr dirty="0" sz="3150" spc="-165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associations.</a:t>
            </a:r>
            <a:endParaRPr sz="3150">
              <a:latin typeface="Lucida Sans Unicode"/>
              <a:cs typeface="Lucida Sans Unicode"/>
            </a:endParaRPr>
          </a:p>
          <a:p>
            <a:pPr marL="692785" marR="803275">
              <a:lnSpc>
                <a:spcPct val="116799"/>
              </a:lnSpc>
              <a:spcBef>
                <a:spcPts val="4415"/>
              </a:spcBef>
            </a:pPr>
            <a:r>
              <a:rPr dirty="0" sz="3150" spc="-60" b="1">
                <a:latin typeface="Tahoma"/>
                <a:cs typeface="Tahoma"/>
              </a:rPr>
              <a:t>Track</a:t>
            </a:r>
            <a:r>
              <a:rPr dirty="0" sz="3150" spc="-185" b="1">
                <a:latin typeface="Tahoma"/>
                <a:cs typeface="Tahoma"/>
              </a:rPr>
              <a:t> </a:t>
            </a:r>
            <a:r>
              <a:rPr dirty="0" sz="3150" spc="-95" b="1">
                <a:latin typeface="Tahoma"/>
                <a:cs typeface="Tahoma"/>
              </a:rPr>
              <a:t>Orders: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View</a:t>
            </a:r>
            <a:r>
              <a:rPr dirty="0" sz="3150" spc="-254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customer</a:t>
            </a:r>
            <a:r>
              <a:rPr dirty="0" sz="3150" spc="-260">
                <a:latin typeface="Lucida Sans Unicode"/>
                <a:cs typeface="Lucida Sans Unicode"/>
              </a:rPr>
              <a:t> </a:t>
            </a:r>
            <a:r>
              <a:rPr dirty="0" sz="3150" spc="-50">
                <a:latin typeface="Lucida Sans Unicode"/>
                <a:cs typeface="Lucida Sans Unicode"/>
              </a:rPr>
              <a:t>orders, </a:t>
            </a:r>
            <a:r>
              <a:rPr dirty="0" sz="3150" spc="-20">
                <a:latin typeface="Lucida Sans Unicode"/>
                <a:cs typeface="Lucida Sans Unicode"/>
              </a:rPr>
              <a:t>filter</a:t>
            </a:r>
            <a:r>
              <a:rPr dirty="0" sz="3150" spc="-210">
                <a:latin typeface="Lucida Sans Unicode"/>
                <a:cs typeface="Lucida Sans Unicode"/>
              </a:rPr>
              <a:t> </a:t>
            </a:r>
            <a:r>
              <a:rPr dirty="0" sz="3150" spc="-50">
                <a:latin typeface="Lucida Sans Unicode"/>
                <a:cs typeface="Lucida Sans Unicode"/>
              </a:rPr>
              <a:t>by</a:t>
            </a:r>
            <a:r>
              <a:rPr dirty="0" sz="3150" spc="-204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status,</a:t>
            </a:r>
            <a:r>
              <a:rPr dirty="0" sz="3150" spc="-210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and</a:t>
            </a:r>
            <a:r>
              <a:rPr dirty="0" sz="3150" spc="-204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update.</a:t>
            </a:r>
            <a:endParaRPr sz="3150">
              <a:latin typeface="Lucida Sans Unicode"/>
              <a:cs typeface="Lucida Sans Unicode"/>
            </a:endParaRPr>
          </a:p>
          <a:p>
            <a:pPr marL="692785" marR="1220470">
              <a:lnSpc>
                <a:spcPct val="116799"/>
              </a:lnSpc>
              <a:spcBef>
                <a:spcPts val="4410"/>
              </a:spcBef>
            </a:pPr>
            <a:r>
              <a:rPr dirty="0" sz="3150" spc="-155" b="1">
                <a:latin typeface="Tahoma"/>
                <a:cs typeface="Tahoma"/>
              </a:rPr>
              <a:t>Review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 spc="-85" b="1">
                <a:latin typeface="Tahoma"/>
                <a:cs typeface="Tahoma"/>
              </a:rPr>
              <a:t>Monitoring:</a:t>
            </a:r>
            <a:r>
              <a:rPr dirty="0" sz="3150" spc="-180" b="1">
                <a:latin typeface="Tahoma"/>
                <a:cs typeface="Tahoma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View</a:t>
            </a:r>
            <a:r>
              <a:rPr dirty="0" sz="3150" spc="-254">
                <a:latin typeface="Lucida Sans Unicode"/>
                <a:cs typeface="Lucida Sans Unicode"/>
              </a:rPr>
              <a:t> </a:t>
            </a:r>
            <a:r>
              <a:rPr dirty="0" sz="3150" spc="-135">
                <a:latin typeface="Lucida Sans Unicode"/>
                <a:cs typeface="Lucida Sans Unicode"/>
              </a:rPr>
              <a:t>or</a:t>
            </a:r>
            <a:r>
              <a:rPr dirty="0" sz="3150" spc="-250">
                <a:latin typeface="Lucida Sans Unicode"/>
                <a:cs typeface="Lucida Sans Unicode"/>
              </a:rPr>
              <a:t> </a:t>
            </a:r>
            <a:r>
              <a:rPr dirty="0" sz="3150" spc="45">
                <a:latin typeface="Lucida Sans Unicode"/>
                <a:cs typeface="Lucida Sans Unicode"/>
              </a:rPr>
              <a:t>delete </a:t>
            </a:r>
            <a:r>
              <a:rPr dirty="0" sz="3150">
                <a:latin typeface="Lucida Sans Unicode"/>
                <a:cs typeface="Lucida Sans Unicode"/>
              </a:rPr>
              <a:t>customer</a:t>
            </a:r>
            <a:r>
              <a:rPr dirty="0" sz="3150" spc="-250">
                <a:latin typeface="Lucida Sans Unicode"/>
                <a:cs typeface="Lucida Sans Unicode"/>
              </a:rPr>
              <a:t> </a:t>
            </a:r>
            <a:r>
              <a:rPr dirty="0" sz="3150">
                <a:latin typeface="Lucida Sans Unicode"/>
                <a:cs typeface="Lucida Sans Unicode"/>
              </a:rPr>
              <a:t>reviews</a:t>
            </a:r>
            <a:r>
              <a:rPr dirty="0" sz="3150" spc="-245">
                <a:latin typeface="Lucida Sans Unicode"/>
                <a:cs typeface="Lucida Sans Unicode"/>
              </a:rPr>
              <a:t> </a:t>
            </a:r>
            <a:r>
              <a:rPr dirty="0" sz="3150" spc="-70">
                <a:latin typeface="Lucida Sans Unicode"/>
                <a:cs typeface="Lucida Sans Unicode"/>
              </a:rPr>
              <a:t>if</a:t>
            </a:r>
            <a:r>
              <a:rPr dirty="0" sz="3150" spc="-245">
                <a:latin typeface="Lucida Sans Unicode"/>
                <a:cs typeface="Lucida Sans Unicode"/>
              </a:rPr>
              <a:t> </a:t>
            </a:r>
            <a:r>
              <a:rPr dirty="0" sz="3150" spc="-10">
                <a:latin typeface="Lucida Sans Unicode"/>
                <a:cs typeface="Lucida Sans Unicode"/>
              </a:rPr>
              <a:t>needed.</a:t>
            </a:r>
            <a:endParaRPr sz="3150">
              <a:latin typeface="Lucida Sans Unicode"/>
              <a:cs typeface="Lucida Sans Unicode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91749" y="8830556"/>
            <a:ext cx="2628899" cy="1456443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9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910130" y="5612790"/>
            <a:ext cx="3091180" cy="2920365"/>
          </a:xfrm>
          <a:custGeom>
            <a:avLst/>
            <a:gdLst/>
            <a:ahLst/>
            <a:cxnLst/>
            <a:rect l="l" t="t" r="r" b="b"/>
            <a:pathLst>
              <a:path w="3091180" h="2920365">
                <a:moveTo>
                  <a:pt x="59075" y="119263"/>
                </a:moveTo>
                <a:lnTo>
                  <a:pt x="36208" y="114578"/>
                </a:lnTo>
                <a:lnTo>
                  <a:pt x="17416" y="101847"/>
                </a:lnTo>
                <a:lnTo>
                  <a:pt x="4685" y="83056"/>
                </a:lnTo>
                <a:lnTo>
                  <a:pt x="0" y="60189"/>
                </a:lnTo>
                <a:lnTo>
                  <a:pt x="4685" y="37322"/>
                </a:lnTo>
                <a:lnTo>
                  <a:pt x="17416" y="18530"/>
                </a:lnTo>
                <a:lnTo>
                  <a:pt x="36208" y="5799"/>
                </a:lnTo>
                <a:lnTo>
                  <a:pt x="59075" y="1114"/>
                </a:lnTo>
                <a:lnTo>
                  <a:pt x="82412" y="5799"/>
                </a:lnTo>
                <a:lnTo>
                  <a:pt x="101151" y="18530"/>
                </a:lnTo>
                <a:lnTo>
                  <a:pt x="113621" y="37322"/>
                </a:lnTo>
                <a:lnTo>
                  <a:pt x="118149" y="60189"/>
                </a:lnTo>
                <a:lnTo>
                  <a:pt x="113464" y="83056"/>
                </a:lnTo>
                <a:lnTo>
                  <a:pt x="100733" y="101847"/>
                </a:lnTo>
                <a:lnTo>
                  <a:pt x="81942" y="114578"/>
                </a:lnTo>
                <a:lnTo>
                  <a:pt x="59075" y="119263"/>
                </a:lnTo>
                <a:close/>
              </a:path>
              <a:path w="3091180" h="2920365">
                <a:moveTo>
                  <a:pt x="802521" y="118148"/>
                </a:moveTo>
                <a:lnTo>
                  <a:pt x="779654" y="113464"/>
                </a:lnTo>
                <a:lnTo>
                  <a:pt x="760862" y="100733"/>
                </a:lnTo>
                <a:lnTo>
                  <a:pt x="748131" y="81941"/>
                </a:lnTo>
                <a:lnTo>
                  <a:pt x="743446" y="59074"/>
                </a:lnTo>
                <a:lnTo>
                  <a:pt x="748131" y="36207"/>
                </a:lnTo>
                <a:lnTo>
                  <a:pt x="760862" y="17415"/>
                </a:lnTo>
                <a:lnTo>
                  <a:pt x="779654" y="4684"/>
                </a:lnTo>
                <a:lnTo>
                  <a:pt x="802521" y="0"/>
                </a:lnTo>
                <a:lnTo>
                  <a:pt x="825388" y="4684"/>
                </a:lnTo>
                <a:lnTo>
                  <a:pt x="844180" y="17415"/>
                </a:lnTo>
                <a:lnTo>
                  <a:pt x="856911" y="36207"/>
                </a:lnTo>
                <a:lnTo>
                  <a:pt x="861595" y="59074"/>
                </a:lnTo>
                <a:lnTo>
                  <a:pt x="856911" y="81941"/>
                </a:lnTo>
                <a:lnTo>
                  <a:pt x="844180" y="100733"/>
                </a:lnTo>
                <a:lnTo>
                  <a:pt x="825388" y="113464"/>
                </a:lnTo>
                <a:lnTo>
                  <a:pt x="802521" y="118148"/>
                </a:lnTo>
                <a:close/>
              </a:path>
              <a:path w="3091180" h="2920365">
                <a:moveTo>
                  <a:pt x="1544853" y="118148"/>
                </a:moveTo>
                <a:lnTo>
                  <a:pt x="1521986" y="113464"/>
                </a:lnTo>
                <a:lnTo>
                  <a:pt x="1503194" y="100733"/>
                </a:lnTo>
                <a:lnTo>
                  <a:pt x="1490463" y="81941"/>
                </a:lnTo>
                <a:lnTo>
                  <a:pt x="1485778" y="59074"/>
                </a:lnTo>
                <a:lnTo>
                  <a:pt x="1490463" y="36207"/>
                </a:lnTo>
                <a:lnTo>
                  <a:pt x="1503194" y="17415"/>
                </a:lnTo>
                <a:lnTo>
                  <a:pt x="1521986" y="4684"/>
                </a:lnTo>
                <a:lnTo>
                  <a:pt x="1544853" y="0"/>
                </a:lnTo>
                <a:lnTo>
                  <a:pt x="1568190" y="4684"/>
                </a:lnTo>
                <a:lnTo>
                  <a:pt x="1586929" y="17415"/>
                </a:lnTo>
                <a:lnTo>
                  <a:pt x="1599399" y="36207"/>
                </a:lnTo>
                <a:lnTo>
                  <a:pt x="1603927" y="59074"/>
                </a:lnTo>
                <a:lnTo>
                  <a:pt x="1599242" y="81941"/>
                </a:lnTo>
                <a:lnTo>
                  <a:pt x="1586511" y="100733"/>
                </a:lnTo>
                <a:lnTo>
                  <a:pt x="1567720" y="113464"/>
                </a:lnTo>
                <a:lnTo>
                  <a:pt x="1544853" y="118148"/>
                </a:lnTo>
                <a:close/>
              </a:path>
              <a:path w="3091180" h="2920365">
                <a:moveTo>
                  <a:pt x="2288299" y="118148"/>
                </a:moveTo>
                <a:lnTo>
                  <a:pt x="2265432" y="113464"/>
                </a:lnTo>
                <a:lnTo>
                  <a:pt x="2246640" y="100733"/>
                </a:lnTo>
                <a:lnTo>
                  <a:pt x="2233909" y="81941"/>
                </a:lnTo>
                <a:lnTo>
                  <a:pt x="2229225" y="59074"/>
                </a:lnTo>
                <a:lnTo>
                  <a:pt x="2233909" y="36207"/>
                </a:lnTo>
                <a:lnTo>
                  <a:pt x="2246640" y="17415"/>
                </a:lnTo>
                <a:lnTo>
                  <a:pt x="2265432" y="4684"/>
                </a:lnTo>
                <a:lnTo>
                  <a:pt x="2288299" y="0"/>
                </a:lnTo>
                <a:lnTo>
                  <a:pt x="2311166" y="4684"/>
                </a:lnTo>
                <a:lnTo>
                  <a:pt x="2329958" y="17415"/>
                </a:lnTo>
                <a:lnTo>
                  <a:pt x="2342689" y="36207"/>
                </a:lnTo>
                <a:lnTo>
                  <a:pt x="2347374" y="59074"/>
                </a:lnTo>
                <a:lnTo>
                  <a:pt x="2342689" y="81941"/>
                </a:lnTo>
                <a:lnTo>
                  <a:pt x="2329958" y="100733"/>
                </a:lnTo>
                <a:lnTo>
                  <a:pt x="2311166" y="113464"/>
                </a:lnTo>
                <a:lnTo>
                  <a:pt x="2288299" y="118148"/>
                </a:lnTo>
                <a:close/>
              </a:path>
              <a:path w="3091180" h="2920365">
                <a:moveTo>
                  <a:pt x="3030631" y="119263"/>
                </a:moveTo>
                <a:lnTo>
                  <a:pt x="3007764" y="114578"/>
                </a:lnTo>
                <a:lnTo>
                  <a:pt x="2988972" y="101847"/>
                </a:lnTo>
                <a:lnTo>
                  <a:pt x="2976241" y="83056"/>
                </a:lnTo>
                <a:lnTo>
                  <a:pt x="2971556" y="60189"/>
                </a:lnTo>
                <a:lnTo>
                  <a:pt x="2976241" y="37322"/>
                </a:lnTo>
                <a:lnTo>
                  <a:pt x="2988972" y="18530"/>
                </a:lnTo>
                <a:lnTo>
                  <a:pt x="3007764" y="5799"/>
                </a:lnTo>
                <a:lnTo>
                  <a:pt x="3030631" y="1114"/>
                </a:lnTo>
                <a:lnTo>
                  <a:pt x="3053498" y="5799"/>
                </a:lnTo>
                <a:lnTo>
                  <a:pt x="3072289" y="18530"/>
                </a:lnTo>
                <a:lnTo>
                  <a:pt x="3085020" y="37322"/>
                </a:lnTo>
                <a:lnTo>
                  <a:pt x="3089705" y="60189"/>
                </a:lnTo>
                <a:lnTo>
                  <a:pt x="3085020" y="83056"/>
                </a:lnTo>
                <a:lnTo>
                  <a:pt x="3072289" y="101847"/>
                </a:lnTo>
                <a:lnTo>
                  <a:pt x="3053498" y="114578"/>
                </a:lnTo>
                <a:lnTo>
                  <a:pt x="3030631" y="119263"/>
                </a:lnTo>
                <a:close/>
              </a:path>
              <a:path w="3091180" h="2920365">
                <a:moveTo>
                  <a:pt x="59074" y="803635"/>
                </a:moveTo>
                <a:lnTo>
                  <a:pt x="36207" y="798950"/>
                </a:lnTo>
                <a:lnTo>
                  <a:pt x="17416" y="786219"/>
                </a:lnTo>
                <a:lnTo>
                  <a:pt x="4685" y="767428"/>
                </a:lnTo>
                <a:lnTo>
                  <a:pt x="0" y="744561"/>
                </a:lnTo>
                <a:lnTo>
                  <a:pt x="4685" y="721694"/>
                </a:lnTo>
                <a:lnTo>
                  <a:pt x="17416" y="702902"/>
                </a:lnTo>
                <a:lnTo>
                  <a:pt x="36207" y="690171"/>
                </a:lnTo>
                <a:lnTo>
                  <a:pt x="59074" y="685486"/>
                </a:lnTo>
                <a:lnTo>
                  <a:pt x="82568" y="690171"/>
                </a:lnTo>
                <a:lnTo>
                  <a:pt x="101569" y="702902"/>
                </a:lnTo>
                <a:lnTo>
                  <a:pt x="114091" y="721694"/>
                </a:lnTo>
                <a:lnTo>
                  <a:pt x="118149" y="744561"/>
                </a:lnTo>
                <a:lnTo>
                  <a:pt x="113464" y="767428"/>
                </a:lnTo>
                <a:lnTo>
                  <a:pt x="100733" y="786219"/>
                </a:lnTo>
                <a:lnTo>
                  <a:pt x="81941" y="798950"/>
                </a:lnTo>
                <a:lnTo>
                  <a:pt x="59074" y="803635"/>
                </a:lnTo>
                <a:close/>
              </a:path>
              <a:path w="3091180" h="2920365">
                <a:moveTo>
                  <a:pt x="802521" y="803635"/>
                </a:moveTo>
                <a:lnTo>
                  <a:pt x="779654" y="798950"/>
                </a:lnTo>
                <a:lnTo>
                  <a:pt x="760862" y="786219"/>
                </a:lnTo>
                <a:lnTo>
                  <a:pt x="748131" y="767428"/>
                </a:lnTo>
                <a:lnTo>
                  <a:pt x="743446" y="744561"/>
                </a:lnTo>
                <a:lnTo>
                  <a:pt x="748131" y="721694"/>
                </a:lnTo>
                <a:lnTo>
                  <a:pt x="760862" y="702902"/>
                </a:lnTo>
                <a:lnTo>
                  <a:pt x="779654" y="690171"/>
                </a:lnTo>
                <a:lnTo>
                  <a:pt x="802521" y="685486"/>
                </a:lnTo>
                <a:lnTo>
                  <a:pt x="825388" y="690171"/>
                </a:lnTo>
                <a:lnTo>
                  <a:pt x="844179" y="702902"/>
                </a:lnTo>
                <a:lnTo>
                  <a:pt x="856910" y="721694"/>
                </a:lnTo>
                <a:lnTo>
                  <a:pt x="861595" y="744561"/>
                </a:lnTo>
                <a:lnTo>
                  <a:pt x="856910" y="767428"/>
                </a:lnTo>
                <a:lnTo>
                  <a:pt x="844179" y="786219"/>
                </a:lnTo>
                <a:lnTo>
                  <a:pt x="825388" y="798950"/>
                </a:lnTo>
                <a:lnTo>
                  <a:pt x="802521" y="803635"/>
                </a:lnTo>
                <a:close/>
              </a:path>
              <a:path w="3091180" h="2920365">
                <a:moveTo>
                  <a:pt x="1544852" y="803635"/>
                </a:moveTo>
                <a:lnTo>
                  <a:pt x="1521985" y="798950"/>
                </a:lnTo>
                <a:lnTo>
                  <a:pt x="1503194" y="786219"/>
                </a:lnTo>
                <a:lnTo>
                  <a:pt x="1490463" y="767428"/>
                </a:lnTo>
                <a:lnTo>
                  <a:pt x="1485778" y="744561"/>
                </a:lnTo>
                <a:lnTo>
                  <a:pt x="1490463" y="721694"/>
                </a:lnTo>
                <a:lnTo>
                  <a:pt x="1503194" y="702902"/>
                </a:lnTo>
                <a:lnTo>
                  <a:pt x="1521985" y="690171"/>
                </a:lnTo>
                <a:lnTo>
                  <a:pt x="1544852" y="685486"/>
                </a:lnTo>
                <a:lnTo>
                  <a:pt x="1568346" y="690171"/>
                </a:lnTo>
                <a:lnTo>
                  <a:pt x="1587347" y="702902"/>
                </a:lnTo>
                <a:lnTo>
                  <a:pt x="1599869" y="721694"/>
                </a:lnTo>
                <a:lnTo>
                  <a:pt x="1603927" y="744561"/>
                </a:lnTo>
                <a:lnTo>
                  <a:pt x="1599242" y="767428"/>
                </a:lnTo>
                <a:lnTo>
                  <a:pt x="1586511" y="786219"/>
                </a:lnTo>
                <a:lnTo>
                  <a:pt x="1567719" y="798950"/>
                </a:lnTo>
                <a:lnTo>
                  <a:pt x="1544852" y="803635"/>
                </a:lnTo>
                <a:close/>
              </a:path>
              <a:path w="3091180" h="2920365">
                <a:moveTo>
                  <a:pt x="2288299" y="803635"/>
                </a:moveTo>
                <a:lnTo>
                  <a:pt x="2265432" y="798950"/>
                </a:lnTo>
                <a:lnTo>
                  <a:pt x="2246640" y="786219"/>
                </a:lnTo>
                <a:lnTo>
                  <a:pt x="2233909" y="767428"/>
                </a:lnTo>
                <a:lnTo>
                  <a:pt x="2229224" y="744561"/>
                </a:lnTo>
                <a:lnTo>
                  <a:pt x="2233909" y="721694"/>
                </a:lnTo>
                <a:lnTo>
                  <a:pt x="2246640" y="702902"/>
                </a:lnTo>
                <a:lnTo>
                  <a:pt x="2265432" y="690171"/>
                </a:lnTo>
                <a:lnTo>
                  <a:pt x="2288299" y="685486"/>
                </a:lnTo>
                <a:lnTo>
                  <a:pt x="2311636" y="690171"/>
                </a:lnTo>
                <a:lnTo>
                  <a:pt x="2330375" y="702902"/>
                </a:lnTo>
                <a:lnTo>
                  <a:pt x="2342845" y="721694"/>
                </a:lnTo>
                <a:lnTo>
                  <a:pt x="2347373" y="744561"/>
                </a:lnTo>
                <a:lnTo>
                  <a:pt x="2342688" y="767428"/>
                </a:lnTo>
                <a:lnTo>
                  <a:pt x="2329957" y="786219"/>
                </a:lnTo>
                <a:lnTo>
                  <a:pt x="2311166" y="798950"/>
                </a:lnTo>
                <a:lnTo>
                  <a:pt x="2288299" y="803635"/>
                </a:lnTo>
                <a:close/>
              </a:path>
              <a:path w="3091180" h="2920365">
                <a:moveTo>
                  <a:pt x="3031745" y="803635"/>
                </a:moveTo>
                <a:lnTo>
                  <a:pt x="3008878" y="798950"/>
                </a:lnTo>
                <a:lnTo>
                  <a:pt x="2990087" y="786219"/>
                </a:lnTo>
                <a:lnTo>
                  <a:pt x="2977356" y="767428"/>
                </a:lnTo>
                <a:lnTo>
                  <a:pt x="2972671" y="744561"/>
                </a:lnTo>
                <a:lnTo>
                  <a:pt x="2977356" y="721694"/>
                </a:lnTo>
                <a:lnTo>
                  <a:pt x="2990087" y="702902"/>
                </a:lnTo>
                <a:lnTo>
                  <a:pt x="3008878" y="690171"/>
                </a:lnTo>
                <a:lnTo>
                  <a:pt x="3031745" y="685486"/>
                </a:lnTo>
                <a:lnTo>
                  <a:pt x="3054612" y="690171"/>
                </a:lnTo>
                <a:lnTo>
                  <a:pt x="3073404" y="702902"/>
                </a:lnTo>
                <a:lnTo>
                  <a:pt x="3086135" y="721694"/>
                </a:lnTo>
                <a:lnTo>
                  <a:pt x="3090819" y="744561"/>
                </a:lnTo>
                <a:lnTo>
                  <a:pt x="3086135" y="767428"/>
                </a:lnTo>
                <a:lnTo>
                  <a:pt x="3073404" y="786219"/>
                </a:lnTo>
                <a:lnTo>
                  <a:pt x="3054612" y="798950"/>
                </a:lnTo>
                <a:lnTo>
                  <a:pt x="3031745" y="803635"/>
                </a:lnTo>
                <a:close/>
              </a:path>
              <a:path w="3091180" h="2920365">
                <a:moveTo>
                  <a:pt x="59074" y="1509185"/>
                </a:moveTo>
                <a:lnTo>
                  <a:pt x="36207" y="1504500"/>
                </a:lnTo>
                <a:lnTo>
                  <a:pt x="17415" y="1491769"/>
                </a:lnTo>
                <a:lnTo>
                  <a:pt x="4684" y="1472977"/>
                </a:lnTo>
                <a:lnTo>
                  <a:pt x="0" y="1450110"/>
                </a:lnTo>
                <a:lnTo>
                  <a:pt x="4684" y="1427243"/>
                </a:lnTo>
                <a:lnTo>
                  <a:pt x="17415" y="1408452"/>
                </a:lnTo>
                <a:lnTo>
                  <a:pt x="36207" y="1395721"/>
                </a:lnTo>
                <a:lnTo>
                  <a:pt x="59074" y="1391036"/>
                </a:lnTo>
                <a:lnTo>
                  <a:pt x="82568" y="1395721"/>
                </a:lnTo>
                <a:lnTo>
                  <a:pt x="101568" y="1408452"/>
                </a:lnTo>
                <a:lnTo>
                  <a:pt x="114090" y="1427243"/>
                </a:lnTo>
                <a:lnTo>
                  <a:pt x="118148" y="1450110"/>
                </a:lnTo>
                <a:lnTo>
                  <a:pt x="113464" y="1472977"/>
                </a:lnTo>
                <a:lnTo>
                  <a:pt x="100733" y="1491769"/>
                </a:lnTo>
                <a:lnTo>
                  <a:pt x="81941" y="1504500"/>
                </a:lnTo>
                <a:lnTo>
                  <a:pt x="59074" y="1509185"/>
                </a:lnTo>
                <a:close/>
              </a:path>
              <a:path w="3091180" h="2920365">
                <a:moveTo>
                  <a:pt x="802520" y="1509185"/>
                </a:moveTo>
                <a:lnTo>
                  <a:pt x="779653" y="1504500"/>
                </a:lnTo>
                <a:lnTo>
                  <a:pt x="760862" y="1491769"/>
                </a:lnTo>
                <a:lnTo>
                  <a:pt x="748131" y="1472977"/>
                </a:lnTo>
                <a:lnTo>
                  <a:pt x="743446" y="1450110"/>
                </a:lnTo>
                <a:lnTo>
                  <a:pt x="748131" y="1427243"/>
                </a:lnTo>
                <a:lnTo>
                  <a:pt x="760862" y="1408452"/>
                </a:lnTo>
                <a:lnTo>
                  <a:pt x="779653" y="1395721"/>
                </a:lnTo>
                <a:lnTo>
                  <a:pt x="802520" y="1391036"/>
                </a:lnTo>
                <a:lnTo>
                  <a:pt x="825387" y="1395721"/>
                </a:lnTo>
                <a:lnTo>
                  <a:pt x="844179" y="1408452"/>
                </a:lnTo>
                <a:lnTo>
                  <a:pt x="856910" y="1427243"/>
                </a:lnTo>
                <a:lnTo>
                  <a:pt x="861595" y="1450110"/>
                </a:lnTo>
                <a:lnTo>
                  <a:pt x="856910" y="1472977"/>
                </a:lnTo>
                <a:lnTo>
                  <a:pt x="844179" y="1491769"/>
                </a:lnTo>
                <a:lnTo>
                  <a:pt x="825387" y="1504500"/>
                </a:lnTo>
                <a:lnTo>
                  <a:pt x="802520" y="1509185"/>
                </a:lnTo>
                <a:close/>
              </a:path>
              <a:path w="3091180" h="2920365">
                <a:moveTo>
                  <a:pt x="1545967" y="1509185"/>
                </a:moveTo>
                <a:lnTo>
                  <a:pt x="1523100" y="1504500"/>
                </a:lnTo>
                <a:lnTo>
                  <a:pt x="1504308" y="1491769"/>
                </a:lnTo>
                <a:lnTo>
                  <a:pt x="1491577" y="1472977"/>
                </a:lnTo>
                <a:lnTo>
                  <a:pt x="1486892" y="1450110"/>
                </a:lnTo>
                <a:lnTo>
                  <a:pt x="1491577" y="1427243"/>
                </a:lnTo>
                <a:lnTo>
                  <a:pt x="1504308" y="1408452"/>
                </a:lnTo>
                <a:lnTo>
                  <a:pt x="1523100" y="1395721"/>
                </a:lnTo>
                <a:lnTo>
                  <a:pt x="1545967" y="1391036"/>
                </a:lnTo>
                <a:lnTo>
                  <a:pt x="1568834" y="1395721"/>
                </a:lnTo>
                <a:lnTo>
                  <a:pt x="1587625" y="1408452"/>
                </a:lnTo>
                <a:lnTo>
                  <a:pt x="1600356" y="1427243"/>
                </a:lnTo>
                <a:lnTo>
                  <a:pt x="1605041" y="1450110"/>
                </a:lnTo>
                <a:lnTo>
                  <a:pt x="1600356" y="1472977"/>
                </a:lnTo>
                <a:lnTo>
                  <a:pt x="1587625" y="1491769"/>
                </a:lnTo>
                <a:lnTo>
                  <a:pt x="1568834" y="1504500"/>
                </a:lnTo>
                <a:lnTo>
                  <a:pt x="1545967" y="1509185"/>
                </a:lnTo>
                <a:close/>
              </a:path>
              <a:path w="3091180" h="2920365">
                <a:moveTo>
                  <a:pt x="2288299" y="1509185"/>
                </a:moveTo>
                <a:lnTo>
                  <a:pt x="2265432" y="1504500"/>
                </a:lnTo>
                <a:lnTo>
                  <a:pt x="2246640" y="1491769"/>
                </a:lnTo>
                <a:lnTo>
                  <a:pt x="2233909" y="1472977"/>
                </a:lnTo>
                <a:lnTo>
                  <a:pt x="2229224" y="1450110"/>
                </a:lnTo>
                <a:lnTo>
                  <a:pt x="2233909" y="1427243"/>
                </a:lnTo>
                <a:lnTo>
                  <a:pt x="2246640" y="1408452"/>
                </a:lnTo>
                <a:lnTo>
                  <a:pt x="2265432" y="1395721"/>
                </a:lnTo>
                <a:lnTo>
                  <a:pt x="2288299" y="1391036"/>
                </a:lnTo>
                <a:lnTo>
                  <a:pt x="2311636" y="1395721"/>
                </a:lnTo>
                <a:lnTo>
                  <a:pt x="2330375" y="1408452"/>
                </a:lnTo>
                <a:lnTo>
                  <a:pt x="2342845" y="1427243"/>
                </a:lnTo>
                <a:lnTo>
                  <a:pt x="2347373" y="1450110"/>
                </a:lnTo>
                <a:lnTo>
                  <a:pt x="2342688" y="1472977"/>
                </a:lnTo>
                <a:lnTo>
                  <a:pt x="2329957" y="1491769"/>
                </a:lnTo>
                <a:lnTo>
                  <a:pt x="2311166" y="1504500"/>
                </a:lnTo>
                <a:lnTo>
                  <a:pt x="2288299" y="1509185"/>
                </a:lnTo>
                <a:close/>
              </a:path>
              <a:path w="3091180" h="2920365">
                <a:moveTo>
                  <a:pt x="3031745" y="1509185"/>
                </a:moveTo>
                <a:lnTo>
                  <a:pt x="3008878" y="1504500"/>
                </a:lnTo>
                <a:lnTo>
                  <a:pt x="2990086" y="1491769"/>
                </a:lnTo>
                <a:lnTo>
                  <a:pt x="2977355" y="1472977"/>
                </a:lnTo>
                <a:lnTo>
                  <a:pt x="2972670" y="1450110"/>
                </a:lnTo>
                <a:lnTo>
                  <a:pt x="2977355" y="1427243"/>
                </a:lnTo>
                <a:lnTo>
                  <a:pt x="2990086" y="1408452"/>
                </a:lnTo>
                <a:lnTo>
                  <a:pt x="3008878" y="1395721"/>
                </a:lnTo>
                <a:lnTo>
                  <a:pt x="3031745" y="1391036"/>
                </a:lnTo>
                <a:lnTo>
                  <a:pt x="3054612" y="1395721"/>
                </a:lnTo>
                <a:lnTo>
                  <a:pt x="3073403" y="1408452"/>
                </a:lnTo>
                <a:lnTo>
                  <a:pt x="3086134" y="1427243"/>
                </a:lnTo>
                <a:lnTo>
                  <a:pt x="3090819" y="1450110"/>
                </a:lnTo>
                <a:lnTo>
                  <a:pt x="3086134" y="1472977"/>
                </a:lnTo>
                <a:lnTo>
                  <a:pt x="3073403" y="1491769"/>
                </a:lnTo>
                <a:lnTo>
                  <a:pt x="3054612" y="1504500"/>
                </a:lnTo>
                <a:lnTo>
                  <a:pt x="3031745" y="1509185"/>
                </a:lnTo>
                <a:close/>
              </a:path>
              <a:path w="3091180" h="2920365">
                <a:moveTo>
                  <a:pt x="60188" y="2194671"/>
                </a:moveTo>
                <a:lnTo>
                  <a:pt x="37321" y="2189986"/>
                </a:lnTo>
                <a:lnTo>
                  <a:pt x="18530" y="2177255"/>
                </a:lnTo>
                <a:lnTo>
                  <a:pt x="5799" y="2158464"/>
                </a:lnTo>
                <a:lnTo>
                  <a:pt x="1114" y="2135597"/>
                </a:lnTo>
                <a:lnTo>
                  <a:pt x="5799" y="2112730"/>
                </a:lnTo>
                <a:lnTo>
                  <a:pt x="18530" y="2093938"/>
                </a:lnTo>
                <a:lnTo>
                  <a:pt x="37321" y="2081207"/>
                </a:lnTo>
                <a:lnTo>
                  <a:pt x="60188" y="2076522"/>
                </a:lnTo>
                <a:lnTo>
                  <a:pt x="83055" y="2081207"/>
                </a:lnTo>
                <a:lnTo>
                  <a:pt x="101847" y="2093938"/>
                </a:lnTo>
                <a:lnTo>
                  <a:pt x="114578" y="2112730"/>
                </a:lnTo>
                <a:lnTo>
                  <a:pt x="119263" y="2135597"/>
                </a:lnTo>
                <a:lnTo>
                  <a:pt x="114578" y="2158464"/>
                </a:lnTo>
                <a:lnTo>
                  <a:pt x="101847" y="2177255"/>
                </a:lnTo>
                <a:lnTo>
                  <a:pt x="83055" y="2189986"/>
                </a:lnTo>
                <a:lnTo>
                  <a:pt x="60188" y="2194671"/>
                </a:lnTo>
                <a:close/>
              </a:path>
              <a:path w="3091180" h="2920365">
                <a:moveTo>
                  <a:pt x="802520" y="2194671"/>
                </a:moveTo>
                <a:lnTo>
                  <a:pt x="779653" y="2189986"/>
                </a:lnTo>
                <a:lnTo>
                  <a:pt x="760861" y="2177255"/>
                </a:lnTo>
                <a:lnTo>
                  <a:pt x="748130" y="2158464"/>
                </a:lnTo>
                <a:lnTo>
                  <a:pt x="743446" y="2135597"/>
                </a:lnTo>
                <a:lnTo>
                  <a:pt x="748130" y="2112730"/>
                </a:lnTo>
                <a:lnTo>
                  <a:pt x="760861" y="2093938"/>
                </a:lnTo>
                <a:lnTo>
                  <a:pt x="779653" y="2081207"/>
                </a:lnTo>
                <a:lnTo>
                  <a:pt x="802520" y="2076522"/>
                </a:lnTo>
                <a:lnTo>
                  <a:pt x="825857" y="2081207"/>
                </a:lnTo>
                <a:lnTo>
                  <a:pt x="844597" y="2093938"/>
                </a:lnTo>
                <a:lnTo>
                  <a:pt x="857066" y="2112730"/>
                </a:lnTo>
                <a:lnTo>
                  <a:pt x="861595" y="2135597"/>
                </a:lnTo>
                <a:lnTo>
                  <a:pt x="856910" y="2158464"/>
                </a:lnTo>
                <a:lnTo>
                  <a:pt x="844179" y="2177255"/>
                </a:lnTo>
                <a:lnTo>
                  <a:pt x="825387" y="2189986"/>
                </a:lnTo>
                <a:lnTo>
                  <a:pt x="802520" y="2194671"/>
                </a:lnTo>
                <a:close/>
              </a:path>
              <a:path w="3091180" h="2920365">
                <a:moveTo>
                  <a:pt x="1545966" y="2194671"/>
                </a:moveTo>
                <a:lnTo>
                  <a:pt x="1523099" y="2189986"/>
                </a:lnTo>
                <a:lnTo>
                  <a:pt x="1504308" y="2177255"/>
                </a:lnTo>
                <a:lnTo>
                  <a:pt x="1491577" y="2158464"/>
                </a:lnTo>
                <a:lnTo>
                  <a:pt x="1486892" y="2135597"/>
                </a:lnTo>
                <a:lnTo>
                  <a:pt x="1491577" y="2112730"/>
                </a:lnTo>
                <a:lnTo>
                  <a:pt x="1504308" y="2093938"/>
                </a:lnTo>
                <a:lnTo>
                  <a:pt x="1523099" y="2081207"/>
                </a:lnTo>
                <a:lnTo>
                  <a:pt x="1545966" y="2076522"/>
                </a:lnTo>
                <a:lnTo>
                  <a:pt x="1568833" y="2081207"/>
                </a:lnTo>
                <a:lnTo>
                  <a:pt x="1587625" y="2093938"/>
                </a:lnTo>
                <a:lnTo>
                  <a:pt x="1600356" y="2112730"/>
                </a:lnTo>
                <a:lnTo>
                  <a:pt x="1605041" y="2135597"/>
                </a:lnTo>
                <a:lnTo>
                  <a:pt x="1600356" y="2158464"/>
                </a:lnTo>
                <a:lnTo>
                  <a:pt x="1587625" y="2177255"/>
                </a:lnTo>
                <a:lnTo>
                  <a:pt x="1568833" y="2189986"/>
                </a:lnTo>
                <a:lnTo>
                  <a:pt x="1545966" y="2194671"/>
                </a:lnTo>
                <a:close/>
              </a:path>
              <a:path w="3091180" h="2920365">
                <a:moveTo>
                  <a:pt x="2288298" y="2194671"/>
                </a:moveTo>
                <a:lnTo>
                  <a:pt x="2265431" y="2189986"/>
                </a:lnTo>
                <a:lnTo>
                  <a:pt x="2246640" y="2177255"/>
                </a:lnTo>
                <a:lnTo>
                  <a:pt x="2233909" y="2158464"/>
                </a:lnTo>
                <a:lnTo>
                  <a:pt x="2229224" y="2135597"/>
                </a:lnTo>
                <a:lnTo>
                  <a:pt x="2233909" y="2112730"/>
                </a:lnTo>
                <a:lnTo>
                  <a:pt x="2246640" y="2093938"/>
                </a:lnTo>
                <a:lnTo>
                  <a:pt x="2265431" y="2081207"/>
                </a:lnTo>
                <a:lnTo>
                  <a:pt x="2288298" y="2076522"/>
                </a:lnTo>
                <a:lnTo>
                  <a:pt x="2311792" y="2081207"/>
                </a:lnTo>
                <a:lnTo>
                  <a:pt x="2330793" y="2093938"/>
                </a:lnTo>
                <a:lnTo>
                  <a:pt x="2343315" y="2112730"/>
                </a:lnTo>
                <a:lnTo>
                  <a:pt x="2347373" y="2135597"/>
                </a:lnTo>
                <a:lnTo>
                  <a:pt x="2342688" y="2158464"/>
                </a:lnTo>
                <a:lnTo>
                  <a:pt x="2329957" y="2177255"/>
                </a:lnTo>
                <a:lnTo>
                  <a:pt x="2311165" y="2189986"/>
                </a:lnTo>
                <a:lnTo>
                  <a:pt x="2288298" y="2194671"/>
                </a:lnTo>
                <a:close/>
              </a:path>
              <a:path w="3091180" h="2920365">
                <a:moveTo>
                  <a:pt x="3031745" y="2194671"/>
                </a:moveTo>
                <a:lnTo>
                  <a:pt x="3008878" y="2189986"/>
                </a:lnTo>
                <a:lnTo>
                  <a:pt x="2990086" y="2177255"/>
                </a:lnTo>
                <a:lnTo>
                  <a:pt x="2977355" y="2158464"/>
                </a:lnTo>
                <a:lnTo>
                  <a:pt x="2972670" y="2135597"/>
                </a:lnTo>
                <a:lnTo>
                  <a:pt x="2977355" y="2112730"/>
                </a:lnTo>
                <a:lnTo>
                  <a:pt x="2990086" y="2093938"/>
                </a:lnTo>
                <a:lnTo>
                  <a:pt x="3008878" y="2081207"/>
                </a:lnTo>
                <a:lnTo>
                  <a:pt x="3031745" y="2076522"/>
                </a:lnTo>
                <a:lnTo>
                  <a:pt x="3054612" y="2081207"/>
                </a:lnTo>
                <a:lnTo>
                  <a:pt x="3073403" y="2093938"/>
                </a:lnTo>
                <a:lnTo>
                  <a:pt x="3086134" y="2112730"/>
                </a:lnTo>
                <a:lnTo>
                  <a:pt x="3090819" y="2135597"/>
                </a:lnTo>
                <a:lnTo>
                  <a:pt x="3086134" y="2158464"/>
                </a:lnTo>
                <a:lnTo>
                  <a:pt x="3073403" y="2177255"/>
                </a:lnTo>
                <a:lnTo>
                  <a:pt x="3054612" y="2189986"/>
                </a:lnTo>
                <a:lnTo>
                  <a:pt x="3031745" y="2194671"/>
                </a:lnTo>
                <a:close/>
              </a:path>
              <a:path w="3091180" h="2920365">
                <a:moveTo>
                  <a:pt x="60188" y="2920284"/>
                </a:moveTo>
                <a:lnTo>
                  <a:pt x="37321" y="2915599"/>
                </a:lnTo>
                <a:lnTo>
                  <a:pt x="18530" y="2902868"/>
                </a:lnTo>
                <a:lnTo>
                  <a:pt x="5799" y="2884076"/>
                </a:lnTo>
                <a:lnTo>
                  <a:pt x="1114" y="2861209"/>
                </a:lnTo>
                <a:lnTo>
                  <a:pt x="5799" y="2838342"/>
                </a:lnTo>
                <a:lnTo>
                  <a:pt x="18530" y="2819551"/>
                </a:lnTo>
                <a:lnTo>
                  <a:pt x="37322" y="2806820"/>
                </a:lnTo>
                <a:lnTo>
                  <a:pt x="60189" y="2802135"/>
                </a:lnTo>
                <a:lnTo>
                  <a:pt x="83055" y="2806820"/>
                </a:lnTo>
                <a:lnTo>
                  <a:pt x="101847" y="2819551"/>
                </a:lnTo>
                <a:lnTo>
                  <a:pt x="114578" y="2838342"/>
                </a:lnTo>
                <a:lnTo>
                  <a:pt x="119263" y="2861209"/>
                </a:lnTo>
                <a:lnTo>
                  <a:pt x="114578" y="2884076"/>
                </a:lnTo>
                <a:lnTo>
                  <a:pt x="101847" y="2902868"/>
                </a:lnTo>
                <a:lnTo>
                  <a:pt x="83055" y="2915599"/>
                </a:lnTo>
                <a:lnTo>
                  <a:pt x="60188" y="2920284"/>
                </a:lnTo>
                <a:close/>
              </a:path>
              <a:path w="3091180" h="2920365">
                <a:moveTo>
                  <a:pt x="802520" y="2920284"/>
                </a:moveTo>
                <a:lnTo>
                  <a:pt x="779653" y="2915599"/>
                </a:lnTo>
                <a:lnTo>
                  <a:pt x="760861" y="2902868"/>
                </a:lnTo>
                <a:lnTo>
                  <a:pt x="748130" y="2884076"/>
                </a:lnTo>
                <a:lnTo>
                  <a:pt x="743446" y="2861209"/>
                </a:lnTo>
                <a:lnTo>
                  <a:pt x="748130" y="2838342"/>
                </a:lnTo>
                <a:lnTo>
                  <a:pt x="760861" y="2819551"/>
                </a:lnTo>
                <a:lnTo>
                  <a:pt x="779654" y="2806820"/>
                </a:lnTo>
                <a:lnTo>
                  <a:pt x="802521" y="2802135"/>
                </a:lnTo>
                <a:lnTo>
                  <a:pt x="826014" y="2806820"/>
                </a:lnTo>
                <a:lnTo>
                  <a:pt x="845015" y="2819551"/>
                </a:lnTo>
                <a:lnTo>
                  <a:pt x="857537" y="2838342"/>
                </a:lnTo>
                <a:lnTo>
                  <a:pt x="861595" y="2861209"/>
                </a:lnTo>
                <a:lnTo>
                  <a:pt x="856910" y="2884076"/>
                </a:lnTo>
                <a:lnTo>
                  <a:pt x="844179" y="2902868"/>
                </a:lnTo>
                <a:lnTo>
                  <a:pt x="825387" y="2915599"/>
                </a:lnTo>
                <a:lnTo>
                  <a:pt x="802520" y="2920284"/>
                </a:lnTo>
                <a:close/>
              </a:path>
              <a:path w="3091180" h="2920365">
                <a:moveTo>
                  <a:pt x="1545966" y="2920284"/>
                </a:moveTo>
                <a:lnTo>
                  <a:pt x="1523099" y="2915599"/>
                </a:lnTo>
                <a:lnTo>
                  <a:pt x="1504308" y="2902868"/>
                </a:lnTo>
                <a:lnTo>
                  <a:pt x="1491577" y="2884076"/>
                </a:lnTo>
                <a:lnTo>
                  <a:pt x="1486892" y="2861209"/>
                </a:lnTo>
                <a:lnTo>
                  <a:pt x="1491577" y="2838342"/>
                </a:lnTo>
                <a:lnTo>
                  <a:pt x="1504308" y="2819551"/>
                </a:lnTo>
                <a:lnTo>
                  <a:pt x="1523100" y="2806820"/>
                </a:lnTo>
                <a:lnTo>
                  <a:pt x="1545967" y="2802135"/>
                </a:lnTo>
                <a:lnTo>
                  <a:pt x="1568833" y="2806820"/>
                </a:lnTo>
                <a:lnTo>
                  <a:pt x="1587625" y="2819551"/>
                </a:lnTo>
                <a:lnTo>
                  <a:pt x="1600356" y="2838342"/>
                </a:lnTo>
                <a:lnTo>
                  <a:pt x="1605041" y="2861209"/>
                </a:lnTo>
                <a:lnTo>
                  <a:pt x="1600356" y="2884076"/>
                </a:lnTo>
                <a:lnTo>
                  <a:pt x="1587625" y="2902868"/>
                </a:lnTo>
                <a:lnTo>
                  <a:pt x="1568833" y="2915599"/>
                </a:lnTo>
                <a:lnTo>
                  <a:pt x="1545966" y="2920284"/>
                </a:lnTo>
                <a:close/>
              </a:path>
              <a:path w="3091180" h="2920365">
                <a:moveTo>
                  <a:pt x="2288298" y="2920284"/>
                </a:moveTo>
                <a:lnTo>
                  <a:pt x="2265431" y="2915599"/>
                </a:lnTo>
                <a:lnTo>
                  <a:pt x="2246640" y="2902868"/>
                </a:lnTo>
                <a:lnTo>
                  <a:pt x="2233909" y="2884076"/>
                </a:lnTo>
                <a:lnTo>
                  <a:pt x="2229224" y="2861209"/>
                </a:lnTo>
                <a:lnTo>
                  <a:pt x="2233909" y="2838342"/>
                </a:lnTo>
                <a:lnTo>
                  <a:pt x="2246640" y="2819551"/>
                </a:lnTo>
                <a:lnTo>
                  <a:pt x="2265432" y="2806820"/>
                </a:lnTo>
                <a:lnTo>
                  <a:pt x="2288299" y="2802135"/>
                </a:lnTo>
                <a:lnTo>
                  <a:pt x="2311792" y="2806820"/>
                </a:lnTo>
                <a:lnTo>
                  <a:pt x="2330793" y="2819551"/>
                </a:lnTo>
                <a:lnTo>
                  <a:pt x="2343315" y="2838342"/>
                </a:lnTo>
                <a:lnTo>
                  <a:pt x="2347373" y="2861209"/>
                </a:lnTo>
                <a:lnTo>
                  <a:pt x="2342688" y="2884076"/>
                </a:lnTo>
                <a:lnTo>
                  <a:pt x="2329957" y="2902868"/>
                </a:lnTo>
                <a:lnTo>
                  <a:pt x="2311165" y="2915599"/>
                </a:lnTo>
                <a:lnTo>
                  <a:pt x="2288298" y="2920284"/>
                </a:lnTo>
                <a:close/>
              </a:path>
              <a:path w="3091180" h="2920365">
                <a:moveTo>
                  <a:pt x="3031745" y="2920284"/>
                </a:moveTo>
                <a:lnTo>
                  <a:pt x="3008878" y="2915599"/>
                </a:lnTo>
                <a:lnTo>
                  <a:pt x="2990086" y="2902868"/>
                </a:lnTo>
                <a:lnTo>
                  <a:pt x="2977355" y="2884076"/>
                </a:lnTo>
                <a:lnTo>
                  <a:pt x="2972670" y="2861209"/>
                </a:lnTo>
                <a:lnTo>
                  <a:pt x="2977355" y="2838342"/>
                </a:lnTo>
                <a:lnTo>
                  <a:pt x="2990086" y="2819551"/>
                </a:lnTo>
                <a:lnTo>
                  <a:pt x="3008878" y="2806820"/>
                </a:lnTo>
                <a:lnTo>
                  <a:pt x="3031745" y="2802135"/>
                </a:lnTo>
                <a:lnTo>
                  <a:pt x="3054612" y="2806820"/>
                </a:lnTo>
                <a:lnTo>
                  <a:pt x="3073403" y="2819551"/>
                </a:lnTo>
                <a:lnTo>
                  <a:pt x="3086134" y="2838342"/>
                </a:lnTo>
                <a:lnTo>
                  <a:pt x="3090819" y="2861209"/>
                </a:lnTo>
                <a:lnTo>
                  <a:pt x="3086134" y="2884076"/>
                </a:lnTo>
                <a:lnTo>
                  <a:pt x="3073403" y="2902868"/>
                </a:lnTo>
                <a:lnTo>
                  <a:pt x="3054612" y="2915599"/>
                </a:lnTo>
                <a:lnTo>
                  <a:pt x="3031745" y="2920284"/>
                </a:lnTo>
                <a:close/>
              </a:path>
            </a:pathLst>
          </a:custGeom>
          <a:solidFill>
            <a:srgbClr val="FAFA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" y="9258300"/>
            <a:ext cx="2387928" cy="10286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8071" y="4241686"/>
            <a:ext cx="10801349" cy="58578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955" y="719890"/>
            <a:ext cx="8732520" cy="8191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200" spc="-175" b="0">
                <a:solidFill>
                  <a:srgbClr val="850D16"/>
                </a:solidFill>
                <a:latin typeface="Georgia"/>
                <a:cs typeface="Georgia"/>
              </a:rPr>
              <a:t>How</a:t>
            </a:r>
            <a:r>
              <a:rPr dirty="0" sz="5200" spc="-165" b="0">
                <a:solidFill>
                  <a:srgbClr val="850D16"/>
                </a:solidFill>
                <a:latin typeface="Georgia"/>
                <a:cs typeface="Georgia"/>
              </a:rPr>
              <a:t> </a:t>
            </a:r>
            <a:r>
              <a:rPr dirty="0" sz="5200" spc="100" b="0">
                <a:solidFill>
                  <a:srgbClr val="850D16"/>
                </a:solidFill>
                <a:latin typeface="Georgia"/>
                <a:cs typeface="Georgia"/>
              </a:rPr>
              <a:t>Does</a:t>
            </a:r>
            <a:r>
              <a:rPr dirty="0" sz="5200" spc="-175" b="0">
                <a:solidFill>
                  <a:srgbClr val="850D16"/>
                </a:solidFill>
                <a:latin typeface="Georgia"/>
                <a:cs typeface="Georgia"/>
              </a:rPr>
              <a:t> </a:t>
            </a:r>
            <a:r>
              <a:rPr dirty="0" sz="5200" spc="70" b="0">
                <a:solidFill>
                  <a:srgbClr val="850D16"/>
                </a:solidFill>
                <a:latin typeface="Georgia"/>
                <a:cs typeface="Georgia"/>
              </a:rPr>
              <a:t>the</a:t>
            </a:r>
            <a:r>
              <a:rPr dirty="0" sz="5200" spc="-165" b="0">
                <a:solidFill>
                  <a:srgbClr val="850D16"/>
                </a:solidFill>
                <a:latin typeface="Georgia"/>
                <a:cs typeface="Georgia"/>
              </a:rPr>
              <a:t> </a:t>
            </a:r>
            <a:r>
              <a:rPr dirty="0" sz="5200" spc="-80" b="0">
                <a:solidFill>
                  <a:srgbClr val="850D16"/>
                </a:solidFill>
                <a:latin typeface="Georgia"/>
                <a:cs typeface="Georgia"/>
              </a:rPr>
              <a:t>Magic</a:t>
            </a:r>
            <a:r>
              <a:rPr dirty="0" sz="5200" spc="-170" b="0">
                <a:solidFill>
                  <a:srgbClr val="850D16"/>
                </a:solidFill>
                <a:latin typeface="Georgia"/>
                <a:cs typeface="Georgia"/>
              </a:rPr>
              <a:t> </a:t>
            </a:r>
            <a:r>
              <a:rPr dirty="0" sz="5200" spc="-10" b="0">
                <a:solidFill>
                  <a:srgbClr val="850D16"/>
                </a:solidFill>
                <a:latin typeface="Georgia"/>
                <a:cs typeface="Georgia"/>
              </a:rPr>
              <a:t>Happen?</a:t>
            </a:r>
            <a:endParaRPr sz="520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3319" y="1885048"/>
            <a:ext cx="6459855" cy="651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5090">
              <a:lnSpc>
                <a:spcPct val="116300"/>
              </a:lnSpc>
              <a:spcBef>
                <a:spcPts val="95"/>
              </a:spcBef>
            </a:pPr>
            <a:r>
              <a:rPr dirty="0" sz="3050" spc="-345" b="1">
                <a:latin typeface="Tahoma"/>
                <a:cs typeface="Tahoma"/>
              </a:rPr>
              <a:t>AI</a:t>
            </a:r>
            <a:r>
              <a:rPr dirty="0" sz="3050" spc="-114" b="1">
                <a:latin typeface="Tahoma"/>
                <a:cs typeface="Tahoma"/>
              </a:rPr>
              <a:t> </a:t>
            </a:r>
            <a:r>
              <a:rPr dirty="0" sz="3050" spc="-110" b="1">
                <a:latin typeface="Tahoma"/>
                <a:cs typeface="Tahoma"/>
              </a:rPr>
              <a:t>Integration</a:t>
            </a:r>
            <a:r>
              <a:rPr dirty="0" sz="3050" spc="-110">
                <a:latin typeface="Lucida Sans Unicode"/>
                <a:cs typeface="Lucida Sans Unicode"/>
              </a:rPr>
              <a:t>:</a:t>
            </a:r>
            <a:r>
              <a:rPr dirty="0" sz="3050" spc="-175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Flask-based </a:t>
            </a:r>
            <a:r>
              <a:rPr dirty="0" sz="3050">
                <a:latin typeface="Lucida Sans Unicode"/>
                <a:cs typeface="Lucida Sans Unicode"/>
              </a:rPr>
              <a:t>backend</a:t>
            </a:r>
            <a:r>
              <a:rPr dirty="0" sz="3050" spc="-18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receives</a:t>
            </a:r>
            <a:r>
              <a:rPr dirty="0" sz="3050" spc="-175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image</a:t>
            </a:r>
            <a:r>
              <a:rPr dirty="0" sz="3050" spc="-180">
                <a:latin typeface="Lucida Sans Unicode"/>
                <a:cs typeface="Lucida Sans Unicode"/>
              </a:rPr>
              <a:t> </a:t>
            </a:r>
            <a:r>
              <a:rPr dirty="0" sz="3050" spc="-680">
                <a:latin typeface="Lucida Sans Unicode"/>
                <a:cs typeface="Lucida Sans Unicode"/>
              </a:rPr>
              <a:t>+</a:t>
            </a:r>
            <a:r>
              <a:rPr dirty="0" sz="3050" spc="-175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product </a:t>
            </a:r>
            <a:r>
              <a:rPr dirty="0" sz="3050" spc="-95">
                <a:latin typeface="Lucida Sans Unicode"/>
                <a:cs typeface="Lucida Sans Unicode"/>
              </a:rPr>
              <a:t>info</a:t>
            </a:r>
            <a:r>
              <a:rPr dirty="0" sz="3050" spc="-215">
                <a:latin typeface="Lucida Sans Unicode"/>
                <a:cs typeface="Lucida Sans Unicode"/>
              </a:rPr>
              <a:t> </a:t>
            </a:r>
            <a:r>
              <a:rPr dirty="0" sz="1400" spc="1730">
                <a:latin typeface="Lucida Sans Unicode"/>
                <a:cs typeface="Lucida Sans Unicode"/>
              </a:rPr>
              <a:t>→</a:t>
            </a:r>
            <a:r>
              <a:rPr dirty="0" sz="1400" spc="300">
                <a:latin typeface="Lucida Sans Unicode"/>
                <a:cs typeface="Lucida Sans Unicode"/>
              </a:rPr>
              <a:t> </a:t>
            </a:r>
            <a:r>
              <a:rPr dirty="0" sz="3050" spc="-60">
                <a:latin typeface="Lucida Sans Unicode"/>
                <a:cs typeface="Lucida Sans Unicode"/>
              </a:rPr>
              <a:t>returns</a:t>
            </a:r>
            <a:r>
              <a:rPr dirty="0" sz="3050" spc="-21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styled</a:t>
            </a:r>
            <a:r>
              <a:rPr dirty="0" sz="3050" spc="-215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try-</a:t>
            </a:r>
            <a:r>
              <a:rPr dirty="0" sz="3050" spc="-25">
                <a:latin typeface="Lucida Sans Unicode"/>
                <a:cs typeface="Lucida Sans Unicode"/>
              </a:rPr>
              <a:t>on.</a:t>
            </a:r>
            <a:endParaRPr sz="3050">
              <a:latin typeface="Lucida Sans Unicode"/>
              <a:cs typeface="Lucida Sans Unicode"/>
            </a:endParaRPr>
          </a:p>
          <a:p>
            <a:pPr marL="12700" marR="1024255">
              <a:lnSpc>
                <a:spcPct val="116300"/>
              </a:lnSpc>
            </a:pPr>
            <a:r>
              <a:rPr dirty="0" sz="3050" spc="-45" b="1">
                <a:latin typeface="Tahoma"/>
                <a:cs typeface="Tahoma"/>
              </a:rPr>
              <a:t>Cloudinary</a:t>
            </a:r>
            <a:r>
              <a:rPr dirty="0" sz="3050" spc="-45">
                <a:latin typeface="Lucida Sans Unicode"/>
                <a:cs typeface="Lucida Sans Unicode"/>
              </a:rPr>
              <a:t>:</a:t>
            </a:r>
            <a:r>
              <a:rPr dirty="0" sz="3050" spc="-229">
                <a:latin typeface="Lucida Sans Unicode"/>
                <a:cs typeface="Lucida Sans Unicode"/>
              </a:rPr>
              <a:t> </a:t>
            </a:r>
            <a:r>
              <a:rPr dirty="0" sz="3050" spc="-70">
                <a:latin typeface="Lucida Sans Unicode"/>
                <a:cs typeface="Lucida Sans Unicode"/>
              </a:rPr>
              <a:t>Hosts</a:t>
            </a:r>
            <a:r>
              <a:rPr dirty="0" sz="3050" spc="-229">
                <a:latin typeface="Lucida Sans Unicode"/>
                <a:cs typeface="Lucida Sans Unicode"/>
              </a:rPr>
              <a:t> </a:t>
            </a:r>
            <a:r>
              <a:rPr dirty="0" sz="3050" spc="110">
                <a:latin typeface="Lucida Sans Unicode"/>
                <a:cs typeface="Lucida Sans Unicode"/>
              </a:rPr>
              <a:t>all</a:t>
            </a:r>
            <a:r>
              <a:rPr dirty="0" sz="3050" spc="-225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product </a:t>
            </a:r>
            <a:r>
              <a:rPr dirty="0" sz="3050">
                <a:latin typeface="Lucida Sans Unicode"/>
                <a:cs typeface="Lucida Sans Unicode"/>
              </a:rPr>
              <a:t>images</a:t>
            </a:r>
            <a:r>
              <a:rPr dirty="0" sz="3050" spc="-14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and</a:t>
            </a:r>
            <a:r>
              <a:rPr dirty="0" sz="3050" spc="-135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uploaded</a:t>
            </a:r>
            <a:r>
              <a:rPr dirty="0" sz="3050" spc="-135">
                <a:latin typeface="Lucida Sans Unicode"/>
                <a:cs typeface="Lucida Sans Unicode"/>
              </a:rPr>
              <a:t> </a:t>
            </a:r>
            <a:r>
              <a:rPr dirty="0" sz="3050" spc="-20">
                <a:latin typeface="Lucida Sans Unicode"/>
                <a:cs typeface="Lucida Sans Unicode"/>
              </a:rPr>
              <a:t>user </a:t>
            </a:r>
            <a:r>
              <a:rPr dirty="0" sz="3050" spc="-10">
                <a:latin typeface="Lucida Sans Unicode"/>
                <a:cs typeface="Lucida Sans Unicode"/>
              </a:rPr>
              <a:t>images.</a:t>
            </a:r>
            <a:endParaRPr sz="3050">
              <a:latin typeface="Lucida Sans Unicode"/>
              <a:cs typeface="Lucida Sans Unicode"/>
            </a:endParaRPr>
          </a:p>
          <a:p>
            <a:pPr marL="12700" marR="1377950">
              <a:lnSpc>
                <a:spcPct val="116300"/>
              </a:lnSpc>
            </a:pPr>
            <a:r>
              <a:rPr dirty="0" sz="3050" spc="-55" b="1">
                <a:latin typeface="Tahoma"/>
                <a:cs typeface="Tahoma"/>
              </a:rPr>
              <a:t>Stripe</a:t>
            </a:r>
            <a:r>
              <a:rPr dirty="0" sz="3050" spc="-55">
                <a:latin typeface="Lucida Sans Unicode"/>
                <a:cs typeface="Lucida Sans Unicode"/>
              </a:rPr>
              <a:t>: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Handles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secure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 spc="-20">
                <a:latin typeface="Lucida Sans Unicode"/>
                <a:cs typeface="Lucida Sans Unicode"/>
              </a:rPr>
              <a:t>Visa </a:t>
            </a:r>
            <a:r>
              <a:rPr dirty="0" sz="3050" spc="-10">
                <a:latin typeface="Lucida Sans Unicode"/>
                <a:cs typeface="Lucida Sans Unicode"/>
              </a:rPr>
              <a:t>payments.</a:t>
            </a:r>
            <a:endParaRPr sz="3050">
              <a:latin typeface="Lucida Sans Unicode"/>
              <a:cs typeface="Lucida Sans Unicode"/>
            </a:endParaRPr>
          </a:p>
          <a:p>
            <a:pPr marL="12700" marR="5080">
              <a:lnSpc>
                <a:spcPct val="116300"/>
              </a:lnSpc>
            </a:pPr>
            <a:r>
              <a:rPr dirty="0" sz="3050" spc="-95" b="1">
                <a:latin typeface="Tahoma"/>
                <a:cs typeface="Tahoma"/>
              </a:rPr>
              <a:t>EmailJS</a:t>
            </a:r>
            <a:r>
              <a:rPr dirty="0" sz="3050" spc="-150" b="1">
                <a:latin typeface="Tahoma"/>
                <a:cs typeface="Tahoma"/>
              </a:rPr>
              <a:t> </a:t>
            </a:r>
            <a:r>
              <a:rPr dirty="0" sz="3050" spc="-114" b="1">
                <a:latin typeface="Tahoma"/>
                <a:cs typeface="Tahoma"/>
              </a:rPr>
              <a:t>/</a:t>
            </a:r>
            <a:r>
              <a:rPr dirty="0" sz="3050" spc="-150" b="1">
                <a:latin typeface="Tahoma"/>
                <a:cs typeface="Tahoma"/>
              </a:rPr>
              <a:t> </a:t>
            </a:r>
            <a:r>
              <a:rPr dirty="0" sz="3050" spc="-75" b="1">
                <a:latin typeface="Tahoma"/>
                <a:cs typeface="Tahoma"/>
              </a:rPr>
              <a:t>NodeMailer</a:t>
            </a:r>
            <a:r>
              <a:rPr dirty="0" sz="3050" spc="-75">
                <a:latin typeface="Lucida Sans Unicode"/>
                <a:cs typeface="Lucida Sans Unicode"/>
              </a:rPr>
              <a:t>: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Sends confirmation</a:t>
            </a:r>
            <a:r>
              <a:rPr dirty="0" sz="3050" spc="-200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and</a:t>
            </a:r>
            <a:r>
              <a:rPr dirty="0" sz="3050" spc="-200">
                <a:latin typeface="Lucida Sans Unicode"/>
                <a:cs typeface="Lucida Sans Unicode"/>
              </a:rPr>
              <a:t> </a:t>
            </a:r>
            <a:r>
              <a:rPr dirty="0" sz="3050" spc="-20">
                <a:latin typeface="Lucida Sans Unicode"/>
                <a:cs typeface="Lucida Sans Unicode"/>
              </a:rPr>
              <a:t>reset</a:t>
            </a:r>
            <a:r>
              <a:rPr dirty="0" sz="3050" spc="-195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emails. </a:t>
            </a:r>
            <a:r>
              <a:rPr dirty="0" sz="3050" spc="-140" b="1">
                <a:latin typeface="Tahoma"/>
                <a:cs typeface="Tahoma"/>
              </a:rPr>
              <a:t>MongoDB</a:t>
            </a:r>
            <a:r>
              <a:rPr dirty="0" sz="3050" spc="-140">
                <a:latin typeface="Lucida Sans Unicode"/>
                <a:cs typeface="Lucida Sans Unicode"/>
              </a:rPr>
              <a:t>:</a:t>
            </a:r>
            <a:r>
              <a:rPr dirty="0" sz="3050" spc="-240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Stores</a:t>
            </a:r>
            <a:r>
              <a:rPr dirty="0" sz="3050" spc="-235">
                <a:latin typeface="Lucida Sans Unicode"/>
                <a:cs typeface="Lucida Sans Unicode"/>
              </a:rPr>
              <a:t> </a:t>
            </a:r>
            <a:r>
              <a:rPr dirty="0" sz="3050" spc="110">
                <a:latin typeface="Lucida Sans Unicode"/>
                <a:cs typeface="Lucida Sans Unicode"/>
              </a:rPr>
              <a:t>all</a:t>
            </a:r>
            <a:r>
              <a:rPr dirty="0" sz="3050" spc="-240">
                <a:latin typeface="Lucida Sans Unicode"/>
                <a:cs typeface="Lucida Sans Unicode"/>
              </a:rPr>
              <a:t> </a:t>
            </a:r>
            <a:r>
              <a:rPr dirty="0" sz="3050" spc="-10">
                <a:latin typeface="Lucida Sans Unicode"/>
                <a:cs typeface="Lucida Sans Unicode"/>
              </a:rPr>
              <a:t>structured </a:t>
            </a:r>
            <a:r>
              <a:rPr dirty="0" sz="3050" spc="100">
                <a:latin typeface="Lucida Sans Unicode"/>
                <a:cs typeface="Lucida Sans Unicode"/>
              </a:rPr>
              <a:t>data</a:t>
            </a:r>
            <a:r>
              <a:rPr dirty="0" sz="3050" spc="-225">
                <a:latin typeface="Lucida Sans Unicode"/>
                <a:cs typeface="Lucida Sans Unicode"/>
              </a:rPr>
              <a:t> </a:t>
            </a:r>
            <a:r>
              <a:rPr dirty="0" sz="3050">
                <a:latin typeface="Lucida Sans Unicode"/>
                <a:cs typeface="Lucida Sans Unicode"/>
              </a:rPr>
              <a:t>(users,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 spc="-45">
                <a:latin typeface="Lucida Sans Unicode"/>
                <a:cs typeface="Lucida Sans Unicode"/>
              </a:rPr>
              <a:t>products,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 spc="-90">
                <a:latin typeface="Lucida Sans Unicode"/>
                <a:cs typeface="Lucida Sans Unicode"/>
              </a:rPr>
              <a:t>orders,</a:t>
            </a:r>
            <a:r>
              <a:rPr dirty="0" sz="3050" spc="-220">
                <a:latin typeface="Lucida Sans Unicode"/>
                <a:cs typeface="Lucida Sans Unicode"/>
              </a:rPr>
              <a:t> </a:t>
            </a:r>
            <a:r>
              <a:rPr dirty="0" sz="3050" spc="120">
                <a:latin typeface="Lucida Sans Unicode"/>
                <a:cs typeface="Lucida Sans Unicode"/>
              </a:rPr>
              <a:t>etc.)</a:t>
            </a:r>
            <a:endParaRPr sz="3050">
              <a:latin typeface="Lucida Sans Unicode"/>
              <a:cs typeface="Lucida Sans Unicod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99474" y="0"/>
            <a:ext cx="3888526" cy="339928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9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84" y="150015"/>
            <a:ext cx="18146415" cy="101250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24177" y="68133"/>
            <a:ext cx="67259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14"/>
              <a:t>virsual</a:t>
            </a:r>
            <a:r>
              <a:rPr dirty="0" sz="5200" spc="-135"/>
              <a:t> </a:t>
            </a:r>
            <a:r>
              <a:rPr dirty="0" sz="5200" spc="215"/>
              <a:t>try</a:t>
            </a:r>
            <a:r>
              <a:rPr dirty="0" sz="5200" spc="-135"/>
              <a:t> </a:t>
            </a:r>
            <a:r>
              <a:rPr dirty="0" sz="5200" spc="290"/>
              <a:t>on</a:t>
            </a:r>
            <a:r>
              <a:rPr dirty="0" sz="5200" spc="-135"/>
              <a:t> </a:t>
            </a:r>
            <a:r>
              <a:rPr dirty="0" sz="5200" spc="75"/>
              <a:t>workflow</a:t>
            </a:r>
            <a:endParaRPr sz="52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0"/>
              </a:spcBef>
            </a:pPr>
            <a:fld id="{81D60167-4931-47E6-BA6A-407CBD079E47}" type="slidenum">
              <a:rPr dirty="0" spc="-50">
                <a:solidFill>
                  <a:srgbClr val="000000"/>
                </a:solidFill>
                <a:latin typeface="Verdana"/>
                <a:cs typeface="Verdana"/>
              </a:rPr>
              <a:t>9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4772657" y="1138096"/>
            <a:ext cx="13118465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950">
                <a:latin typeface="Georgia"/>
                <a:cs typeface="Georgia"/>
              </a:rPr>
              <a:t>The</a:t>
            </a:r>
            <a:r>
              <a:rPr dirty="0" sz="2950" spc="60">
                <a:latin typeface="Georgia"/>
                <a:cs typeface="Georgia"/>
              </a:rPr>
              <a:t>  </a:t>
            </a:r>
            <a:r>
              <a:rPr dirty="0" sz="2950" spc="-120">
                <a:latin typeface="Georgia"/>
                <a:cs typeface="Georgia"/>
              </a:rPr>
              <a:t>E-</a:t>
            </a:r>
            <a:r>
              <a:rPr dirty="0" sz="2950">
                <a:latin typeface="Georgia"/>
                <a:cs typeface="Georgia"/>
              </a:rPr>
              <a:t>Prova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 spc="60">
                <a:latin typeface="Georgia"/>
                <a:cs typeface="Georgia"/>
              </a:rPr>
              <a:t>system</a:t>
            </a:r>
            <a:r>
              <a:rPr dirty="0" sz="2950" spc="70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uses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a</a:t>
            </a:r>
            <a:r>
              <a:rPr dirty="0" sz="2950" spc="70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React.js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web</a:t>
            </a:r>
            <a:r>
              <a:rPr dirty="0" sz="2950" spc="70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client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connected</a:t>
            </a:r>
            <a:r>
              <a:rPr dirty="0" sz="2950" spc="70">
                <a:latin typeface="Georgia"/>
                <a:cs typeface="Georgia"/>
              </a:rPr>
              <a:t>  </a:t>
            </a:r>
            <a:r>
              <a:rPr dirty="0" sz="2950" spc="55">
                <a:latin typeface="Georgia"/>
                <a:cs typeface="Georgia"/>
              </a:rPr>
              <a:t>to</a:t>
            </a:r>
            <a:r>
              <a:rPr dirty="0" sz="2950" spc="70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a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Node.js</a:t>
            </a:r>
            <a:r>
              <a:rPr dirty="0" sz="2950" spc="75">
                <a:latin typeface="Georgia"/>
                <a:cs typeface="Georgia"/>
              </a:rPr>
              <a:t>  </a:t>
            </a:r>
            <a:r>
              <a:rPr dirty="0" sz="2950" spc="-335">
                <a:latin typeface="Georgia"/>
                <a:cs typeface="Georgia"/>
              </a:rPr>
              <a:t>+ </a:t>
            </a:r>
            <a:r>
              <a:rPr dirty="0" sz="2950">
                <a:latin typeface="Georgia"/>
                <a:cs typeface="Georgia"/>
              </a:rPr>
              <a:t>Express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backend,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which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manages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user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interactions,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data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flow,</a:t>
            </a:r>
            <a:r>
              <a:rPr dirty="0" sz="2950" spc="54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and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 spc="-10">
                <a:latin typeface="Georgia"/>
                <a:cs typeface="Georgia"/>
              </a:rPr>
              <a:t>external </a:t>
            </a:r>
            <a:r>
              <a:rPr dirty="0" sz="2950" spc="45">
                <a:latin typeface="Georgia"/>
                <a:cs typeface="Georgia"/>
              </a:rPr>
              <a:t>service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integration.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 spc="-60">
                <a:latin typeface="Georgia"/>
                <a:cs typeface="Georgia"/>
              </a:rPr>
              <a:t>Flask-</a:t>
            </a:r>
            <a:r>
              <a:rPr dirty="0" sz="2950">
                <a:latin typeface="Georgia"/>
                <a:cs typeface="Georgia"/>
              </a:rPr>
              <a:t>based</a:t>
            </a:r>
            <a:r>
              <a:rPr dirty="0" sz="2950" spc="160">
                <a:latin typeface="Georgia"/>
                <a:cs typeface="Georgia"/>
              </a:rPr>
              <a:t> </a:t>
            </a:r>
            <a:r>
              <a:rPr dirty="0" sz="2950" spc="-114">
                <a:latin typeface="Georgia"/>
                <a:cs typeface="Georgia"/>
              </a:rPr>
              <a:t>AI/ML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 spc="45">
                <a:latin typeface="Georgia"/>
                <a:cs typeface="Georgia"/>
              </a:rPr>
              <a:t>service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handles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virtual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 spc="50">
                <a:latin typeface="Georgia"/>
                <a:cs typeface="Georgia"/>
              </a:rPr>
              <a:t>try-</a:t>
            </a:r>
            <a:r>
              <a:rPr dirty="0" sz="2950">
                <a:latin typeface="Georgia"/>
                <a:cs typeface="Georgia"/>
              </a:rPr>
              <a:t>on</a:t>
            </a:r>
            <a:r>
              <a:rPr dirty="0" sz="2950" spc="155">
                <a:latin typeface="Georgia"/>
                <a:cs typeface="Georgia"/>
              </a:rPr>
              <a:t> </a:t>
            </a:r>
            <a:r>
              <a:rPr dirty="0" sz="2950" spc="-10">
                <a:latin typeface="Georgia"/>
                <a:cs typeface="Georgia"/>
              </a:rPr>
              <a:t>image </a:t>
            </a:r>
            <a:r>
              <a:rPr dirty="0" sz="2950">
                <a:latin typeface="Georgia"/>
                <a:cs typeface="Georgia"/>
              </a:rPr>
              <a:t>processing.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MongoDB</a:t>
            </a:r>
            <a:r>
              <a:rPr dirty="0" sz="2950" spc="51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stores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user</a:t>
            </a:r>
            <a:r>
              <a:rPr dirty="0" sz="2950" spc="51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and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product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data,</a:t>
            </a:r>
            <a:r>
              <a:rPr dirty="0" sz="2950" spc="51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while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external</a:t>
            </a:r>
            <a:r>
              <a:rPr dirty="0" sz="2950" spc="509">
                <a:latin typeface="Georgia"/>
                <a:cs typeface="Georgia"/>
              </a:rPr>
              <a:t> </a:t>
            </a:r>
            <a:r>
              <a:rPr dirty="0" sz="2950" spc="35">
                <a:latin typeface="Georgia"/>
                <a:cs typeface="Georgia"/>
              </a:rPr>
              <a:t>services </a:t>
            </a:r>
            <a:r>
              <a:rPr dirty="0" sz="2950">
                <a:latin typeface="Georgia"/>
                <a:cs typeface="Georgia"/>
              </a:rPr>
              <a:t>like</a:t>
            </a:r>
            <a:r>
              <a:rPr dirty="0" sz="2950" spc="220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Stripe,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Cloudinary,</a:t>
            </a:r>
            <a:r>
              <a:rPr dirty="0" sz="2950" spc="235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and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an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email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provider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handle</a:t>
            </a:r>
            <a:r>
              <a:rPr dirty="0" sz="2950" spc="229">
                <a:latin typeface="Georgia"/>
                <a:cs typeface="Georgia"/>
              </a:rPr>
              <a:t>  </a:t>
            </a:r>
            <a:r>
              <a:rPr dirty="0" sz="2950">
                <a:latin typeface="Georgia"/>
                <a:cs typeface="Georgia"/>
              </a:rPr>
              <a:t>payments,</a:t>
            </a:r>
            <a:r>
              <a:rPr dirty="0" sz="2950" spc="235">
                <a:latin typeface="Georgia"/>
                <a:cs typeface="Georgia"/>
              </a:rPr>
              <a:t>  </a:t>
            </a:r>
            <a:r>
              <a:rPr dirty="0" sz="2950" spc="-10">
                <a:latin typeface="Georgia"/>
                <a:cs typeface="Georgia"/>
              </a:rPr>
              <a:t>image </a:t>
            </a:r>
            <a:r>
              <a:rPr dirty="0" sz="2950">
                <a:latin typeface="Georgia"/>
                <a:cs typeface="Georgia"/>
              </a:rPr>
              <a:t>storage,</a:t>
            </a:r>
            <a:r>
              <a:rPr dirty="0" sz="2950" spc="52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and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notifications.</a:t>
            </a:r>
            <a:r>
              <a:rPr dirty="0" sz="2950" spc="53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This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architecture</a:t>
            </a:r>
            <a:r>
              <a:rPr dirty="0" sz="2950" spc="53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supports</a:t>
            </a:r>
            <a:r>
              <a:rPr dirty="0" sz="2950" spc="53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a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smart,</a:t>
            </a:r>
            <a:r>
              <a:rPr dirty="0" sz="2950" spc="53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scalable,</a:t>
            </a:r>
            <a:r>
              <a:rPr dirty="0" sz="2950" spc="535">
                <a:latin typeface="Georgia"/>
                <a:cs typeface="Georgia"/>
              </a:rPr>
              <a:t> </a:t>
            </a:r>
            <a:r>
              <a:rPr dirty="0" sz="2950" spc="-25">
                <a:latin typeface="Georgia"/>
                <a:cs typeface="Georgia"/>
              </a:rPr>
              <a:t>and </a:t>
            </a:r>
            <a:r>
              <a:rPr dirty="0" sz="2950">
                <a:latin typeface="Georgia"/>
                <a:cs typeface="Georgia"/>
              </a:rPr>
              <a:t>interactive</a:t>
            </a:r>
            <a:r>
              <a:rPr dirty="0" sz="2950" spc="180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virtual</a:t>
            </a:r>
            <a:r>
              <a:rPr dirty="0" sz="2950" spc="195">
                <a:latin typeface="Georgia"/>
                <a:cs typeface="Georgia"/>
              </a:rPr>
              <a:t> </a:t>
            </a:r>
            <a:r>
              <a:rPr dirty="0" sz="2950">
                <a:latin typeface="Georgia"/>
                <a:cs typeface="Georgia"/>
              </a:rPr>
              <a:t>shopping</a:t>
            </a:r>
            <a:r>
              <a:rPr dirty="0" sz="2950" spc="190">
                <a:latin typeface="Georgia"/>
                <a:cs typeface="Georgia"/>
              </a:rPr>
              <a:t> </a:t>
            </a:r>
            <a:r>
              <a:rPr dirty="0" sz="2950" spc="-10">
                <a:latin typeface="Georgia"/>
                <a:cs typeface="Georgia"/>
              </a:rPr>
              <a:t>experience</a:t>
            </a:r>
            <a:endParaRPr sz="29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Miro Samy</dc:creator>
  <cp:keywords>DAGp06xXUco,BAFmYhxjndo,0</cp:keywords>
  <dc:title>Presentation - Virtual Try-On System</dc:title>
  <dcterms:created xsi:type="dcterms:W3CDTF">2025-06-14T14:45:04Z</dcterms:created>
  <dcterms:modified xsi:type="dcterms:W3CDTF">2025-06-14T14:45:04Z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2025-06-14T00:00:00Z</vt:filetime>
  </property>
  <property fmtid="{D5CDD505-2E9C-101B-9397-08002B2CF9AE}" pid="5" name="Producer">
    <vt:lpwstr>Canva</vt:lpwstr>
  </property>
</Properties>
</file>