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827687-2781-4614-A287-F6EBF8A1A56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49F6982-B7B4-42A8-84C3-AA2375402E91}">
      <dgm:prSet/>
      <dgm:spPr/>
      <dgm:t>
        <a:bodyPr/>
        <a:lstStyle/>
        <a:p>
          <a:r>
            <a:rPr lang="fr-FR"/>
            <a:t>INTRODUCTION</a:t>
          </a:r>
          <a:endParaRPr lang="en-US"/>
        </a:p>
      </dgm:t>
    </dgm:pt>
    <dgm:pt modelId="{DE02ABA4-26BD-48CE-A613-9A49A177EF46}" type="parTrans" cxnId="{7EB46358-20A9-490E-8CD7-B6131F343CB8}">
      <dgm:prSet/>
      <dgm:spPr/>
      <dgm:t>
        <a:bodyPr/>
        <a:lstStyle/>
        <a:p>
          <a:endParaRPr lang="en-US"/>
        </a:p>
      </dgm:t>
    </dgm:pt>
    <dgm:pt modelId="{8245D459-CF8B-4381-887A-6A46E5331848}" type="sibTrans" cxnId="{7EB46358-20A9-490E-8CD7-B6131F343CB8}">
      <dgm:prSet/>
      <dgm:spPr/>
      <dgm:t>
        <a:bodyPr/>
        <a:lstStyle/>
        <a:p>
          <a:endParaRPr lang="en-US"/>
        </a:p>
      </dgm:t>
    </dgm:pt>
    <dgm:pt modelId="{45F38794-070E-4C3F-B385-E779A83EF2B3}">
      <dgm:prSet/>
      <dgm:spPr/>
      <dgm:t>
        <a:bodyPr/>
        <a:lstStyle/>
        <a:p>
          <a:r>
            <a:rPr lang="fr-FR"/>
            <a:t>CONCEPTION</a:t>
          </a:r>
          <a:endParaRPr lang="en-US"/>
        </a:p>
      </dgm:t>
    </dgm:pt>
    <dgm:pt modelId="{DD68942F-0AEF-4633-B5BD-D26F3729CFCE}" type="parTrans" cxnId="{EEADAFE0-6014-4EBE-BE1C-DE1D8CC6E5B9}">
      <dgm:prSet/>
      <dgm:spPr/>
      <dgm:t>
        <a:bodyPr/>
        <a:lstStyle/>
        <a:p>
          <a:endParaRPr lang="en-US"/>
        </a:p>
      </dgm:t>
    </dgm:pt>
    <dgm:pt modelId="{17C94BAC-1077-44B0-B760-E575059C3B16}" type="sibTrans" cxnId="{EEADAFE0-6014-4EBE-BE1C-DE1D8CC6E5B9}">
      <dgm:prSet/>
      <dgm:spPr/>
      <dgm:t>
        <a:bodyPr/>
        <a:lstStyle/>
        <a:p>
          <a:endParaRPr lang="en-US"/>
        </a:p>
      </dgm:t>
    </dgm:pt>
    <dgm:pt modelId="{B19D01EF-1330-4C6B-87DA-2824DB7104FE}">
      <dgm:prSet/>
      <dgm:spPr/>
      <dgm:t>
        <a:bodyPr/>
        <a:lstStyle/>
        <a:p>
          <a:r>
            <a:rPr lang="fr-FR" dirty="0"/>
            <a:t>REALISATION</a:t>
          </a:r>
          <a:r>
            <a:rPr lang="en-US" dirty="0"/>
            <a:t>: </a:t>
          </a:r>
          <a:r>
            <a:rPr lang="en-US" dirty="0" err="1"/>
            <a:t>Fonctions</a:t>
          </a:r>
          <a:r>
            <a:rPr lang="en-US" dirty="0"/>
            <a:t> </a:t>
          </a:r>
          <a:r>
            <a:rPr lang="en-US" dirty="0" err="1"/>
            <a:t>générales</a:t>
          </a:r>
          <a:r>
            <a:rPr lang="en-US" dirty="0"/>
            <a:t>, </a:t>
          </a:r>
          <a:r>
            <a:rPr lang="en-US" dirty="0" err="1"/>
            <a:t>principale</a:t>
          </a:r>
          <a:r>
            <a:rPr lang="en-US" dirty="0"/>
            <a:t> “main” et compilation</a:t>
          </a:r>
        </a:p>
      </dgm:t>
    </dgm:pt>
    <dgm:pt modelId="{4C34126B-0A96-4011-A4DB-B302AE2E5CA8}" type="parTrans" cxnId="{48D08AE6-8C20-47DB-A6F6-75978C01200B}">
      <dgm:prSet/>
      <dgm:spPr/>
      <dgm:t>
        <a:bodyPr/>
        <a:lstStyle/>
        <a:p>
          <a:endParaRPr lang="en-US"/>
        </a:p>
      </dgm:t>
    </dgm:pt>
    <dgm:pt modelId="{63787B69-CB4A-4CB5-995E-2CF1CB688C9D}" type="sibTrans" cxnId="{48D08AE6-8C20-47DB-A6F6-75978C01200B}">
      <dgm:prSet/>
      <dgm:spPr/>
      <dgm:t>
        <a:bodyPr/>
        <a:lstStyle/>
        <a:p>
          <a:endParaRPr lang="en-US"/>
        </a:p>
      </dgm:t>
    </dgm:pt>
    <dgm:pt modelId="{CC27F495-C44E-4667-88D2-2A39E60A74AB}">
      <dgm:prSet/>
      <dgm:spPr/>
      <dgm:t>
        <a:bodyPr/>
        <a:lstStyle/>
        <a:p>
          <a:r>
            <a:rPr lang="en-US" dirty="0"/>
            <a:t>CONCLUSION</a:t>
          </a:r>
        </a:p>
      </dgm:t>
    </dgm:pt>
    <dgm:pt modelId="{B079321E-7CA5-494F-A926-1E3042B06D18}" type="parTrans" cxnId="{FCB57BC6-2956-46F5-934F-50446E39222C}">
      <dgm:prSet/>
      <dgm:spPr/>
      <dgm:t>
        <a:bodyPr/>
        <a:lstStyle/>
        <a:p>
          <a:endParaRPr lang="en-US"/>
        </a:p>
      </dgm:t>
    </dgm:pt>
    <dgm:pt modelId="{F4EE41C2-8D0E-4518-8F8B-DD17051C8172}" type="sibTrans" cxnId="{FCB57BC6-2956-46F5-934F-50446E39222C}">
      <dgm:prSet/>
      <dgm:spPr/>
      <dgm:t>
        <a:bodyPr/>
        <a:lstStyle/>
        <a:p>
          <a:endParaRPr lang="en-US"/>
        </a:p>
      </dgm:t>
    </dgm:pt>
    <dgm:pt modelId="{C98A5B82-A022-4941-A4DD-4051DC490045}" type="pres">
      <dgm:prSet presAssocID="{21827687-2781-4614-A287-F6EBF8A1A566}" presName="root" presStyleCnt="0">
        <dgm:presLayoutVars>
          <dgm:dir/>
          <dgm:resizeHandles val="exact"/>
        </dgm:presLayoutVars>
      </dgm:prSet>
      <dgm:spPr/>
    </dgm:pt>
    <dgm:pt modelId="{3CAC3220-D985-4DA4-96C7-F0AE3E7178D7}" type="pres">
      <dgm:prSet presAssocID="{349F6982-B7B4-42A8-84C3-AA2375402E91}" presName="compNode" presStyleCnt="0"/>
      <dgm:spPr/>
    </dgm:pt>
    <dgm:pt modelId="{BEF71808-A4BF-4C1D-BE2A-66E34A8FB290}" type="pres">
      <dgm:prSet presAssocID="{349F6982-B7B4-42A8-84C3-AA2375402E91}" presName="bgRect" presStyleLbl="bgShp" presStyleIdx="0" presStyleCnt="4"/>
      <dgm:spPr/>
    </dgm:pt>
    <dgm:pt modelId="{B8FF048E-CB15-486C-B505-C5B9212CEE97}" type="pres">
      <dgm:prSet presAssocID="{349F6982-B7B4-42A8-84C3-AA2375402E9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ntôme"/>
        </a:ext>
      </dgm:extLst>
    </dgm:pt>
    <dgm:pt modelId="{976FD5F3-1121-4A16-AD1C-75D11C371A72}" type="pres">
      <dgm:prSet presAssocID="{349F6982-B7B4-42A8-84C3-AA2375402E91}" presName="spaceRect" presStyleCnt="0"/>
      <dgm:spPr/>
    </dgm:pt>
    <dgm:pt modelId="{623E1756-0D99-465F-8C07-43617F4AF34D}" type="pres">
      <dgm:prSet presAssocID="{349F6982-B7B4-42A8-84C3-AA2375402E91}" presName="parTx" presStyleLbl="revTx" presStyleIdx="0" presStyleCnt="4">
        <dgm:presLayoutVars>
          <dgm:chMax val="0"/>
          <dgm:chPref val="0"/>
        </dgm:presLayoutVars>
      </dgm:prSet>
      <dgm:spPr/>
    </dgm:pt>
    <dgm:pt modelId="{EB892077-AD0B-4B84-9737-753DE8A5A9A3}" type="pres">
      <dgm:prSet presAssocID="{8245D459-CF8B-4381-887A-6A46E5331848}" presName="sibTrans" presStyleCnt="0"/>
      <dgm:spPr/>
    </dgm:pt>
    <dgm:pt modelId="{8D652732-3EEA-4C60-928E-420C783AE39F}" type="pres">
      <dgm:prSet presAssocID="{45F38794-070E-4C3F-B385-E779A83EF2B3}" presName="compNode" presStyleCnt="0"/>
      <dgm:spPr/>
    </dgm:pt>
    <dgm:pt modelId="{BB71F03E-05FB-45C2-A2C3-644B9C530334}" type="pres">
      <dgm:prSet presAssocID="{45F38794-070E-4C3F-B385-E779A83EF2B3}" presName="bgRect" presStyleLbl="bgShp" presStyleIdx="1" presStyleCnt="4"/>
      <dgm:spPr/>
    </dgm:pt>
    <dgm:pt modelId="{AB8912CC-9AE1-46BC-947A-EDC396D848BA}" type="pres">
      <dgm:prSet presAssocID="{45F38794-070E-4C3F-B385-E779A83EF2B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E84557FF-6FC4-4404-AE65-C9DD88D64EC2}" type="pres">
      <dgm:prSet presAssocID="{45F38794-070E-4C3F-B385-E779A83EF2B3}" presName="spaceRect" presStyleCnt="0"/>
      <dgm:spPr/>
    </dgm:pt>
    <dgm:pt modelId="{8E36031D-A024-4C57-9E7F-7AB9F0636BC8}" type="pres">
      <dgm:prSet presAssocID="{45F38794-070E-4C3F-B385-E779A83EF2B3}" presName="parTx" presStyleLbl="revTx" presStyleIdx="1" presStyleCnt="4">
        <dgm:presLayoutVars>
          <dgm:chMax val="0"/>
          <dgm:chPref val="0"/>
        </dgm:presLayoutVars>
      </dgm:prSet>
      <dgm:spPr/>
    </dgm:pt>
    <dgm:pt modelId="{852820B9-E26E-4061-BD9D-CEA1F9E9D4E5}" type="pres">
      <dgm:prSet presAssocID="{17C94BAC-1077-44B0-B760-E575059C3B16}" presName="sibTrans" presStyleCnt="0"/>
      <dgm:spPr/>
    </dgm:pt>
    <dgm:pt modelId="{5CAD1DEC-1943-4CE7-B3DA-AB6BFACD5F4F}" type="pres">
      <dgm:prSet presAssocID="{B19D01EF-1330-4C6B-87DA-2824DB7104FE}" presName="compNode" presStyleCnt="0"/>
      <dgm:spPr/>
    </dgm:pt>
    <dgm:pt modelId="{2AC42C1F-B51D-4E6B-96A9-55BF823018C2}" type="pres">
      <dgm:prSet presAssocID="{B19D01EF-1330-4C6B-87DA-2824DB7104FE}" presName="bgRect" presStyleLbl="bgShp" presStyleIdx="2" presStyleCnt="4"/>
      <dgm:spPr/>
    </dgm:pt>
    <dgm:pt modelId="{89562F41-EFDB-4AF2-9E1A-A6B7686A1146}" type="pres">
      <dgm:prSet presAssocID="{B19D01EF-1330-4C6B-87DA-2824DB7104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nseignant"/>
        </a:ext>
      </dgm:extLst>
    </dgm:pt>
    <dgm:pt modelId="{A8CABC23-9E8A-4C0B-9BC3-13F7C5448271}" type="pres">
      <dgm:prSet presAssocID="{B19D01EF-1330-4C6B-87DA-2824DB7104FE}" presName="spaceRect" presStyleCnt="0"/>
      <dgm:spPr/>
    </dgm:pt>
    <dgm:pt modelId="{EEE5BAF9-B78A-4859-A204-B15EB0B7E861}" type="pres">
      <dgm:prSet presAssocID="{B19D01EF-1330-4C6B-87DA-2824DB7104FE}" presName="parTx" presStyleLbl="revTx" presStyleIdx="2" presStyleCnt="4">
        <dgm:presLayoutVars>
          <dgm:chMax val="0"/>
          <dgm:chPref val="0"/>
        </dgm:presLayoutVars>
      </dgm:prSet>
      <dgm:spPr/>
    </dgm:pt>
    <dgm:pt modelId="{153488CB-0038-41A7-A366-7E4F6C356FE7}" type="pres">
      <dgm:prSet presAssocID="{63787B69-CB4A-4CB5-995E-2CF1CB688C9D}" presName="sibTrans" presStyleCnt="0"/>
      <dgm:spPr/>
    </dgm:pt>
    <dgm:pt modelId="{7169073D-A88C-4D1D-9659-0B53FAD2E824}" type="pres">
      <dgm:prSet presAssocID="{CC27F495-C44E-4667-88D2-2A39E60A74AB}" presName="compNode" presStyleCnt="0"/>
      <dgm:spPr/>
    </dgm:pt>
    <dgm:pt modelId="{1DF9DEC8-F0B8-4A1D-B7C0-4C162A0CFBDF}" type="pres">
      <dgm:prSet presAssocID="{CC27F495-C44E-4667-88D2-2A39E60A74AB}" presName="bgRect" presStyleLbl="bgShp" presStyleIdx="3" presStyleCnt="4"/>
      <dgm:spPr/>
    </dgm:pt>
    <dgm:pt modelId="{1BAAC37E-3428-4016-8566-37F28E6708CC}" type="pres">
      <dgm:prSet presAssocID="{CC27F495-C44E-4667-88D2-2A39E60A74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che"/>
        </a:ext>
      </dgm:extLst>
    </dgm:pt>
    <dgm:pt modelId="{F66B0F50-1F14-434E-8037-819C40405F3A}" type="pres">
      <dgm:prSet presAssocID="{CC27F495-C44E-4667-88D2-2A39E60A74AB}" presName="spaceRect" presStyleCnt="0"/>
      <dgm:spPr/>
    </dgm:pt>
    <dgm:pt modelId="{E99A1DDB-C888-4466-86B7-85D29BFC85DD}" type="pres">
      <dgm:prSet presAssocID="{CC27F495-C44E-4667-88D2-2A39E60A74AB}" presName="parTx" presStyleLbl="revTx" presStyleIdx="3" presStyleCnt="4">
        <dgm:presLayoutVars>
          <dgm:chMax val="0"/>
          <dgm:chPref val="0"/>
        </dgm:presLayoutVars>
      </dgm:prSet>
      <dgm:spPr/>
    </dgm:pt>
  </dgm:ptLst>
  <dgm:cxnLst>
    <dgm:cxn modelId="{BCAC261D-6FCF-4DBE-835F-1010B2CDBE2E}" type="presOf" srcId="{45F38794-070E-4C3F-B385-E779A83EF2B3}" destId="{8E36031D-A024-4C57-9E7F-7AB9F0636BC8}" srcOrd="0" destOrd="0" presId="urn:microsoft.com/office/officeart/2018/2/layout/IconVerticalSolidList"/>
    <dgm:cxn modelId="{E15DA423-0633-48ED-962A-F86D24332CC3}" type="presOf" srcId="{21827687-2781-4614-A287-F6EBF8A1A566}" destId="{C98A5B82-A022-4941-A4DD-4051DC490045}" srcOrd="0" destOrd="0" presId="urn:microsoft.com/office/officeart/2018/2/layout/IconVerticalSolidList"/>
    <dgm:cxn modelId="{01FFCB2F-B160-4269-A16B-C0C062F783C5}" type="presOf" srcId="{B19D01EF-1330-4C6B-87DA-2824DB7104FE}" destId="{EEE5BAF9-B78A-4859-A204-B15EB0B7E861}" srcOrd="0" destOrd="0" presId="urn:microsoft.com/office/officeart/2018/2/layout/IconVerticalSolidList"/>
    <dgm:cxn modelId="{1F58F76D-1DD3-43B5-8C0F-05A6E1C7A529}" type="presOf" srcId="{349F6982-B7B4-42A8-84C3-AA2375402E91}" destId="{623E1756-0D99-465F-8C07-43617F4AF34D}" srcOrd="0" destOrd="0" presId="urn:microsoft.com/office/officeart/2018/2/layout/IconVerticalSolidList"/>
    <dgm:cxn modelId="{7EB46358-20A9-490E-8CD7-B6131F343CB8}" srcId="{21827687-2781-4614-A287-F6EBF8A1A566}" destId="{349F6982-B7B4-42A8-84C3-AA2375402E91}" srcOrd="0" destOrd="0" parTransId="{DE02ABA4-26BD-48CE-A613-9A49A177EF46}" sibTransId="{8245D459-CF8B-4381-887A-6A46E5331848}"/>
    <dgm:cxn modelId="{477D6EAD-EB41-432E-B6BF-6AFF118EC3EC}" type="presOf" srcId="{CC27F495-C44E-4667-88D2-2A39E60A74AB}" destId="{E99A1DDB-C888-4466-86B7-85D29BFC85DD}" srcOrd="0" destOrd="0" presId="urn:microsoft.com/office/officeart/2018/2/layout/IconVerticalSolidList"/>
    <dgm:cxn modelId="{FCB57BC6-2956-46F5-934F-50446E39222C}" srcId="{21827687-2781-4614-A287-F6EBF8A1A566}" destId="{CC27F495-C44E-4667-88D2-2A39E60A74AB}" srcOrd="3" destOrd="0" parTransId="{B079321E-7CA5-494F-A926-1E3042B06D18}" sibTransId="{F4EE41C2-8D0E-4518-8F8B-DD17051C8172}"/>
    <dgm:cxn modelId="{EEADAFE0-6014-4EBE-BE1C-DE1D8CC6E5B9}" srcId="{21827687-2781-4614-A287-F6EBF8A1A566}" destId="{45F38794-070E-4C3F-B385-E779A83EF2B3}" srcOrd="1" destOrd="0" parTransId="{DD68942F-0AEF-4633-B5BD-D26F3729CFCE}" sibTransId="{17C94BAC-1077-44B0-B760-E575059C3B16}"/>
    <dgm:cxn modelId="{48D08AE6-8C20-47DB-A6F6-75978C01200B}" srcId="{21827687-2781-4614-A287-F6EBF8A1A566}" destId="{B19D01EF-1330-4C6B-87DA-2824DB7104FE}" srcOrd="2" destOrd="0" parTransId="{4C34126B-0A96-4011-A4DB-B302AE2E5CA8}" sibTransId="{63787B69-CB4A-4CB5-995E-2CF1CB688C9D}"/>
    <dgm:cxn modelId="{13FA6DCC-27B7-41C7-A711-DBC32DE3AE10}" type="presParOf" srcId="{C98A5B82-A022-4941-A4DD-4051DC490045}" destId="{3CAC3220-D985-4DA4-96C7-F0AE3E7178D7}" srcOrd="0" destOrd="0" presId="urn:microsoft.com/office/officeart/2018/2/layout/IconVerticalSolidList"/>
    <dgm:cxn modelId="{9C42EBF6-321E-4DED-A166-F01B87E6044B}" type="presParOf" srcId="{3CAC3220-D985-4DA4-96C7-F0AE3E7178D7}" destId="{BEF71808-A4BF-4C1D-BE2A-66E34A8FB290}" srcOrd="0" destOrd="0" presId="urn:microsoft.com/office/officeart/2018/2/layout/IconVerticalSolidList"/>
    <dgm:cxn modelId="{EF2FF36C-1878-4B27-8655-B210FF074521}" type="presParOf" srcId="{3CAC3220-D985-4DA4-96C7-F0AE3E7178D7}" destId="{B8FF048E-CB15-486C-B505-C5B9212CEE97}" srcOrd="1" destOrd="0" presId="urn:microsoft.com/office/officeart/2018/2/layout/IconVerticalSolidList"/>
    <dgm:cxn modelId="{512C0C6D-338A-4451-9813-F4BB3E69C1A8}" type="presParOf" srcId="{3CAC3220-D985-4DA4-96C7-F0AE3E7178D7}" destId="{976FD5F3-1121-4A16-AD1C-75D11C371A72}" srcOrd="2" destOrd="0" presId="urn:microsoft.com/office/officeart/2018/2/layout/IconVerticalSolidList"/>
    <dgm:cxn modelId="{0C3B382E-CABE-4683-BB95-BE13084DFCFD}" type="presParOf" srcId="{3CAC3220-D985-4DA4-96C7-F0AE3E7178D7}" destId="{623E1756-0D99-465F-8C07-43617F4AF34D}" srcOrd="3" destOrd="0" presId="urn:microsoft.com/office/officeart/2018/2/layout/IconVerticalSolidList"/>
    <dgm:cxn modelId="{0E134C19-65D8-4ECC-8719-D0238CAF93D6}" type="presParOf" srcId="{C98A5B82-A022-4941-A4DD-4051DC490045}" destId="{EB892077-AD0B-4B84-9737-753DE8A5A9A3}" srcOrd="1" destOrd="0" presId="urn:microsoft.com/office/officeart/2018/2/layout/IconVerticalSolidList"/>
    <dgm:cxn modelId="{5858755A-AE7B-4A6E-8706-0704EB844C1B}" type="presParOf" srcId="{C98A5B82-A022-4941-A4DD-4051DC490045}" destId="{8D652732-3EEA-4C60-928E-420C783AE39F}" srcOrd="2" destOrd="0" presId="urn:microsoft.com/office/officeart/2018/2/layout/IconVerticalSolidList"/>
    <dgm:cxn modelId="{D14E1A8C-BE28-41CB-BAFA-8E3EC90FD29B}" type="presParOf" srcId="{8D652732-3EEA-4C60-928E-420C783AE39F}" destId="{BB71F03E-05FB-45C2-A2C3-644B9C530334}" srcOrd="0" destOrd="0" presId="urn:microsoft.com/office/officeart/2018/2/layout/IconVerticalSolidList"/>
    <dgm:cxn modelId="{802E845E-BFCC-4D3D-9A19-57205319734A}" type="presParOf" srcId="{8D652732-3EEA-4C60-928E-420C783AE39F}" destId="{AB8912CC-9AE1-46BC-947A-EDC396D848BA}" srcOrd="1" destOrd="0" presId="urn:microsoft.com/office/officeart/2018/2/layout/IconVerticalSolidList"/>
    <dgm:cxn modelId="{BF75B54E-B690-4F51-A056-3D0B1DF22EEF}" type="presParOf" srcId="{8D652732-3EEA-4C60-928E-420C783AE39F}" destId="{E84557FF-6FC4-4404-AE65-C9DD88D64EC2}" srcOrd="2" destOrd="0" presId="urn:microsoft.com/office/officeart/2018/2/layout/IconVerticalSolidList"/>
    <dgm:cxn modelId="{4B821658-17E4-4E47-8828-5447B454BF5E}" type="presParOf" srcId="{8D652732-3EEA-4C60-928E-420C783AE39F}" destId="{8E36031D-A024-4C57-9E7F-7AB9F0636BC8}" srcOrd="3" destOrd="0" presId="urn:microsoft.com/office/officeart/2018/2/layout/IconVerticalSolidList"/>
    <dgm:cxn modelId="{A60C3BA7-21DE-4972-B64E-7FB331781AC2}" type="presParOf" srcId="{C98A5B82-A022-4941-A4DD-4051DC490045}" destId="{852820B9-E26E-4061-BD9D-CEA1F9E9D4E5}" srcOrd="3" destOrd="0" presId="urn:microsoft.com/office/officeart/2018/2/layout/IconVerticalSolidList"/>
    <dgm:cxn modelId="{38145D2D-44B3-48DC-95D7-51571D236858}" type="presParOf" srcId="{C98A5B82-A022-4941-A4DD-4051DC490045}" destId="{5CAD1DEC-1943-4CE7-B3DA-AB6BFACD5F4F}" srcOrd="4" destOrd="0" presId="urn:microsoft.com/office/officeart/2018/2/layout/IconVerticalSolidList"/>
    <dgm:cxn modelId="{B31A224B-F58F-40FE-A511-D72A809AC6F0}" type="presParOf" srcId="{5CAD1DEC-1943-4CE7-B3DA-AB6BFACD5F4F}" destId="{2AC42C1F-B51D-4E6B-96A9-55BF823018C2}" srcOrd="0" destOrd="0" presId="urn:microsoft.com/office/officeart/2018/2/layout/IconVerticalSolidList"/>
    <dgm:cxn modelId="{40A8D38B-006D-4836-AF2A-20788044D7C7}" type="presParOf" srcId="{5CAD1DEC-1943-4CE7-B3DA-AB6BFACD5F4F}" destId="{89562F41-EFDB-4AF2-9E1A-A6B7686A1146}" srcOrd="1" destOrd="0" presId="urn:microsoft.com/office/officeart/2018/2/layout/IconVerticalSolidList"/>
    <dgm:cxn modelId="{C53BAD35-AE27-4BB6-9B8C-586A028E4505}" type="presParOf" srcId="{5CAD1DEC-1943-4CE7-B3DA-AB6BFACD5F4F}" destId="{A8CABC23-9E8A-4C0B-9BC3-13F7C5448271}" srcOrd="2" destOrd="0" presId="urn:microsoft.com/office/officeart/2018/2/layout/IconVerticalSolidList"/>
    <dgm:cxn modelId="{527C1D53-022E-444D-BA9D-B3AB96DE7FA4}" type="presParOf" srcId="{5CAD1DEC-1943-4CE7-B3DA-AB6BFACD5F4F}" destId="{EEE5BAF9-B78A-4859-A204-B15EB0B7E861}" srcOrd="3" destOrd="0" presId="urn:microsoft.com/office/officeart/2018/2/layout/IconVerticalSolidList"/>
    <dgm:cxn modelId="{8995FB1F-B047-46EF-9933-C7313AB81BAD}" type="presParOf" srcId="{C98A5B82-A022-4941-A4DD-4051DC490045}" destId="{153488CB-0038-41A7-A366-7E4F6C356FE7}" srcOrd="5" destOrd="0" presId="urn:microsoft.com/office/officeart/2018/2/layout/IconVerticalSolidList"/>
    <dgm:cxn modelId="{65FB830C-03D1-45D4-82D6-CEBA3D1C3D4E}" type="presParOf" srcId="{C98A5B82-A022-4941-A4DD-4051DC490045}" destId="{7169073D-A88C-4D1D-9659-0B53FAD2E824}" srcOrd="6" destOrd="0" presId="urn:microsoft.com/office/officeart/2018/2/layout/IconVerticalSolidList"/>
    <dgm:cxn modelId="{03053C4A-BFE4-41E6-9496-27380411A9FC}" type="presParOf" srcId="{7169073D-A88C-4D1D-9659-0B53FAD2E824}" destId="{1DF9DEC8-F0B8-4A1D-B7C0-4C162A0CFBDF}" srcOrd="0" destOrd="0" presId="urn:microsoft.com/office/officeart/2018/2/layout/IconVerticalSolidList"/>
    <dgm:cxn modelId="{5586874F-F55C-432A-9953-632CA9EBAD68}" type="presParOf" srcId="{7169073D-A88C-4D1D-9659-0B53FAD2E824}" destId="{1BAAC37E-3428-4016-8566-37F28E6708CC}" srcOrd="1" destOrd="0" presId="urn:microsoft.com/office/officeart/2018/2/layout/IconVerticalSolidList"/>
    <dgm:cxn modelId="{81D1D808-954C-4C33-BA22-E8FDB30F4670}" type="presParOf" srcId="{7169073D-A88C-4D1D-9659-0B53FAD2E824}" destId="{F66B0F50-1F14-434E-8037-819C40405F3A}" srcOrd="2" destOrd="0" presId="urn:microsoft.com/office/officeart/2018/2/layout/IconVerticalSolidList"/>
    <dgm:cxn modelId="{46F62F82-2E6B-4B87-939C-FAA019126383}" type="presParOf" srcId="{7169073D-A88C-4D1D-9659-0B53FAD2E824}" destId="{E99A1DDB-C888-4466-86B7-85D29BFC85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71808-A4BF-4C1D-BE2A-66E34A8FB290}">
      <dsp:nvSpPr>
        <dsp:cNvPr id="0" name=""/>
        <dsp:cNvSpPr/>
      </dsp:nvSpPr>
      <dsp:spPr>
        <a:xfrm>
          <a:off x="0" y="2390"/>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FF048E-CB15-486C-B505-C5B9212CEE97}">
      <dsp:nvSpPr>
        <dsp:cNvPr id="0" name=""/>
        <dsp:cNvSpPr/>
      </dsp:nvSpPr>
      <dsp:spPr>
        <a:xfrm>
          <a:off x="366481" y="274979"/>
          <a:ext cx="666330" cy="6663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3E1756-0D99-465F-8C07-43617F4AF34D}">
      <dsp:nvSpPr>
        <dsp:cNvPr id="0" name=""/>
        <dsp:cNvSpPr/>
      </dsp:nvSpPr>
      <dsp:spPr>
        <a:xfrm>
          <a:off x="1399293" y="2390"/>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977900">
            <a:lnSpc>
              <a:spcPct val="90000"/>
            </a:lnSpc>
            <a:spcBef>
              <a:spcPct val="0"/>
            </a:spcBef>
            <a:spcAft>
              <a:spcPct val="35000"/>
            </a:spcAft>
            <a:buNone/>
          </a:pPr>
          <a:r>
            <a:rPr lang="fr-FR" sz="2200" kern="1200"/>
            <a:t>INTRODUCTION</a:t>
          </a:r>
          <a:endParaRPr lang="en-US" sz="2200" kern="1200"/>
        </a:p>
      </dsp:txBody>
      <dsp:txXfrm>
        <a:off x="1399293" y="2390"/>
        <a:ext cx="4974520" cy="1211509"/>
      </dsp:txXfrm>
    </dsp:sp>
    <dsp:sp modelId="{BB71F03E-05FB-45C2-A2C3-644B9C530334}">
      <dsp:nvSpPr>
        <dsp:cNvPr id="0" name=""/>
        <dsp:cNvSpPr/>
      </dsp:nvSpPr>
      <dsp:spPr>
        <a:xfrm>
          <a:off x="0" y="1516777"/>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8912CC-9AE1-46BC-947A-EDC396D848BA}">
      <dsp:nvSpPr>
        <dsp:cNvPr id="0" name=""/>
        <dsp:cNvSpPr/>
      </dsp:nvSpPr>
      <dsp:spPr>
        <a:xfrm>
          <a:off x="366481" y="1789366"/>
          <a:ext cx="666330" cy="6663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36031D-A024-4C57-9E7F-7AB9F0636BC8}">
      <dsp:nvSpPr>
        <dsp:cNvPr id="0" name=""/>
        <dsp:cNvSpPr/>
      </dsp:nvSpPr>
      <dsp:spPr>
        <a:xfrm>
          <a:off x="1399293" y="1516777"/>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977900">
            <a:lnSpc>
              <a:spcPct val="90000"/>
            </a:lnSpc>
            <a:spcBef>
              <a:spcPct val="0"/>
            </a:spcBef>
            <a:spcAft>
              <a:spcPct val="35000"/>
            </a:spcAft>
            <a:buNone/>
          </a:pPr>
          <a:r>
            <a:rPr lang="fr-FR" sz="2200" kern="1200"/>
            <a:t>CONCEPTION</a:t>
          </a:r>
          <a:endParaRPr lang="en-US" sz="2200" kern="1200"/>
        </a:p>
      </dsp:txBody>
      <dsp:txXfrm>
        <a:off x="1399293" y="1516777"/>
        <a:ext cx="4974520" cy="1211509"/>
      </dsp:txXfrm>
    </dsp:sp>
    <dsp:sp modelId="{2AC42C1F-B51D-4E6B-96A9-55BF823018C2}">
      <dsp:nvSpPr>
        <dsp:cNvPr id="0" name=""/>
        <dsp:cNvSpPr/>
      </dsp:nvSpPr>
      <dsp:spPr>
        <a:xfrm>
          <a:off x="0" y="3031163"/>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562F41-EFDB-4AF2-9E1A-A6B7686A1146}">
      <dsp:nvSpPr>
        <dsp:cNvPr id="0" name=""/>
        <dsp:cNvSpPr/>
      </dsp:nvSpPr>
      <dsp:spPr>
        <a:xfrm>
          <a:off x="366481" y="3303753"/>
          <a:ext cx="666330" cy="6663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E5BAF9-B78A-4859-A204-B15EB0B7E861}">
      <dsp:nvSpPr>
        <dsp:cNvPr id="0" name=""/>
        <dsp:cNvSpPr/>
      </dsp:nvSpPr>
      <dsp:spPr>
        <a:xfrm>
          <a:off x="1399293" y="3031163"/>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977900">
            <a:lnSpc>
              <a:spcPct val="90000"/>
            </a:lnSpc>
            <a:spcBef>
              <a:spcPct val="0"/>
            </a:spcBef>
            <a:spcAft>
              <a:spcPct val="35000"/>
            </a:spcAft>
            <a:buNone/>
          </a:pPr>
          <a:r>
            <a:rPr lang="fr-FR" sz="2200" kern="1200" dirty="0"/>
            <a:t>REALISATION</a:t>
          </a:r>
          <a:r>
            <a:rPr lang="en-US" sz="2200" kern="1200" dirty="0"/>
            <a:t>: </a:t>
          </a:r>
          <a:r>
            <a:rPr lang="en-US" sz="2200" kern="1200" dirty="0" err="1"/>
            <a:t>Fonctions</a:t>
          </a:r>
          <a:r>
            <a:rPr lang="en-US" sz="2200" kern="1200" dirty="0"/>
            <a:t> </a:t>
          </a:r>
          <a:r>
            <a:rPr lang="en-US" sz="2200" kern="1200" dirty="0" err="1"/>
            <a:t>générales</a:t>
          </a:r>
          <a:r>
            <a:rPr lang="en-US" sz="2200" kern="1200" dirty="0"/>
            <a:t>, </a:t>
          </a:r>
          <a:r>
            <a:rPr lang="en-US" sz="2200" kern="1200" dirty="0" err="1"/>
            <a:t>principale</a:t>
          </a:r>
          <a:r>
            <a:rPr lang="en-US" sz="2200" kern="1200" dirty="0"/>
            <a:t> “main” et compilation</a:t>
          </a:r>
        </a:p>
      </dsp:txBody>
      <dsp:txXfrm>
        <a:off x="1399293" y="3031163"/>
        <a:ext cx="4974520" cy="1211509"/>
      </dsp:txXfrm>
    </dsp:sp>
    <dsp:sp modelId="{1DF9DEC8-F0B8-4A1D-B7C0-4C162A0CFBDF}">
      <dsp:nvSpPr>
        <dsp:cNvPr id="0" name=""/>
        <dsp:cNvSpPr/>
      </dsp:nvSpPr>
      <dsp:spPr>
        <a:xfrm>
          <a:off x="0" y="4545550"/>
          <a:ext cx="6373813" cy="12115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AAC37E-3428-4016-8566-37F28E6708CC}">
      <dsp:nvSpPr>
        <dsp:cNvPr id="0" name=""/>
        <dsp:cNvSpPr/>
      </dsp:nvSpPr>
      <dsp:spPr>
        <a:xfrm>
          <a:off x="366481" y="4818139"/>
          <a:ext cx="666330" cy="6663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9A1DDB-C888-4466-86B7-85D29BFC85DD}">
      <dsp:nvSpPr>
        <dsp:cNvPr id="0" name=""/>
        <dsp:cNvSpPr/>
      </dsp:nvSpPr>
      <dsp:spPr>
        <a:xfrm>
          <a:off x="1399293" y="4545550"/>
          <a:ext cx="4974520" cy="1211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218" tIns="128218" rIns="128218" bIns="128218" numCol="1" spcCol="1270" anchor="ctr" anchorCtr="0">
          <a:noAutofit/>
        </a:bodyPr>
        <a:lstStyle/>
        <a:p>
          <a:pPr marL="0" lvl="0" indent="0" algn="l" defTabSz="977900">
            <a:lnSpc>
              <a:spcPct val="90000"/>
            </a:lnSpc>
            <a:spcBef>
              <a:spcPct val="0"/>
            </a:spcBef>
            <a:spcAft>
              <a:spcPct val="35000"/>
            </a:spcAft>
            <a:buNone/>
          </a:pPr>
          <a:r>
            <a:rPr lang="en-US" sz="2200" kern="1200" dirty="0"/>
            <a:t>CONCLUSION</a:t>
          </a:r>
        </a:p>
      </dsp:txBody>
      <dsp:txXfrm>
        <a:off x="1399293" y="4545550"/>
        <a:ext cx="4974520" cy="12115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Thursday, June 22, 2023</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‹N°›</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363476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Thursday, June 22, 2023</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‹N°›</a:t>
            </a:fld>
            <a:endParaRPr lang="en-US"/>
          </a:p>
        </p:txBody>
      </p:sp>
    </p:spTree>
    <p:extLst>
      <p:ext uri="{BB962C8B-B14F-4D97-AF65-F5344CB8AC3E}">
        <p14:creationId xmlns:p14="http://schemas.microsoft.com/office/powerpoint/2010/main" val="143953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Thursday, June 22, 2023</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‹N°›</a:t>
            </a:fld>
            <a:endParaRPr lang="en-US"/>
          </a:p>
        </p:txBody>
      </p:sp>
    </p:spTree>
    <p:extLst>
      <p:ext uri="{BB962C8B-B14F-4D97-AF65-F5344CB8AC3E}">
        <p14:creationId xmlns:p14="http://schemas.microsoft.com/office/powerpoint/2010/main" val="2708899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Thursday, June 22, 2023</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‹N°›</a:t>
            </a:fld>
            <a:endParaRPr lang="en-US"/>
          </a:p>
        </p:txBody>
      </p:sp>
    </p:spTree>
    <p:extLst>
      <p:ext uri="{BB962C8B-B14F-4D97-AF65-F5344CB8AC3E}">
        <p14:creationId xmlns:p14="http://schemas.microsoft.com/office/powerpoint/2010/main" val="2686092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Thursday, June 22, 2023</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‹N°›</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32023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Thursday, June 22, 2023</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‹N°›</a:t>
            </a:fld>
            <a:endParaRPr lang="en-US"/>
          </a:p>
        </p:txBody>
      </p:sp>
    </p:spTree>
    <p:extLst>
      <p:ext uri="{BB962C8B-B14F-4D97-AF65-F5344CB8AC3E}">
        <p14:creationId xmlns:p14="http://schemas.microsoft.com/office/powerpoint/2010/main" val="3542545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Thursday, June 22, 2023</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‹N°›</a:t>
            </a:fld>
            <a:endParaRPr lang="en-US"/>
          </a:p>
        </p:txBody>
      </p:sp>
    </p:spTree>
    <p:extLst>
      <p:ext uri="{BB962C8B-B14F-4D97-AF65-F5344CB8AC3E}">
        <p14:creationId xmlns:p14="http://schemas.microsoft.com/office/powerpoint/2010/main" val="779385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Thursday, June 22, 2023</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‹N°›</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69908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Thursday, June 22, 2023</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‹N°›</a:t>
            </a:fld>
            <a:endParaRPr lang="en-US"/>
          </a:p>
        </p:txBody>
      </p:sp>
    </p:spTree>
    <p:extLst>
      <p:ext uri="{BB962C8B-B14F-4D97-AF65-F5344CB8AC3E}">
        <p14:creationId xmlns:p14="http://schemas.microsoft.com/office/powerpoint/2010/main" val="3738438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Thursday, June 22, 2023</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‹N°›</a:t>
            </a:fld>
            <a:endParaRPr lang="en-US"/>
          </a:p>
        </p:txBody>
      </p:sp>
    </p:spTree>
    <p:extLst>
      <p:ext uri="{BB962C8B-B14F-4D97-AF65-F5344CB8AC3E}">
        <p14:creationId xmlns:p14="http://schemas.microsoft.com/office/powerpoint/2010/main" val="3173699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Thursday, June 22, 2023</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‹N°›</a:t>
            </a:fld>
            <a:endParaRPr lang="en-US"/>
          </a:p>
        </p:txBody>
      </p:sp>
    </p:spTree>
    <p:extLst>
      <p:ext uri="{BB962C8B-B14F-4D97-AF65-F5344CB8AC3E}">
        <p14:creationId xmlns:p14="http://schemas.microsoft.com/office/powerpoint/2010/main" val="2935809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Thursday, June 22, 2023</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‹N°›</a:t>
            </a:fld>
            <a:endParaRPr lang="en-US"/>
          </a:p>
        </p:txBody>
      </p:sp>
    </p:spTree>
    <p:extLst>
      <p:ext uri="{BB962C8B-B14F-4D97-AF65-F5344CB8AC3E}">
        <p14:creationId xmlns:p14="http://schemas.microsoft.com/office/powerpoint/2010/main" val="2225408965"/>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2FE68F8-5074-C1A7-DDF4-776CEDFAFCCC}"/>
              </a:ext>
            </a:extLst>
          </p:cNvPr>
          <p:cNvSpPr>
            <a:spLocks noGrp="1"/>
          </p:cNvSpPr>
          <p:nvPr>
            <p:ph type="ctrTitle"/>
          </p:nvPr>
        </p:nvSpPr>
        <p:spPr>
          <a:xfrm>
            <a:off x="550863" y="549275"/>
            <a:ext cx="5437187" cy="2986234"/>
          </a:xfrm>
        </p:spPr>
        <p:txBody>
          <a:bodyPr anchor="b">
            <a:normAutofit/>
          </a:bodyPr>
          <a:lstStyle/>
          <a:p>
            <a:r>
              <a:rPr lang="fr-FR"/>
              <a:t>Gestion des clubs de football</a:t>
            </a:r>
            <a:endParaRPr lang="en-US"/>
          </a:p>
        </p:txBody>
      </p:sp>
      <p:sp>
        <p:nvSpPr>
          <p:cNvPr id="3" name="Sous-titre 2">
            <a:extLst>
              <a:ext uri="{FF2B5EF4-FFF2-40B4-BE49-F238E27FC236}">
                <a16:creationId xmlns:a16="http://schemas.microsoft.com/office/drawing/2014/main" id="{0E113BBE-B516-4D03-7DA5-F1CB85095461}"/>
              </a:ext>
            </a:extLst>
          </p:cNvPr>
          <p:cNvSpPr>
            <a:spLocks noGrp="1"/>
          </p:cNvSpPr>
          <p:nvPr>
            <p:ph type="subTitle" idx="1"/>
          </p:nvPr>
        </p:nvSpPr>
        <p:spPr>
          <a:xfrm>
            <a:off x="550863" y="3827610"/>
            <a:ext cx="5437187" cy="2265216"/>
          </a:xfrm>
        </p:spPr>
        <p:txBody>
          <a:bodyPr>
            <a:normAutofit/>
          </a:bodyPr>
          <a:lstStyle/>
          <a:p>
            <a:r>
              <a:rPr lang="fr-FR" sz="2800" b="1" dirty="0">
                <a:solidFill>
                  <a:schemeClr val="tx1">
                    <a:alpha val="60000"/>
                  </a:schemeClr>
                </a:solidFill>
              </a:rPr>
              <a:t>Réalisée par:         Encadré par:        </a:t>
            </a:r>
          </a:p>
          <a:p>
            <a:r>
              <a:rPr lang="fr-FR" dirty="0">
                <a:solidFill>
                  <a:schemeClr val="tx1">
                    <a:alpha val="60000"/>
                  </a:schemeClr>
                </a:solidFill>
              </a:rPr>
              <a:t>Marwane JOUAD        MR NADIF Sami</a:t>
            </a:r>
          </a:p>
          <a:p>
            <a:r>
              <a:rPr lang="fr-FR" dirty="0">
                <a:solidFill>
                  <a:schemeClr val="tx1">
                    <a:alpha val="60000"/>
                  </a:schemeClr>
                </a:solidFill>
              </a:rPr>
              <a:t>Oussama SAAD</a:t>
            </a:r>
          </a:p>
          <a:p>
            <a:r>
              <a:rPr lang="fr-FR" dirty="0">
                <a:solidFill>
                  <a:schemeClr val="tx1">
                    <a:alpha val="60000"/>
                  </a:schemeClr>
                </a:solidFill>
              </a:rPr>
              <a:t>El Mehdi LAAROUSSI</a:t>
            </a:r>
            <a:endParaRPr lang="en-US" dirty="0">
              <a:solidFill>
                <a:schemeClr val="tx1">
                  <a:alpha val="60000"/>
                </a:schemeClr>
              </a:solidFill>
            </a:endParaRPr>
          </a:p>
        </p:txBody>
      </p:sp>
      <p:pic>
        <p:nvPicPr>
          <p:cNvPr id="4" name="Picture 3" descr="Un concept génétique abstrait">
            <a:extLst>
              <a:ext uri="{FF2B5EF4-FFF2-40B4-BE49-F238E27FC236}">
                <a16:creationId xmlns:a16="http://schemas.microsoft.com/office/drawing/2014/main" id="{42E2277E-995E-BBBA-59BE-2953B8331990}"/>
              </a:ext>
            </a:extLst>
          </p:cNvPr>
          <p:cNvPicPr>
            <a:picLocks noChangeAspect="1"/>
          </p:cNvPicPr>
          <p:nvPr/>
        </p:nvPicPr>
        <p:blipFill rotWithShape="1">
          <a:blip r:embed="rId2"/>
          <a:srcRect/>
          <a:stretch/>
        </p:blipFill>
        <p:spPr>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20" name="Group 19">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21" name="Freeform: Shape 20">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4" name="Oval 23">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4458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14B162-D161-FFC5-2D60-5400E0427DE9}"/>
              </a:ext>
            </a:extLst>
          </p:cNvPr>
          <p:cNvSpPr>
            <a:spLocks noGrp="1"/>
          </p:cNvSpPr>
          <p:nvPr>
            <p:ph type="title"/>
          </p:nvPr>
        </p:nvSpPr>
        <p:spPr>
          <a:xfrm>
            <a:off x="3629025" y="558800"/>
            <a:ext cx="8194412" cy="1332000"/>
          </a:xfrm>
        </p:spPr>
        <p:txBody>
          <a:bodyPr/>
          <a:lstStyle/>
          <a:p>
            <a:r>
              <a:rPr lang="fr-FR" dirty="0"/>
              <a:t>CONCLUSION</a:t>
            </a:r>
            <a:endParaRPr lang="en-US" dirty="0"/>
          </a:p>
        </p:txBody>
      </p:sp>
      <p:sp>
        <p:nvSpPr>
          <p:cNvPr id="3" name="Espace réservé du contenu 2">
            <a:extLst>
              <a:ext uri="{FF2B5EF4-FFF2-40B4-BE49-F238E27FC236}">
                <a16:creationId xmlns:a16="http://schemas.microsoft.com/office/drawing/2014/main" id="{10B26D39-8BF9-BE77-3371-8B55DA93EE14}"/>
              </a:ext>
            </a:extLst>
          </p:cNvPr>
          <p:cNvSpPr>
            <a:spLocks noGrp="1"/>
          </p:cNvSpPr>
          <p:nvPr>
            <p:ph idx="1"/>
          </p:nvPr>
        </p:nvSpPr>
        <p:spPr/>
        <p:txBody>
          <a:bodyPr>
            <a:normAutofit/>
          </a:bodyPr>
          <a:lstStyle/>
          <a:p>
            <a:r>
              <a:rPr lang="fr-MA" sz="2000" b="0" i="0" dirty="0">
                <a:solidFill>
                  <a:srgbClr val="D1D5DB"/>
                </a:solidFill>
                <a:effectLst/>
                <a:latin typeface="Söhne"/>
              </a:rPr>
              <a:t>En conclusion, le projet de gestion des clubs de football a été une réussite, offrant une solution logicielle complète pour la gestion efficace des joueurs au sein d'un club. Le programme développé permet d'ajouter, de supprimer, de rechercher et d'afficher les informations des joueurs de manière pratique et conviviale. Il offre également des fonctionnalités supplémentaires telles que le calcul de la moyenne des salaires et la vérification de la disponibilité des joueurs pour un transfert.</a:t>
            </a:r>
          </a:p>
          <a:p>
            <a:r>
              <a:rPr lang="fr-MA" sz="2000" b="0" i="0" dirty="0">
                <a:solidFill>
                  <a:srgbClr val="D1D5DB"/>
                </a:solidFill>
                <a:effectLst/>
                <a:latin typeface="Söhne"/>
              </a:rPr>
              <a:t>ce projet a été une occasion d'acquérir une expérience précieuse dans le développement de logiciels, en mettant en pratique nos connaissances théoriques et en relevant les défis concrets de la gestion des clubs de football. Nous sommes fiers des résultats obtenus et confiants quant à l'impact positif que notre programme peut avoir sur la gestion des clubs et le développement des talents</a:t>
            </a:r>
            <a:r>
              <a:rPr lang="fr-MA" sz="1600" b="0" i="0" dirty="0">
                <a:solidFill>
                  <a:srgbClr val="D1D5DB"/>
                </a:solidFill>
                <a:effectLst/>
                <a:latin typeface="Söhne"/>
              </a:rPr>
              <a:t>.</a:t>
            </a:r>
            <a:endParaRPr lang="fr-MA" sz="2000" b="0" i="0" dirty="0">
              <a:solidFill>
                <a:srgbClr val="D1D5DB"/>
              </a:solidFill>
              <a:effectLst/>
              <a:latin typeface="Söhne"/>
            </a:endParaRPr>
          </a:p>
          <a:p>
            <a:endParaRPr lang="en-US" sz="2000" dirty="0"/>
          </a:p>
        </p:txBody>
      </p:sp>
    </p:spTree>
    <p:extLst>
      <p:ext uri="{BB962C8B-B14F-4D97-AF65-F5344CB8AC3E}">
        <p14:creationId xmlns:p14="http://schemas.microsoft.com/office/powerpoint/2010/main" val="495397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200689-50C4-AAD9-E17F-24E417CF6096}"/>
              </a:ext>
            </a:extLst>
          </p:cNvPr>
          <p:cNvSpPr>
            <a:spLocks noGrp="1"/>
          </p:cNvSpPr>
          <p:nvPr>
            <p:ph type="title"/>
          </p:nvPr>
        </p:nvSpPr>
        <p:spPr>
          <a:xfrm>
            <a:off x="3778898" y="2995127"/>
            <a:ext cx="7863564" cy="2873827"/>
          </a:xfrm>
        </p:spPr>
        <p:txBody>
          <a:bodyPr>
            <a:normAutofit/>
          </a:bodyPr>
          <a:lstStyle/>
          <a:p>
            <a:r>
              <a:rPr lang="fr-FR" dirty="0"/>
              <a:t> L’EXECUTION</a:t>
            </a:r>
            <a:endParaRPr lang="en-US" dirty="0"/>
          </a:p>
        </p:txBody>
      </p:sp>
      <p:sp>
        <p:nvSpPr>
          <p:cNvPr id="3" name="Espace réservé du contenu 2">
            <a:extLst>
              <a:ext uri="{FF2B5EF4-FFF2-40B4-BE49-F238E27FC236}">
                <a16:creationId xmlns:a16="http://schemas.microsoft.com/office/drawing/2014/main" id="{AEF3B41A-7B93-094C-53D6-E3965185FCEC}"/>
              </a:ext>
            </a:extLst>
          </p:cNvPr>
          <p:cNvSpPr>
            <a:spLocks noGrp="1"/>
          </p:cNvSpPr>
          <p:nvPr>
            <p:ph idx="1"/>
          </p:nvPr>
        </p:nvSpPr>
        <p:spPr>
          <a:xfrm>
            <a:off x="550863" y="4898571"/>
            <a:ext cx="11090274" cy="1194253"/>
          </a:xfrm>
        </p:spPr>
        <p:txBody>
          <a:bodyPr/>
          <a:lstStyle/>
          <a:p>
            <a:r>
              <a:rPr lang="fr-FR" dirty="0"/>
              <a:t> </a:t>
            </a:r>
            <a:endParaRPr lang="en-US" dirty="0"/>
          </a:p>
        </p:txBody>
      </p:sp>
    </p:spTree>
    <p:extLst>
      <p:ext uri="{BB962C8B-B14F-4D97-AF65-F5344CB8AC3E}">
        <p14:creationId xmlns:p14="http://schemas.microsoft.com/office/powerpoint/2010/main" val="2913336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B7752B-728D-4CA3-8923-C4F7F7702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C9CD9CC-CE52-1B4F-641C-3F491345696A}"/>
              </a:ext>
            </a:extLst>
          </p:cNvPr>
          <p:cNvSpPr>
            <a:spLocks noGrp="1"/>
          </p:cNvSpPr>
          <p:nvPr>
            <p:ph type="title"/>
          </p:nvPr>
        </p:nvSpPr>
        <p:spPr>
          <a:xfrm>
            <a:off x="550863" y="549275"/>
            <a:ext cx="3565525" cy="5543549"/>
          </a:xfrm>
        </p:spPr>
        <p:txBody>
          <a:bodyPr wrap="square" anchor="ctr">
            <a:normAutofit/>
          </a:bodyPr>
          <a:lstStyle/>
          <a:p>
            <a:r>
              <a:rPr lang="fr-FR" dirty="0"/>
              <a:t>                               PLAN</a:t>
            </a:r>
            <a:endParaRPr lang="en-US" dirty="0"/>
          </a:p>
        </p:txBody>
      </p:sp>
      <p:sp>
        <p:nvSpPr>
          <p:cNvPr id="11" name="Rectangle 10">
            <a:extLst>
              <a:ext uri="{FF2B5EF4-FFF2-40B4-BE49-F238E27FC236}">
                <a16:creationId xmlns:a16="http://schemas.microsoft.com/office/drawing/2014/main" id="{429899A3-416E-4DB5-846D-023526052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9" y="0"/>
            <a:ext cx="7641102" cy="6858000"/>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A73A4F80-22BD-C41E-1DD5-DE0116FC82E0}"/>
              </a:ext>
            </a:extLst>
          </p:cNvPr>
          <p:cNvGraphicFramePr>
            <a:graphicFrameLocks noGrp="1"/>
          </p:cNvGraphicFramePr>
          <p:nvPr>
            <p:ph idx="1"/>
            <p:extLst>
              <p:ext uri="{D42A27DB-BD31-4B8C-83A1-F6EECF244321}">
                <p14:modId xmlns:p14="http://schemas.microsoft.com/office/powerpoint/2010/main" val="1503538997"/>
              </p:ext>
            </p:extLst>
          </p:nvPr>
        </p:nvGraphicFramePr>
        <p:xfrm>
          <a:off x="5267325" y="549275"/>
          <a:ext cx="6373814" cy="5759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2646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3256B59-3F12-7D01-4C9B-4614CD69CE46}"/>
              </a:ext>
            </a:extLst>
          </p:cNvPr>
          <p:cNvSpPr>
            <a:spLocks noGrp="1"/>
          </p:cNvSpPr>
          <p:nvPr>
            <p:ph type="title"/>
          </p:nvPr>
        </p:nvSpPr>
        <p:spPr>
          <a:xfrm>
            <a:off x="550863" y="549275"/>
            <a:ext cx="5437185" cy="1997855"/>
          </a:xfrm>
        </p:spPr>
        <p:txBody>
          <a:bodyPr wrap="square" anchor="b">
            <a:normAutofit/>
          </a:bodyPr>
          <a:lstStyle/>
          <a:p>
            <a:r>
              <a:rPr lang="fr-FR" dirty="0"/>
              <a:t>                       INTRODUCTION </a:t>
            </a:r>
            <a:endParaRPr lang="en-US" dirty="0"/>
          </a:p>
        </p:txBody>
      </p:sp>
      <p:sp>
        <p:nvSpPr>
          <p:cNvPr id="3" name="Espace réservé du contenu 2">
            <a:extLst>
              <a:ext uri="{FF2B5EF4-FFF2-40B4-BE49-F238E27FC236}">
                <a16:creationId xmlns:a16="http://schemas.microsoft.com/office/drawing/2014/main" id="{4EAF04D0-7725-2EC2-6386-01B0F8787C32}"/>
              </a:ext>
            </a:extLst>
          </p:cNvPr>
          <p:cNvSpPr>
            <a:spLocks noGrp="1"/>
          </p:cNvSpPr>
          <p:nvPr>
            <p:ph idx="1"/>
          </p:nvPr>
        </p:nvSpPr>
        <p:spPr>
          <a:xfrm>
            <a:off x="550863" y="2677306"/>
            <a:ext cx="5437187" cy="3415519"/>
          </a:xfrm>
        </p:spPr>
        <p:txBody>
          <a:bodyPr anchor="t">
            <a:normAutofit/>
          </a:bodyPr>
          <a:lstStyle/>
          <a:p>
            <a:r>
              <a:rPr lang="fr-FR" sz="2000" kern="100" dirty="0">
                <a:effectLst/>
                <a:latin typeface="Times New Roman" panose="02020603050405020304" pitchFamily="18" charset="0"/>
                <a:ea typeface="Times New Roman" panose="02020603050405020304" pitchFamily="18" charset="0"/>
              </a:rPr>
              <a:t>Le projet de gestion de club de football consiste à développer un programme permettant de gérer les joueurs d'un club. L'objectif est de fournir un système pratique pour ajouter, supprimer, rechercher et afficher les informations des joueurs. Cette présentation donne une analyse détaillée de l'implémentation du programme, en mettant en évidence les principales fonctionnalités et les choix de conception. </a:t>
            </a:r>
            <a:endParaRPr lang="en-US" sz="2000" kern="100" dirty="0">
              <a:effectLst/>
              <a:latin typeface="Calibri" panose="020F0502020204030204" pitchFamily="34" charset="0"/>
              <a:ea typeface="Calibri" panose="020F0502020204030204" pitchFamily="34" charset="0"/>
            </a:endParaRPr>
          </a:p>
          <a:p>
            <a:endParaRPr lang="en-US" sz="2000" dirty="0"/>
          </a:p>
        </p:txBody>
      </p:sp>
      <p:pic>
        <p:nvPicPr>
          <p:cNvPr id="7" name="Graphic 6" descr="Ballon de football">
            <a:extLst>
              <a:ext uri="{FF2B5EF4-FFF2-40B4-BE49-F238E27FC236}">
                <a16:creationId xmlns:a16="http://schemas.microsoft.com/office/drawing/2014/main" id="{B8353029-B7EF-384A-ECE4-DB09FE24F1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208863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5046AF4-5BF5-D6FB-7AC1-7896BC311CDF}"/>
              </a:ext>
            </a:extLst>
          </p:cNvPr>
          <p:cNvSpPr>
            <a:spLocks noGrp="1"/>
          </p:cNvSpPr>
          <p:nvPr>
            <p:ph type="title"/>
          </p:nvPr>
        </p:nvSpPr>
        <p:spPr>
          <a:xfrm>
            <a:off x="3359149" y="971551"/>
            <a:ext cx="8281987" cy="1445574"/>
          </a:xfrm>
        </p:spPr>
        <p:txBody>
          <a:bodyPr wrap="square" anchor="t">
            <a:normAutofit/>
          </a:bodyPr>
          <a:lstStyle/>
          <a:p>
            <a:r>
              <a:rPr lang="fr-FR" dirty="0"/>
              <a:t>CONCEPTION</a:t>
            </a:r>
            <a:endParaRPr lang="en-US" dirty="0"/>
          </a:p>
        </p:txBody>
      </p:sp>
      <p:sp>
        <p:nvSpPr>
          <p:cNvPr id="10" name="Oval 9">
            <a:extLst>
              <a:ext uri="{FF2B5EF4-FFF2-40B4-BE49-F238E27FC236}">
                <a16:creationId xmlns:a16="http://schemas.microsoft.com/office/drawing/2014/main" id="{504E6BD3-B518-46A4-9CC0-30D095552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9157" y="158455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A31FBE92-3FC2-48E4-874B-A5273A0425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0526" y="2488515"/>
            <a:ext cx="1262947" cy="1335600"/>
            <a:chOff x="2678417" y="2427951"/>
            <a:chExt cx="1262947" cy="1335600"/>
          </a:xfrm>
        </p:grpSpPr>
        <p:sp>
          <p:nvSpPr>
            <p:cNvPr id="13" name="Freeform: Shape 12">
              <a:extLst>
                <a:ext uri="{FF2B5EF4-FFF2-40B4-BE49-F238E27FC236}">
                  <a16:creationId xmlns:a16="http://schemas.microsoft.com/office/drawing/2014/main" id="{4F7C333A-2381-4657-ACDA-47654B21FA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74A5CCC1-7BBD-4F00-82CF-C7683D9FF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6" name="Freeform: Shape 15">
            <a:extLst>
              <a:ext uri="{FF2B5EF4-FFF2-40B4-BE49-F238E27FC236}">
                <a16:creationId xmlns:a16="http://schemas.microsoft.com/office/drawing/2014/main" id="{A0DAEA90-11E9-4069-BC2C-6F65C6C1C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600937" y="4090109"/>
            <a:ext cx="3682485" cy="1853969"/>
          </a:xfrm>
          <a:custGeom>
            <a:avLst/>
            <a:gdLst>
              <a:gd name="connsiteX0" fmla="*/ 3682485 w 3682485"/>
              <a:gd name="connsiteY0" fmla="*/ 1853969 h 1853969"/>
              <a:gd name="connsiteX1" fmla="*/ 2755500 w 3682485"/>
              <a:gd name="connsiteY1" fmla="*/ 1853969 h 1853969"/>
              <a:gd name="connsiteX2" fmla="*/ 1828517 w 3682485"/>
              <a:gd name="connsiteY2" fmla="*/ 926985 h 1853969"/>
              <a:gd name="connsiteX3" fmla="*/ 901534 w 3682485"/>
              <a:gd name="connsiteY3" fmla="*/ 1853969 h 1853969"/>
              <a:gd name="connsiteX4" fmla="*/ 293606 w 3682485"/>
              <a:gd name="connsiteY4" fmla="*/ 1853969 h 1853969"/>
              <a:gd name="connsiteX5" fmla="*/ 0 w 3682485"/>
              <a:gd name="connsiteY5" fmla="*/ 1560363 h 1853969"/>
              <a:gd name="connsiteX6" fmla="*/ 12215 w 3682485"/>
              <a:gd name="connsiteY6" fmla="*/ 1480329 h 1853969"/>
              <a:gd name="connsiteX7" fmla="*/ 1828517 w 3682485"/>
              <a:gd name="connsiteY7" fmla="*/ 0 h 1853969"/>
              <a:gd name="connsiteX8" fmla="*/ 3682485 w 3682485"/>
              <a:gd name="connsiteY8"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2485" h="1853969">
                <a:moveTo>
                  <a:pt x="3682485" y="1853969"/>
                </a:moveTo>
                <a:lnTo>
                  <a:pt x="2755500" y="1853969"/>
                </a:lnTo>
                <a:cubicBezTo>
                  <a:pt x="2755500" y="1342010"/>
                  <a:pt x="2340476" y="926985"/>
                  <a:pt x="1828517" y="926985"/>
                </a:cubicBezTo>
                <a:cubicBezTo>
                  <a:pt x="1316558" y="926985"/>
                  <a:pt x="901534" y="1342010"/>
                  <a:pt x="901534" y="1853969"/>
                </a:cubicBezTo>
                <a:lnTo>
                  <a:pt x="293606" y="1853969"/>
                </a:lnTo>
                <a:lnTo>
                  <a:pt x="0" y="1560363"/>
                </a:lnTo>
                <a:lnTo>
                  <a:pt x="12215" y="1480329"/>
                </a:lnTo>
                <a:cubicBezTo>
                  <a:pt x="185091" y="635508"/>
                  <a:pt x="932589" y="0"/>
                  <a:pt x="1828517" y="0"/>
                </a:cubicBezTo>
                <a:cubicBezTo>
                  <a:pt x="2852434" y="0"/>
                  <a:pt x="3682485" y="830051"/>
                  <a:pt x="368248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508000" dist="101600" dir="96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18" name="Freeform: Shape 17">
            <a:extLst>
              <a:ext uri="{FF2B5EF4-FFF2-40B4-BE49-F238E27FC236}">
                <a16:creationId xmlns:a16="http://schemas.microsoft.com/office/drawing/2014/main" id="{E0E8189B-747E-48AE-99A9-1BEE68012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flipH="1" flipV="1">
            <a:off x="8711129" y="3843994"/>
            <a:ext cx="3644147" cy="2149759"/>
          </a:xfrm>
          <a:custGeom>
            <a:avLst/>
            <a:gdLst>
              <a:gd name="connsiteX0" fmla="*/ 3644147 w 3644147"/>
              <a:gd name="connsiteY0" fmla="*/ 2149759 h 2149759"/>
              <a:gd name="connsiteX1" fmla="*/ 2717163 w 3644147"/>
              <a:gd name="connsiteY1" fmla="*/ 2149759 h 2149759"/>
              <a:gd name="connsiteX2" fmla="*/ 1790179 w 3644147"/>
              <a:gd name="connsiteY2" fmla="*/ 1074881 h 2149759"/>
              <a:gd name="connsiteX3" fmla="*/ 863196 w 3644147"/>
              <a:gd name="connsiteY3" fmla="*/ 2149759 h 2149759"/>
              <a:gd name="connsiteX4" fmla="*/ 551057 w 3644147"/>
              <a:gd name="connsiteY4" fmla="*/ 2149759 h 2149759"/>
              <a:gd name="connsiteX5" fmla="*/ 0 w 3644147"/>
              <a:gd name="connsiteY5" fmla="*/ 1598702 h 2149759"/>
              <a:gd name="connsiteX6" fmla="*/ 19562 w 3644147"/>
              <a:gd name="connsiteY6" fmla="*/ 1510486 h 2149759"/>
              <a:gd name="connsiteX7" fmla="*/ 1790179 w 3644147"/>
              <a:gd name="connsiteY7" fmla="*/ 0 h 2149759"/>
              <a:gd name="connsiteX8" fmla="*/ 3644147 w 3644147"/>
              <a:gd name="connsiteY8" fmla="*/ 2149759 h 214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4147" h="2149759">
                <a:moveTo>
                  <a:pt x="3644147" y="2149759"/>
                </a:moveTo>
                <a:lnTo>
                  <a:pt x="2717163" y="2149759"/>
                </a:lnTo>
                <a:cubicBezTo>
                  <a:pt x="2717162" y="1556120"/>
                  <a:pt x="2302138" y="1074880"/>
                  <a:pt x="1790179" y="1074881"/>
                </a:cubicBezTo>
                <a:cubicBezTo>
                  <a:pt x="1278220" y="1074880"/>
                  <a:pt x="863196" y="1556119"/>
                  <a:pt x="863196" y="2149759"/>
                </a:cubicBezTo>
                <a:lnTo>
                  <a:pt x="551057" y="2149759"/>
                </a:lnTo>
                <a:lnTo>
                  <a:pt x="0" y="1598702"/>
                </a:lnTo>
                <a:lnTo>
                  <a:pt x="19562" y="1510486"/>
                </a:lnTo>
                <a:cubicBezTo>
                  <a:pt x="254295" y="635388"/>
                  <a:pt x="958246" y="0"/>
                  <a:pt x="1790179" y="0"/>
                </a:cubicBezTo>
                <a:cubicBezTo>
                  <a:pt x="2814097" y="0"/>
                  <a:pt x="3644147" y="962481"/>
                  <a:pt x="3644147" y="2149759"/>
                </a:cubicBezTo>
                <a:close/>
              </a:path>
            </a:pathLst>
          </a:custGeom>
          <a:solidFill>
            <a:schemeClr val="bg2">
              <a:lumMod val="50000"/>
              <a:lumOff val="50000"/>
              <a:alpha val="6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Espace réservé du contenu 2">
            <a:extLst>
              <a:ext uri="{FF2B5EF4-FFF2-40B4-BE49-F238E27FC236}">
                <a16:creationId xmlns:a16="http://schemas.microsoft.com/office/drawing/2014/main" id="{16CF9ABE-3D1B-9F28-66F7-B49716FE262E}"/>
              </a:ext>
            </a:extLst>
          </p:cNvPr>
          <p:cNvSpPr>
            <a:spLocks noGrp="1"/>
          </p:cNvSpPr>
          <p:nvPr>
            <p:ph idx="1"/>
          </p:nvPr>
        </p:nvSpPr>
        <p:spPr>
          <a:xfrm>
            <a:off x="1779157" y="2533650"/>
            <a:ext cx="7017181" cy="3559175"/>
          </a:xfrm>
        </p:spPr>
        <p:txBody>
          <a:bodyPr anchor="t">
            <a:noAutofit/>
          </a:bodyPr>
          <a:lstStyle/>
          <a:p>
            <a:r>
              <a:rPr lang="fr-MA" b="0" i="0" dirty="0">
                <a:effectLst/>
                <a:latin typeface="Söhne"/>
              </a:rPr>
              <a:t>Dans cette section, nous présentons le diagramme de structure que nous avons utilisé pour modéliser le programme de gestion des clubs de football. Un diagramme de classe est utilisé pour représenter la structure des données des joueurs et des éléments de liste. De plus, un diagramme de flux est inclus pour illustrer le déroulement des opérations principales telles que l'ajout, la suppression et la recherche des joueurs.</a:t>
            </a:r>
            <a:endParaRPr lang="en-US" dirty="0"/>
          </a:p>
        </p:txBody>
      </p:sp>
      <p:sp>
        <p:nvSpPr>
          <p:cNvPr id="20" name="Oval 19">
            <a:extLst>
              <a:ext uri="{FF2B5EF4-FFF2-40B4-BE49-F238E27FC236}">
                <a16:creationId xmlns:a16="http://schemas.microsoft.com/office/drawing/2014/main" id="{D9DE43D0-73AC-46B4-A39F-E66967A1F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0021470" y="292006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803C343E-7EAC-4512-955A-33B1833F2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flipH="1" flipV="1">
            <a:off x="11901768" y="4915975"/>
            <a:ext cx="214196" cy="701949"/>
          </a:xfrm>
          <a:custGeom>
            <a:avLst/>
            <a:gdLst>
              <a:gd name="connsiteX0" fmla="*/ 128682 w 214196"/>
              <a:gd name="connsiteY0" fmla="*/ 9479 h 701949"/>
              <a:gd name="connsiteX1" fmla="*/ 214196 w 214196"/>
              <a:gd name="connsiteY1" fmla="*/ 466589 h 701949"/>
              <a:gd name="connsiteX2" fmla="*/ 213337 w 214196"/>
              <a:gd name="connsiteY2" fmla="*/ 503724 h 701949"/>
              <a:gd name="connsiteX3" fmla="*/ 15112 w 214196"/>
              <a:gd name="connsiteY3" fmla="*/ 701949 h 701949"/>
              <a:gd name="connsiteX4" fmla="*/ 8417 w 214196"/>
              <a:gd name="connsiteY4" fmla="*/ 648207 h 701949"/>
              <a:gd name="connsiteX5" fmla="*/ 0 w 214196"/>
              <a:gd name="connsiteY5" fmla="*/ 466589 h 701949"/>
              <a:gd name="connsiteX6" fmla="*/ 107098 w 214196"/>
              <a:gd name="connsiteY6" fmla="*/ 0 h 701949"/>
              <a:gd name="connsiteX7" fmla="*/ 128682 w 214196"/>
              <a:gd name="connsiteY7" fmla="*/ 9479 h 701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196" h="701949">
                <a:moveTo>
                  <a:pt x="128682" y="9479"/>
                </a:moveTo>
                <a:cubicBezTo>
                  <a:pt x="177485" y="52987"/>
                  <a:pt x="214196" y="241110"/>
                  <a:pt x="214196" y="466589"/>
                </a:cubicBezTo>
                <a:lnTo>
                  <a:pt x="213337" y="503724"/>
                </a:lnTo>
                <a:lnTo>
                  <a:pt x="15112" y="701949"/>
                </a:lnTo>
                <a:lnTo>
                  <a:pt x="8417" y="648207"/>
                </a:lnTo>
                <a:cubicBezTo>
                  <a:pt x="2997" y="592384"/>
                  <a:pt x="0" y="531011"/>
                  <a:pt x="0" y="466589"/>
                </a:cubicBezTo>
                <a:cubicBezTo>
                  <a:pt x="0" y="208899"/>
                  <a:pt x="47949" y="0"/>
                  <a:pt x="107098" y="0"/>
                </a:cubicBezTo>
                <a:cubicBezTo>
                  <a:pt x="114492" y="0"/>
                  <a:pt x="121710" y="3264"/>
                  <a:pt x="128682" y="9479"/>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63316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204CEC7-CFAD-4A77-6B90-BDDD7A455575}"/>
              </a:ext>
            </a:extLst>
          </p:cNvPr>
          <p:cNvSpPr>
            <a:spLocks noGrp="1"/>
          </p:cNvSpPr>
          <p:nvPr>
            <p:ph type="title"/>
          </p:nvPr>
        </p:nvSpPr>
        <p:spPr>
          <a:xfrm>
            <a:off x="550864" y="549275"/>
            <a:ext cx="3565524" cy="1997855"/>
          </a:xfrm>
        </p:spPr>
        <p:txBody>
          <a:bodyPr wrap="square" anchor="b">
            <a:normAutofit/>
          </a:bodyPr>
          <a:lstStyle/>
          <a:p>
            <a:r>
              <a:rPr lang="fr-FR" dirty="0"/>
              <a:t> </a:t>
            </a:r>
            <a:endParaRPr lang="en-US" dirty="0"/>
          </a:p>
        </p:txBody>
      </p:sp>
      <p:grpSp>
        <p:nvGrpSpPr>
          <p:cNvPr id="14" name="Group 13">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15"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Oval 18">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Content Placeholder 8">
            <a:extLst>
              <a:ext uri="{FF2B5EF4-FFF2-40B4-BE49-F238E27FC236}">
                <a16:creationId xmlns:a16="http://schemas.microsoft.com/office/drawing/2014/main" id="{83A9D3C2-293D-BE94-468C-F114AC0FA366}"/>
              </a:ext>
            </a:extLst>
          </p:cNvPr>
          <p:cNvSpPr>
            <a:spLocks noGrp="1"/>
          </p:cNvSpPr>
          <p:nvPr>
            <p:ph idx="1"/>
          </p:nvPr>
        </p:nvSpPr>
        <p:spPr>
          <a:xfrm>
            <a:off x="550863" y="1291323"/>
            <a:ext cx="3565525" cy="4205865"/>
          </a:xfrm>
        </p:spPr>
        <p:txBody>
          <a:bodyPr anchor="t">
            <a:normAutofit/>
          </a:bodyPr>
          <a:lstStyle/>
          <a:p>
            <a:r>
              <a:rPr lang="fr-MA" sz="2000" b="0" i="0" dirty="0">
                <a:solidFill>
                  <a:srgbClr val="D1D5DB"/>
                </a:solidFill>
                <a:effectLst/>
                <a:latin typeface="Söhne"/>
              </a:rPr>
              <a:t>Le diagramme de structure illustre la relation entre la liste et les éléments, ainsi que les attributs spécifiques de chaque entité. Cette représentation visuelle facilite la compréhension de la structure des données et des interactions entre les différentes parties du programme.</a:t>
            </a:r>
            <a:endParaRPr lang="en-US" sz="2000" dirty="0"/>
          </a:p>
        </p:txBody>
      </p:sp>
      <p:pic>
        <p:nvPicPr>
          <p:cNvPr id="5" name="Espace réservé du contenu 4" descr="Une image contenant texte, capture d’écran, Police, conception&#10;&#10;Description générée automatiquement">
            <a:extLst>
              <a:ext uri="{FF2B5EF4-FFF2-40B4-BE49-F238E27FC236}">
                <a16:creationId xmlns:a16="http://schemas.microsoft.com/office/drawing/2014/main" id="{A2994803-19F9-4664-813E-A5E300638CD4}"/>
              </a:ext>
            </a:extLst>
          </p:cNvPr>
          <p:cNvPicPr>
            <a:picLocks noChangeAspect="1"/>
          </p:cNvPicPr>
          <p:nvPr/>
        </p:nvPicPr>
        <p:blipFill>
          <a:blip r:embed="rId2"/>
          <a:stretch>
            <a:fillRect/>
          </a:stretch>
        </p:blipFill>
        <p:spPr>
          <a:xfrm>
            <a:off x="5381877" y="811763"/>
            <a:ext cx="5180887" cy="5496963"/>
          </a:xfrm>
          <a:custGeom>
            <a:avLst/>
            <a:gdLst/>
            <a:ahLst/>
            <a:cxnLst/>
            <a:rect l="l" t="t" r="r" b="b"/>
            <a:pathLst>
              <a:path w="7090237" h="5759451">
                <a:moveTo>
                  <a:pt x="0" y="0"/>
                </a:moveTo>
                <a:lnTo>
                  <a:pt x="7090237" y="0"/>
                </a:lnTo>
                <a:lnTo>
                  <a:pt x="7090237" y="5759451"/>
                </a:lnTo>
                <a:lnTo>
                  <a:pt x="0" y="5759451"/>
                </a:lnTo>
                <a:close/>
              </a:path>
            </a:pathLst>
          </a:custGeom>
        </p:spPr>
      </p:pic>
    </p:spTree>
    <p:extLst>
      <p:ext uri="{BB962C8B-B14F-4D97-AF65-F5344CB8AC3E}">
        <p14:creationId xmlns:p14="http://schemas.microsoft.com/office/powerpoint/2010/main" val="3632704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18CF62-8DD4-C54D-0E92-95BCFBE4CA7C}"/>
              </a:ext>
            </a:extLst>
          </p:cNvPr>
          <p:cNvSpPr>
            <a:spLocks noGrp="1"/>
          </p:cNvSpPr>
          <p:nvPr>
            <p:ph type="title"/>
          </p:nvPr>
        </p:nvSpPr>
        <p:spPr/>
        <p:txBody>
          <a:bodyPr/>
          <a:lstStyle/>
          <a:p>
            <a:r>
              <a:rPr lang="fr-FR" dirty="0"/>
              <a:t>                        REALISATION</a:t>
            </a:r>
            <a:endParaRPr lang="en-US" dirty="0"/>
          </a:p>
        </p:txBody>
      </p:sp>
      <p:sp>
        <p:nvSpPr>
          <p:cNvPr id="3" name="Espace réservé du contenu 2">
            <a:extLst>
              <a:ext uri="{FF2B5EF4-FFF2-40B4-BE49-F238E27FC236}">
                <a16:creationId xmlns:a16="http://schemas.microsoft.com/office/drawing/2014/main" id="{A50E431A-D272-C38A-D7D5-E22A67550664}"/>
              </a:ext>
            </a:extLst>
          </p:cNvPr>
          <p:cNvSpPr>
            <a:spLocks noGrp="1"/>
          </p:cNvSpPr>
          <p:nvPr>
            <p:ph idx="1"/>
          </p:nvPr>
        </p:nvSpPr>
        <p:spPr>
          <a:xfrm>
            <a:off x="550863" y="1595535"/>
            <a:ext cx="11090274" cy="4713190"/>
          </a:xfrm>
        </p:spPr>
        <p:txBody>
          <a:bodyPr>
            <a:normAutofit/>
          </a:bodyPr>
          <a:lstStyle/>
          <a:p>
            <a:pPr marL="0" indent="0" algn="l">
              <a:buNone/>
            </a:pPr>
            <a:r>
              <a:rPr lang="fr-MA" sz="2000" b="1" i="0" dirty="0">
                <a:solidFill>
                  <a:srgbClr val="D1D5DB"/>
                </a:solidFill>
                <a:effectLst/>
                <a:latin typeface="Söhne"/>
              </a:rPr>
              <a:t>Fonctions Générales</a:t>
            </a:r>
          </a:p>
          <a:p>
            <a:pPr algn="l"/>
            <a:r>
              <a:rPr lang="fr-MA" sz="1600" b="0" i="0" dirty="0">
                <a:solidFill>
                  <a:srgbClr val="D1D5DB"/>
                </a:solidFill>
                <a:effectLst/>
                <a:latin typeface="Söhne"/>
              </a:rPr>
              <a:t>Dans cette section, nous détaillons les principales fonctions implémentées dans notre code. Chaque fonctionnalité contribue à la gestion efficace des joueurs au sein d'un club de football. Voici un aperçu des fonctions générales réalisées :</a:t>
            </a:r>
          </a:p>
          <a:p>
            <a:pPr algn="l">
              <a:buFont typeface="Arial" panose="020B0604020202020204" pitchFamily="34" charset="0"/>
              <a:buChar char="•"/>
            </a:pPr>
            <a:r>
              <a:rPr lang="fr-MA" sz="1600" b="0" i="0" dirty="0">
                <a:solidFill>
                  <a:srgbClr val="00B050"/>
                </a:solidFill>
                <a:effectLst/>
                <a:latin typeface="Söhne"/>
              </a:rPr>
              <a:t>Ajout d'un joueur : </a:t>
            </a:r>
            <a:r>
              <a:rPr lang="fr-MA" sz="1600" b="0" i="0" dirty="0">
                <a:solidFill>
                  <a:srgbClr val="D1D5DB"/>
                </a:solidFill>
                <a:effectLst/>
                <a:latin typeface="Söhne"/>
              </a:rPr>
              <a:t>Nous avons mis en place une fonction qui permet à l'utilisateur d'ajouter un nouveau joueur à la liste. Cette fonction demande à l'utilisateur de saisir les informations nécessaires telles que le nom, le prénom, la date de naissance, le poste, le salaire, la valeur marchande et le statut de transfert du joueur. Les données saisies sont ensuite utilisées pour créer un nouvel élément de joueur qui est ajouté à la liste existante.</a:t>
            </a:r>
          </a:p>
          <a:p>
            <a:pPr algn="l">
              <a:buFont typeface="Arial" panose="020B0604020202020204" pitchFamily="34" charset="0"/>
              <a:buChar char="•"/>
            </a:pPr>
            <a:r>
              <a:rPr lang="fr-MA" sz="1600" b="0" i="0" dirty="0">
                <a:solidFill>
                  <a:srgbClr val="00B050"/>
                </a:solidFill>
                <a:effectLst/>
                <a:latin typeface="Söhne"/>
              </a:rPr>
              <a:t>Suppression d'un joueur : </a:t>
            </a:r>
            <a:r>
              <a:rPr lang="fr-MA" sz="1600" b="0" i="0" dirty="0">
                <a:solidFill>
                  <a:srgbClr val="D1D5DB"/>
                </a:solidFill>
                <a:effectLst/>
                <a:latin typeface="Söhne"/>
              </a:rPr>
              <a:t>Nous avons développé une fonction qui permet à l'utilisateur de supprimer un joueur de la liste en spécifiant son nom. Cette fonction recherche le joueur correspondant dans la liste et le supprime de manière appropriée, en mettant à jour les références de la liste.</a:t>
            </a:r>
          </a:p>
          <a:p>
            <a:pPr algn="l">
              <a:buFont typeface="Arial" panose="020B0604020202020204" pitchFamily="34" charset="0"/>
              <a:buChar char="•"/>
            </a:pPr>
            <a:r>
              <a:rPr lang="fr-MA" sz="1600" b="0" i="0" dirty="0">
                <a:solidFill>
                  <a:srgbClr val="00B050"/>
                </a:solidFill>
                <a:effectLst/>
                <a:latin typeface="Söhne"/>
              </a:rPr>
              <a:t>Recherche d'un joueur : </a:t>
            </a:r>
            <a:r>
              <a:rPr lang="fr-MA" sz="1600" b="0" i="0" dirty="0">
                <a:solidFill>
                  <a:srgbClr val="D1D5DB"/>
                </a:solidFill>
                <a:effectLst/>
                <a:latin typeface="Söhne"/>
              </a:rPr>
              <a:t>Une fonction de recherche a été mise en place pour permettre à l'utilisateur de retrouver rapidement les informations d'un joueur en spécifiant son nom. Cette fonction parcourt la liste des joueurs et affiche les détails du joueur correspondant, le cas échéant.</a:t>
            </a:r>
          </a:p>
          <a:p>
            <a:endParaRPr lang="en-US" sz="1400" dirty="0"/>
          </a:p>
        </p:txBody>
      </p:sp>
    </p:spTree>
    <p:extLst>
      <p:ext uri="{BB962C8B-B14F-4D97-AF65-F5344CB8AC3E}">
        <p14:creationId xmlns:p14="http://schemas.microsoft.com/office/powerpoint/2010/main" val="102424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029851-6E8E-F399-E747-2684B0BA51AA}"/>
              </a:ext>
            </a:extLst>
          </p:cNvPr>
          <p:cNvSpPr>
            <a:spLocks noGrp="1"/>
          </p:cNvSpPr>
          <p:nvPr>
            <p:ph type="title"/>
          </p:nvPr>
        </p:nvSpPr>
        <p:spPr>
          <a:xfrm>
            <a:off x="550862" y="549275"/>
            <a:ext cx="11091600" cy="365125"/>
          </a:xfrm>
        </p:spPr>
        <p:txBody>
          <a:bodyPr>
            <a:normAutofit fontScale="90000"/>
          </a:bodyPr>
          <a:lstStyle/>
          <a:p>
            <a:r>
              <a:rPr lang="fr-FR" dirty="0"/>
              <a:t> </a:t>
            </a:r>
            <a:endParaRPr lang="en-US" dirty="0"/>
          </a:p>
        </p:txBody>
      </p:sp>
      <p:sp>
        <p:nvSpPr>
          <p:cNvPr id="3" name="Espace réservé du contenu 2">
            <a:extLst>
              <a:ext uri="{FF2B5EF4-FFF2-40B4-BE49-F238E27FC236}">
                <a16:creationId xmlns:a16="http://schemas.microsoft.com/office/drawing/2014/main" id="{908DFC67-F91C-598E-E035-3742ACB50C3D}"/>
              </a:ext>
            </a:extLst>
          </p:cNvPr>
          <p:cNvSpPr>
            <a:spLocks noGrp="1"/>
          </p:cNvSpPr>
          <p:nvPr>
            <p:ph idx="1"/>
          </p:nvPr>
        </p:nvSpPr>
        <p:spPr>
          <a:xfrm>
            <a:off x="550863" y="1287624"/>
            <a:ext cx="11090274" cy="4553340"/>
          </a:xfrm>
        </p:spPr>
        <p:txBody>
          <a:bodyPr>
            <a:normAutofit/>
          </a:bodyPr>
          <a:lstStyle/>
          <a:p>
            <a:pPr algn="l">
              <a:buFont typeface="Arial" panose="020B0604020202020204" pitchFamily="34" charset="0"/>
              <a:buChar char="•"/>
            </a:pPr>
            <a:r>
              <a:rPr lang="fr-MA" sz="2000" b="0" i="0" dirty="0">
                <a:solidFill>
                  <a:srgbClr val="00B050"/>
                </a:solidFill>
                <a:effectLst/>
                <a:latin typeface="Söhne"/>
              </a:rPr>
              <a:t>Affichage des joueurs : </a:t>
            </a:r>
            <a:r>
              <a:rPr lang="fr-MA" sz="2000" b="0" i="0" dirty="0">
                <a:solidFill>
                  <a:srgbClr val="D1D5DB"/>
                </a:solidFill>
                <a:effectLst/>
                <a:latin typeface="Söhne"/>
              </a:rPr>
              <a:t>Nous avons implémenté une fonction qui affiche toutes les informations des joueurs présents dans la liste. Cela permet à l'utilisateur d'avoir une vue d'ensemble des joueurs du club, avec leurs détails individuels tels que le nom, le poste, le salaire, la valeur marchande, etc.</a:t>
            </a:r>
          </a:p>
          <a:p>
            <a:pPr algn="l">
              <a:buFont typeface="Arial" panose="020B0604020202020204" pitchFamily="34" charset="0"/>
              <a:buChar char="•"/>
            </a:pPr>
            <a:r>
              <a:rPr lang="fr-MA" sz="2000" b="0" i="0" dirty="0">
                <a:solidFill>
                  <a:srgbClr val="00B050"/>
                </a:solidFill>
                <a:effectLst/>
                <a:latin typeface="Söhne"/>
              </a:rPr>
              <a:t>Calcul de la moyenne des salaires : </a:t>
            </a:r>
            <a:r>
              <a:rPr lang="fr-MA" sz="2000" b="0" i="0" dirty="0">
                <a:solidFill>
                  <a:srgbClr val="D1D5DB"/>
                </a:solidFill>
                <a:effectLst/>
                <a:latin typeface="Söhne"/>
              </a:rPr>
              <a:t>Une fonction de calcul de la moyenne des salaires a été réalisée pour aider à évaluer la situation financière du club. Cette fonction parcourt la liste des joueurs, récupère les salaires de chacun et calcule la moyenne des salaires, qui est ensuite affichée à l'utilisateur.</a:t>
            </a:r>
          </a:p>
          <a:p>
            <a:pPr algn="l">
              <a:buFont typeface="Arial" panose="020B0604020202020204" pitchFamily="34" charset="0"/>
              <a:buChar char="•"/>
            </a:pPr>
            <a:r>
              <a:rPr lang="fr-MA" sz="2000" b="0" i="0" dirty="0">
                <a:solidFill>
                  <a:srgbClr val="00B050"/>
                </a:solidFill>
                <a:effectLst/>
                <a:latin typeface="Söhne"/>
              </a:rPr>
              <a:t>Vérification de la disponibilité des joueurs pour un transfert : </a:t>
            </a:r>
            <a:r>
              <a:rPr lang="fr-MA" sz="2000" b="0" i="0" dirty="0">
                <a:solidFill>
                  <a:srgbClr val="D1D5DB"/>
                </a:solidFill>
                <a:effectLst/>
                <a:latin typeface="Söhne"/>
              </a:rPr>
              <a:t>Nous avons créé une fonction qui permet d'afficher les joueurs marqués comme étant disponibles pour un transfert, en indiquant leur statut de transfert. Cela aide les responsables du club à identifier les joueurs qui pourraient être transférés vers d'autres équipes.</a:t>
            </a:r>
          </a:p>
          <a:p>
            <a:endParaRPr lang="en-US" dirty="0"/>
          </a:p>
        </p:txBody>
      </p:sp>
    </p:spTree>
    <p:extLst>
      <p:ext uri="{BB962C8B-B14F-4D97-AF65-F5344CB8AC3E}">
        <p14:creationId xmlns:p14="http://schemas.microsoft.com/office/powerpoint/2010/main" val="171026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8AB717-DB0E-6703-5C23-A6C143A74925}"/>
              </a:ext>
            </a:extLst>
          </p:cNvPr>
          <p:cNvSpPr>
            <a:spLocks noGrp="1"/>
          </p:cNvSpPr>
          <p:nvPr>
            <p:ph type="title"/>
          </p:nvPr>
        </p:nvSpPr>
        <p:spPr>
          <a:xfrm>
            <a:off x="550862" y="549275"/>
            <a:ext cx="11091600" cy="57215"/>
          </a:xfrm>
        </p:spPr>
        <p:txBody>
          <a:bodyPr>
            <a:normAutofit fontScale="90000"/>
          </a:bodyPr>
          <a:lstStyle/>
          <a:p>
            <a:r>
              <a:rPr lang="fr-FR" dirty="0"/>
              <a:t> </a:t>
            </a:r>
            <a:endParaRPr lang="en-US" dirty="0"/>
          </a:p>
        </p:txBody>
      </p:sp>
      <p:sp>
        <p:nvSpPr>
          <p:cNvPr id="3" name="Espace réservé du contenu 2">
            <a:extLst>
              <a:ext uri="{FF2B5EF4-FFF2-40B4-BE49-F238E27FC236}">
                <a16:creationId xmlns:a16="http://schemas.microsoft.com/office/drawing/2014/main" id="{BD66424F-DADE-2736-0181-1B98EAE861D8}"/>
              </a:ext>
            </a:extLst>
          </p:cNvPr>
          <p:cNvSpPr>
            <a:spLocks noGrp="1"/>
          </p:cNvSpPr>
          <p:nvPr>
            <p:ph idx="1"/>
          </p:nvPr>
        </p:nvSpPr>
        <p:spPr>
          <a:xfrm>
            <a:off x="550863" y="811763"/>
            <a:ext cx="9862100" cy="5281061"/>
          </a:xfrm>
        </p:spPr>
        <p:txBody>
          <a:bodyPr/>
          <a:lstStyle/>
          <a:p>
            <a:pPr marL="0" indent="0" algn="l">
              <a:buNone/>
            </a:pPr>
            <a:r>
              <a:rPr lang="fr-MA" sz="2800" b="1" i="0" dirty="0">
                <a:solidFill>
                  <a:srgbClr val="D1D5DB"/>
                </a:solidFill>
                <a:effectLst/>
                <a:latin typeface="Söhne"/>
              </a:rPr>
              <a:t>Fonction Principale </a:t>
            </a:r>
            <a:r>
              <a:rPr lang="fr-MA" sz="2800" b="1" dirty="0">
                <a:solidFill>
                  <a:srgbClr val="D1D5DB"/>
                </a:solidFill>
                <a:latin typeface="Söhne"/>
              </a:rPr>
              <a:t>« </a:t>
            </a:r>
            <a:r>
              <a:rPr lang="fr-MA" sz="2800" b="1" i="0" dirty="0">
                <a:solidFill>
                  <a:srgbClr val="D1D5DB"/>
                </a:solidFill>
                <a:effectLst/>
                <a:latin typeface="Söhne"/>
              </a:rPr>
              <a:t>main »</a:t>
            </a:r>
          </a:p>
          <a:p>
            <a:pPr marL="0" indent="0" algn="l">
              <a:buNone/>
            </a:pPr>
            <a:endParaRPr lang="fr-MA" sz="2800" b="1" i="0" dirty="0">
              <a:solidFill>
                <a:srgbClr val="D1D5DB"/>
              </a:solidFill>
              <a:effectLst/>
              <a:latin typeface="Söhne"/>
            </a:endParaRPr>
          </a:p>
          <a:p>
            <a:pPr algn="l"/>
            <a:r>
              <a:rPr lang="fr-MA" sz="2000" b="0" i="0" dirty="0">
                <a:solidFill>
                  <a:srgbClr val="D1D5DB"/>
                </a:solidFill>
                <a:effectLst/>
                <a:latin typeface="Söhne"/>
              </a:rPr>
              <a:t>La fonction principale "main" est le point d'entrée de notre programme et coordonne l'exécution globale du système. Dans cette fonction, nous avons mis en place une boucle principale qui affiche un menu interactif à l'utilisateur, lui permettant de choisir parmi les différentes fonctionnalités disponibles. L'utilisateur peut sélectionner une opération en entrant le numéro correspondant dans le menu.</a:t>
            </a:r>
          </a:p>
          <a:p>
            <a:endParaRPr lang="en-US" dirty="0"/>
          </a:p>
        </p:txBody>
      </p:sp>
    </p:spTree>
    <p:extLst>
      <p:ext uri="{BB962C8B-B14F-4D97-AF65-F5344CB8AC3E}">
        <p14:creationId xmlns:p14="http://schemas.microsoft.com/office/powerpoint/2010/main" val="12684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EC55CA8-C1C2-CEE1-3F52-3869DEEBFCE1}"/>
              </a:ext>
            </a:extLst>
          </p:cNvPr>
          <p:cNvSpPr>
            <a:spLocks noGrp="1"/>
          </p:cNvSpPr>
          <p:nvPr>
            <p:ph type="title"/>
          </p:nvPr>
        </p:nvSpPr>
        <p:spPr>
          <a:xfrm>
            <a:off x="550863" y="549276"/>
            <a:ext cx="5437185" cy="1362856"/>
          </a:xfrm>
        </p:spPr>
        <p:txBody>
          <a:bodyPr wrap="square" anchor="b">
            <a:normAutofit/>
          </a:bodyPr>
          <a:lstStyle/>
          <a:p>
            <a:r>
              <a:rPr lang="fr-FR" dirty="0"/>
              <a:t>  </a:t>
            </a:r>
            <a:r>
              <a:rPr lang="fr-FR" sz="3600" dirty="0"/>
              <a:t>Résultat de compilation</a:t>
            </a:r>
            <a:endParaRPr lang="en-US" sz="3600" dirty="0"/>
          </a:p>
        </p:txBody>
      </p:sp>
      <p:sp>
        <p:nvSpPr>
          <p:cNvPr id="3" name="Espace réservé du contenu 2">
            <a:extLst>
              <a:ext uri="{FF2B5EF4-FFF2-40B4-BE49-F238E27FC236}">
                <a16:creationId xmlns:a16="http://schemas.microsoft.com/office/drawing/2014/main" id="{18BFCE0D-FE66-7B3C-103C-8D2D842465B6}"/>
              </a:ext>
            </a:extLst>
          </p:cNvPr>
          <p:cNvSpPr>
            <a:spLocks noGrp="1"/>
          </p:cNvSpPr>
          <p:nvPr>
            <p:ph idx="1"/>
          </p:nvPr>
        </p:nvSpPr>
        <p:spPr>
          <a:xfrm>
            <a:off x="550863" y="2438624"/>
            <a:ext cx="5437187" cy="3654201"/>
          </a:xfrm>
        </p:spPr>
        <p:txBody>
          <a:bodyPr anchor="t">
            <a:normAutofit/>
          </a:bodyPr>
          <a:lstStyle/>
          <a:p>
            <a:r>
              <a:rPr lang="fr-MA" sz="2000" b="0" i="0" dirty="0">
                <a:effectLst/>
                <a:latin typeface="Söhne"/>
              </a:rPr>
              <a:t>Le résultat final de la compilation de notre code est un programme opérationnel qui permet aux utilisateurs de gérer efficacement les joueurs d'un club de football. Les fonctionnalités mises en place facilitent la manipulation des données, offrant une gestion intuitive et précise de l'effectif du club.</a:t>
            </a:r>
            <a:endParaRPr lang="en-US" sz="2000" dirty="0"/>
          </a:p>
        </p:txBody>
      </p:sp>
      <p:pic>
        <p:nvPicPr>
          <p:cNvPr id="5" name="Image 4">
            <a:extLst>
              <a:ext uri="{FF2B5EF4-FFF2-40B4-BE49-F238E27FC236}">
                <a16:creationId xmlns:a16="http://schemas.microsoft.com/office/drawing/2014/main" id="{2D462BC9-B221-9A2E-42D0-7ED509412732}"/>
              </a:ext>
            </a:extLst>
          </p:cNvPr>
          <p:cNvPicPr>
            <a:picLocks noChangeAspect="1"/>
          </p:cNvPicPr>
          <p:nvPr/>
        </p:nvPicPr>
        <p:blipFill>
          <a:blip r:embed="rId2"/>
          <a:stretch>
            <a:fillRect/>
          </a:stretch>
        </p:blipFill>
        <p:spPr>
          <a:xfrm>
            <a:off x="6538911" y="1296287"/>
            <a:ext cx="5218747" cy="4045539"/>
          </a:xfrm>
          <a:custGeom>
            <a:avLst/>
            <a:gdLst/>
            <a:ahLst/>
            <a:cxnLst/>
            <a:rect l="l" t="t" r="r" b="b"/>
            <a:pathLst>
              <a:path w="4713922" h="5759450">
                <a:moveTo>
                  <a:pt x="0" y="0"/>
                </a:moveTo>
                <a:lnTo>
                  <a:pt x="4713922" y="0"/>
                </a:lnTo>
                <a:lnTo>
                  <a:pt x="4713922" y="5759450"/>
                </a:lnTo>
                <a:lnTo>
                  <a:pt x="0" y="5759450"/>
                </a:lnTo>
                <a:close/>
              </a:path>
            </a:pathLst>
          </a:custGeom>
        </p:spPr>
      </p:pic>
    </p:spTree>
    <p:extLst>
      <p:ext uri="{BB962C8B-B14F-4D97-AF65-F5344CB8AC3E}">
        <p14:creationId xmlns:p14="http://schemas.microsoft.com/office/powerpoint/2010/main" val="271947511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821</TotalTime>
  <Words>887</Words>
  <Application>Microsoft Office PowerPoint</Application>
  <PresentationFormat>Grand écran</PresentationFormat>
  <Paragraphs>37</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Arial</vt:lpstr>
      <vt:lpstr>Avenir Next LT Pro</vt:lpstr>
      <vt:lpstr>Calibri</vt:lpstr>
      <vt:lpstr>Söhne</vt:lpstr>
      <vt:lpstr>Times New Roman</vt:lpstr>
      <vt:lpstr>3DFloatVTI</vt:lpstr>
      <vt:lpstr>Gestion des clubs de football</vt:lpstr>
      <vt:lpstr>                               PLAN</vt:lpstr>
      <vt:lpstr>                       INTRODUCTION </vt:lpstr>
      <vt:lpstr>CONCEPTION</vt:lpstr>
      <vt:lpstr> </vt:lpstr>
      <vt:lpstr>                        REALISATION</vt:lpstr>
      <vt:lpstr> </vt:lpstr>
      <vt:lpstr> </vt:lpstr>
      <vt:lpstr>  Résultat de compilation</vt:lpstr>
      <vt:lpstr>CONCLUSION</vt:lpstr>
      <vt:lpstr> L’EXECUTION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des clubs de football</dc:title>
  <dc:creator>Jouad Marwane</dc:creator>
  <cp:lastModifiedBy>Jouad Marwane</cp:lastModifiedBy>
  <cp:revision>7</cp:revision>
  <dcterms:created xsi:type="dcterms:W3CDTF">2023-06-21T15:05:20Z</dcterms:created>
  <dcterms:modified xsi:type="dcterms:W3CDTF">2023-06-22T19:01:24Z</dcterms:modified>
</cp:coreProperties>
</file>