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41f046c0d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41f046c0d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41f046c0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41f046c0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41f046c0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41f046c0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1f046c0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41f046c0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f046c0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41f046c0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8e5aa3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8e5aa3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8e5aa36b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8e5aa36b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1f046c0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1f046c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aim to model the joint distribution p(x) using conditional distributions.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41f046c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41f046c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41f046c0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41f046c0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5d970c0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5d970c0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contextualizing the prompt based on previous conversation turns or external knowledge sources to ensure that the model’s response is coherent and contextually appropriate.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5d970c0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5d970c0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d970c05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d970c05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1f046c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1f046c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datacamp.com/blog/llmops-essentials-guide-to-operationalizing-large-language-model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hyperlink" Target="https://www.ml6.eu/blogpost/how-llms-access-real-time-data-from-the-we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Autoregressive Models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Arthur SATOUF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Image Generation: Pixel-level generation, creating images pixel-by-pixel.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Example </a:t>
            </a:r>
            <a:r>
              <a:rPr lang="en-GB" sz="1600"/>
              <a:t>architecture</a:t>
            </a:r>
            <a:r>
              <a:rPr lang="en-GB" sz="1600"/>
              <a:t> 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PixelCNN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Fast PixelCNN++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PixelSNAIL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VQ-VAE 2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2" title="Capture d’écran 2025-03-15 à 10.52.38.png"/>
          <p:cNvPicPr preferRelativeResize="0"/>
          <p:nvPr/>
        </p:nvPicPr>
        <p:blipFill rotWithShape="1">
          <a:blip r:embed="rId3">
            <a:alphaModFix/>
          </a:blip>
          <a:srcRect b="0" l="5392" r="3057" t="0"/>
          <a:stretch/>
        </p:blipFill>
        <p:spPr>
          <a:xfrm>
            <a:off x="2829625" y="2381725"/>
            <a:ext cx="3118201" cy="24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Capture d’écran 2025-03-15 à 11.30.0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7824" y="1697550"/>
            <a:ext cx="3164199" cy="330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 Models - PixelCNN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It captures the distribution of dependencies between pixels in its parameters. It sequentially generates one pixel at a time in an image along the two spatial dimensions.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3" title="Capture d’écran 2025-03-15 à 11.34.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844" y="2116725"/>
            <a:ext cx="2830181" cy="282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 title="Capture d’écran 2025-03-15 à 11.35.2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350" y="2690925"/>
            <a:ext cx="5111499" cy="215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Speech Synthesis: Sequentially generating audio waveforms for natural-sounding speech.</a:t>
            </a:r>
            <a:endParaRPr sz="13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How it works: 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Text normalization: Expanding abbreviations, numbers, symbols into natural speech (e.g., "Dr." → "doctor", "2025" → "two thousand twenty-five").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Text is converted into a sequence of phonemes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The processed text (phoneme sequence) is converted into acoustic features—often a Mel-spectrogram.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Autoregressive models like WaveNet sequentially predict each audio sample based on previously generated samples</a:t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300"/>
              <a:t>Speech waveform is generated sample-by-sample. WaveNet typically operates at around 16,000 samples per second (16 kHz), sequentially producing highly detailed waveforms.</a:t>
            </a:r>
            <a:endParaRPr sz="1300"/>
          </a:p>
        </p:txBody>
      </p:sp>
      <p:pic>
        <p:nvPicPr>
          <p:cNvPr id="146" name="Google Shape;146;p24" title="Capture d’écran 2025-03-15 à 11.56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750" y="3538125"/>
            <a:ext cx="4173700" cy="142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Time Series Prediction: Forecasting future values in finance, weather, and various temporal domains.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 title="0_kiVbTzHsagNtNGl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722" y="1613225"/>
            <a:ext cx="5191252" cy="277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270150" y="4857350"/>
            <a:ext cx="2751900" cy="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https://miro.medium.com/v2/resize:fit:1400/0*kiVbTzHsagNtNGlT.png</a:t>
            </a:r>
            <a:endParaRPr sz="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5" name="Google Shape;155;p25" title="electronics-11-00652-g0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0" y="2187451"/>
            <a:ext cx="4611702" cy="2467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Autoregressive 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We </a:t>
            </a:r>
            <a:r>
              <a:rPr lang="en-GB" sz="1400"/>
              <a:t>teach the model to predict the next item in a sequence given previous items.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We maximize the model’s ability to estimate the probability distribution of the data accurately.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Autoregressive models are trained using Maximum Likelihood Estimation (MLE) Cross-Entropy Loss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26" title="one_step_loss_intuition-m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75" y="2346100"/>
            <a:ext cx="5570374" cy="270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6" title="Capture d’écran 2025-03-15 à 11.50.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9582" y="2571750"/>
            <a:ext cx="3361343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Autoregressive - </a:t>
            </a:r>
            <a:r>
              <a:rPr lang="en-GB" sz="3200"/>
              <a:t>Maximum Likelihood Estimation (MLE)</a:t>
            </a:r>
            <a:endParaRPr sz="32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225225"/>
            <a:ext cx="8520600" cy="43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The model factorizes the joint probability of a sequence xx using the chain rule: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In general, an autoregressive model parameterized by θθ is trained to maximize the likelihood:</a:t>
            </a:r>
            <a:br>
              <a:rPr lang="en-GB" sz="1400"/>
            </a:br>
            <a:br>
              <a:rPr lang="en-GB" sz="1400"/>
            </a:b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where x&lt;i=(x1,...,xi−1)  represents the preceding tokens.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The model learns by minimizing the negative log-likelihood (NLL), which is equivalent to maximizing the likelihood:</a:t>
            </a:r>
            <a:br>
              <a:rPr lang="en-GB" sz="1400"/>
            </a:br>
            <a:br>
              <a:rPr lang="en-GB" sz="1400"/>
            </a:b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In practice, since GPT uses a softmax distribution over the vocabulary VV, the probability of token xi given the previous tokens is: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Where</a:t>
            </a:r>
            <a:r>
              <a:rPr lang="en-GB" sz="1400"/>
              <a:t> : </a:t>
            </a:r>
            <a:r>
              <a:rPr b="1" lang="en-GB" sz="1400"/>
              <a:t>hi​ </a:t>
            </a:r>
            <a:r>
              <a:rPr lang="en-GB" sz="1400"/>
              <a:t>is the hidden representation</a:t>
            </a:r>
            <a:r>
              <a:rPr b="1" lang="en-GB" sz="1400"/>
              <a:t> x&lt;i </a:t>
            </a:r>
            <a:r>
              <a:rPr lang="en-GB" sz="1400"/>
              <a:t>(by Transformer)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wj​</a:t>
            </a:r>
            <a:r>
              <a:rPr lang="en-GB" sz="1400"/>
              <a:t> are learnable word embeddings for vocabulary token j</a:t>
            </a:r>
            <a:endParaRPr sz="1400"/>
          </a:p>
        </p:txBody>
      </p:sp>
      <p:pic>
        <p:nvPicPr>
          <p:cNvPr id="170" name="Google Shape;170;p27" title="Capture d’écran 2025-03-20 à 23.31.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425" y="1587425"/>
            <a:ext cx="4334757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7" title="Capture d’écran 2025-03-20 à 23.32.2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200" y="2287100"/>
            <a:ext cx="2375599" cy="5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 title="Capture d’écran 2025-03-20 à 23.33.4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31125" y="3303125"/>
            <a:ext cx="2167200" cy="57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7" title="Capture d’écran 2025-03-20 à 23.34.2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6165" y="4230975"/>
            <a:ext cx="2812060" cy="7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450" y="31100"/>
            <a:ext cx="5144872" cy="49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844075" y="4053000"/>
            <a:ext cx="1273500" cy="884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models - how to represent p(x)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9144000" cy="3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Three important concepts to represent p(x) 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Chain Rule :</a:t>
            </a:r>
            <a:br>
              <a:rPr lang="en-GB" sz="1500"/>
            </a:br>
            <a:r>
              <a:rPr lang="en-GB" sz="1500"/>
              <a:t>Fully General, no assumption needed </a:t>
            </a:r>
            <a:br>
              <a:rPr lang="en-GB" sz="1500"/>
            </a:b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Markov chain/Bayes net</a:t>
            </a:r>
            <a:r>
              <a:rPr lang="en-GB" sz="1500"/>
              <a:t>: </a:t>
            </a:r>
            <a:br>
              <a:rPr lang="en-GB" sz="1500"/>
            </a:br>
            <a:r>
              <a:rPr lang="en-GB" sz="1500"/>
              <a:t>Assumes conditional independencies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GB" sz="1500"/>
              <a:t>Neural Models:</a:t>
            </a:r>
            <a:br>
              <a:rPr lang="en-GB" sz="1500"/>
            </a:br>
            <a:r>
              <a:rPr lang="en-GB" sz="1500"/>
              <a:t>Assume specific functional form for the conditionals. A sufficiently deep neural net can approximate any function.</a:t>
            </a:r>
            <a:endParaRPr sz="1500"/>
          </a:p>
        </p:txBody>
      </p:sp>
      <p:pic>
        <p:nvPicPr>
          <p:cNvPr id="77" name="Google Shape;77;p15" title="Capture d’écran 2025-03-15 à 10.23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775" y="1543575"/>
            <a:ext cx="5339133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 title="Capture d’écran 2025-03-15 à 10.25.4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8000" y="2304639"/>
            <a:ext cx="6024374" cy="3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Capture d’écran 2025-03-15 à 10.30.35.png"/>
          <p:cNvPicPr preferRelativeResize="0"/>
          <p:nvPr/>
        </p:nvPicPr>
        <p:blipFill rotWithShape="1">
          <a:blip r:embed="rId5">
            <a:alphaModFix/>
          </a:blip>
          <a:srcRect b="0" l="-10194" r="-2455" t="0"/>
          <a:stretch/>
        </p:blipFill>
        <p:spPr>
          <a:xfrm>
            <a:off x="978325" y="4221275"/>
            <a:ext cx="7001575" cy="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Autoregressive (AR) Models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“</a:t>
            </a:r>
            <a:r>
              <a:rPr b="1" lang="en-GB" sz="1600"/>
              <a:t>Auto</a:t>
            </a:r>
            <a:r>
              <a:rPr lang="en-GB" sz="1600"/>
              <a:t>” means "self," and “</a:t>
            </a:r>
            <a:r>
              <a:rPr b="1" lang="en-GB" sz="1600"/>
              <a:t>regressive</a:t>
            </a:r>
            <a:r>
              <a:rPr lang="en-GB" sz="1600"/>
              <a:t>” means "predicting backward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They predict future data points based on previous ones. They generate data sequentially, where each new data point depends explicitly on the previously generated points.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AR models generate data sequentially: each output 𝑥</a:t>
            </a:r>
            <a:r>
              <a:rPr lang="en-GB" sz="1200"/>
              <a:t>𝑡</a:t>
            </a:r>
            <a:r>
              <a:rPr lang="en-GB" sz="1600"/>
              <a:t>​ depends explicitly on previously generated values  </a:t>
            </a:r>
            <a:r>
              <a:rPr lang="en-GB"/>
              <a:t>𝑥</a:t>
            </a:r>
            <a:r>
              <a:rPr lang="en-GB" sz="1100"/>
              <a:t>1:𝑡−1</a:t>
            </a:r>
            <a:r>
              <a:rPr lang="en-GB" sz="1600"/>
              <a:t> ​  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This factorization simplifies modeling complex, joint distributions into manageable conditional probabilities.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 title="autoregressi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449" y="3397424"/>
            <a:ext cx="4281550" cy="10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Capture d’écran 2025-03-15 à 10.56.3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350" y="4161875"/>
            <a:ext cx="4105050" cy="7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Text Generation: Predict the next word or character in language modeling tasks.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Example: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GPT models for writing text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chatbots</a:t>
            </a:r>
            <a:endParaRPr sz="1600"/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summarization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 title="text-gen-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175" y="1980575"/>
            <a:ext cx="4485126" cy="2779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/>
        </p:nvSpPr>
        <p:spPr>
          <a:xfrm>
            <a:off x="187675" y="4579225"/>
            <a:ext cx="16158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https://iclr-blog-track.github.io/public/images/2022-03-25-text-gen-via-lfd/text-gen-diagram.png</a:t>
            </a:r>
            <a:endParaRPr sz="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 - LLMs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75" y="1299625"/>
            <a:ext cx="7953452" cy="369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5949675" y="4837025"/>
            <a:ext cx="300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 u="sng">
                <a:solidFill>
                  <a:schemeClr val="hlink"/>
                </a:solidFill>
                <a:hlinkClick r:id="rId4"/>
              </a:rPr>
              <a:t>https://www.datacamp.com/blog/llmops-essentials-guide-to-operationalizing-large-language-models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 - LLMs - RAG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25" y="1147224"/>
            <a:ext cx="7335326" cy="378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 of AR Models - LLMs - RAG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4325" y="1047000"/>
            <a:ext cx="4818824" cy="393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7281100" y="4466175"/>
            <a:ext cx="10527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" u="sng">
                <a:solidFill>
                  <a:schemeClr val="hlink"/>
                </a:solidFill>
                <a:hlinkClick r:id="rId4"/>
              </a:rPr>
              <a:t>How LLMs access real-time data from the web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Autoregressive Architectures</a:t>
            </a:r>
            <a:endParaRPr/>
          </a:p>
        </p:txBody>
      </p:sp>
      <p:pic>
        <p:nvPicPr>
          <p:cNvPr id="121" name="Google Shape;121;p21" title="nks_blog_1.4.png"/>
          <p:cNvPicPr preferRelativeResize="0"/>
          <p:nvPr/>
        </p:nvPicPr>
        <p:blipFill rotWithShape="1">
          <a:blip r:embed="rId3">
            <a:alphaModFix/>
          </a:blip>
          <a:srcRect b="2423" l="1395" r="995" t="3272"/>
          <a:stretch/>
        </p:blipFill>
        <p:spPr>
          <a:xfrm>
            <a:off x="4046374" y="2459250"/>
            <a:ext cx="5102524" cy="25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196275" y="4824000"/>
            <a:ext cx="19080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https://payload-cms.code-b.dev/media/nks_blog_1.4.png</a:t>
            </a:r>
            <a:endParaRPr sz="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247825" y="1266100"/>
            <a:ext cx="8520600" cy="36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</a:rPr>
              <a:t>RNN-based Models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Vanilla RNN: Simple, sequential modeling using recurrent connections.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LSTM: Enhanced RNN, tackling vanishing gradient issues by gates controlling information flow.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GRU: Simplified LSTM variant with fewer gates, faster to train.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b="1" lang="en-GB" sz="1100">
                <a:solidFill>
                  <a:schemeClr val="dk1"/>
                </a:solidFill>
              </a:rPr>
              <a:t>Attention and Transformer-based Models</a:t>
            </a:r>
            <a:endParaRPr b="1" sz="11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b="1" lang="en-GB" sz="1100">
                <a:solidFill>
                  <a:schemeClr val="dk1"/>
                </a:solidFill>
              </a:rPr>
              <a:t>Self-Attention (Intuition):</a:t>
            </a:r>
            <a:r>
              <a:rPr lang="en-GB" sz="1100">
                <a:solidFill>
                  <a:schemeClr val="dk1"/>
                </a:solidFill>
              </a:rPr>
              <a:t> Allows each data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point to directly attend to relevant past points,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overcoming RNN limitations.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b="1" lang="en-GB" sz="1100">
                <a:solidFill>
                  <a:schemeClr val="dk1"/>
                </a:solidFill>
              </a:rPr>
              <a:t>Transformer Architecture:</a:t>
            </a:r>
            <a:r>
              <a:rPr lang="en-GB" sz="1100">
                <a:solidFill>
                  <a:schemeClr val="dk1"/>
                </a:solidFill>
              </a:rPr>
              <a:t> Based entirely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on attention; effectively models long-range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dependencies.</a:t>
            </a:r>
            <a:endParaRPr sz="11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</a:pPr>
            <a:r>
              <a:rPr b="1" lang="en-GB" sz="1100">
                <a:solidFill>
                  <a:schemeClr val="dk1"/>
                </a:solidFill>
              </a:rPr>
              <a:t>GPT Family Overview:</a:t>
            </a:r>
            <a:r>
              <a:rPr lang="en-GB" sz="1100">
                <a:solidFill>
                  <a:schemeClr val="dk1"/>
                </a:solidFill>
              </a:rPr>
              <a:t> From GPT-1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(Decoder-only autoregressive model)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to GPT-4 (advanced, large-scale model </a:t>
            </a:r>
            <a:br>
              <a:rPr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capable of sophisticated text generation).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