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92" r:id="rId5"/>
    <p:sldId id="275" r:id="rId6"/>
    <p:sldId id="276" r:id="rId7"/>
    <p:sldId id="277" r:id="rId8"/>
    <p:sldId id="279" r:id="rId9"/>
    <p:sldId id="298" r:id="rId10"/>
    <p:sldId id="294" r:id="rId11"/>
    <p:sldId id="284" r:id="rId12"/>
    <p:sldId id="299" r:id="rId13"/>
    <p:sldId id="300" r:id="rId14"/>
    <p:sldId id="297" r:id="rId15"/>
    <p:sldId id="301" r:id="rId16"/>
    <p:sldId id="302" r:id="rId17"/>
    <p:sldId id="303" r:id="rId18"/>
    <p:sldId id="304" r:id="rId19"/>
    <p:sldId id="305" r:id="rId20"/>
    <p:sldId id="306" r:id="rId21"/>
    <p:sldId id="307" r:id="rId22"/>
    <p:sldId id="308" r:id="rId23"/>
    <p:sldId id="309" r:id="rId24"/>
    <p:sldId id="310" r:id="rId25"/>
    <p:sldId id="28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673EC-CCA3-6BDE-42AE-F6EACB4FE1F6}" v="12" dt="2024-03-14T18:37:26.24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showGuides="1">
      <p:cViewPr>
        <p:scale>
          <a:sx n="100" d="100"/>
          <a:sy n="100" d="100"/>
        </p:scale>
        <p:origin x="-691" y="-533"/>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3/14/2024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3/14/2024</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56598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80842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2227067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08841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68204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279435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2225371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409766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2012402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3908612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1102410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902624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dirty="0"/>
          </a:p>
        </p:txBody>
      </p:sp>
    </p:spTree>
    <p:extLst>
      <p:ext uri="{BB962C8B-B14F-4D97-AF65-F5344CB8AC3E}">
        <p14:creationId xmlns:p14="http://schemas.microsoft.com/office/powerpoint/2010/main" val="2203652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22</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85099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4283452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58664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04173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50707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dirty="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dirty="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dirty="0"/>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Hotel </a:t>
            </a:r>
            <a:br>
              <a:rPr lang="en-US" altLang="zh-CN" dirty="0"/>
            </a:br>
            <a:r>
              <a:rPr lang="en-US" altLang="zh-CN" dirty="0"/>
              <a:t>Reservation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vert="horz" lIns="91440" tIns="45720" rIns="91440" bIns="45720" rtlCol="0" anchor="t">
            <a:noAutofit/>
          </a:bodyPr>
          <a:lstStyle/>
          <a:p>
            <a:r>
              <a:rPr lang="en-US" dirty="0"/>
              <a:t>Marwa</a:t>
            </a:r>
          </a:p>
          <a:p>
            <a:r>
              <a:rPr lang="en-US" dirty="0"/>
              <a:t>Ashraf</a:t>
            </a:r>
          </a:p>
        </p:txBody>
      </p:sp>
      <p:pic>
        <p:nvPicPr>
          <p:cNvPr id="30" name="Picture placeholder 29" descr="A person holding a magnifying glass&#10;&#10;Description automatically generated">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srcRect l="21015" r="2101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a:solidFill>
              <a:srgbClr val="D84400"/>
            </a:solidFill>
          </a:ln>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Import Dataset </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24" name="TextBox 23">
            <a:extLst>
              <a:ext uri="{FF2B5EF4-FFF2-40B4-BE49-F238E27FC236}">
                <a16:creationId xmlns:a16="http://schemas.microsoft.com/office/drawing/2014/main" id="{BE81CC2E-6144-BFB5-D58B-73919C7E42D1}"/>
              </a:ext>
            </a:extLst>
          </p:cNvPr>
          <p:cNvSpPr txBox="1"/>
          <p:nvPr/>
        </p:nvSpPr>
        <p:spPr>
          <a:xfrm>
            <a:off x="3605448" y="1221619"/>
            <a:ext cx="4798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white"/>
                </a:solidFill>
                <a:latin typeface="Posterama"/>
                <a:ea typeface="微软雅黑"/>
                <a:cs typeface="Posterama"/>
              </a:rPr>
              <a:t>Reservation Details Table With Fill of Date</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pic>
        <p:nvPicPr>
          <p:cNvPr id="4" name="Picture 3" descr="A screenshot of a computer&#10;&#10;Description automatically generated">
            <a:extLst>
              <a:ext uri="{FF2B5EF4-FFF2-40B4-BE49-F238E27FC236}">
                <a16:creationId xmlns:a16="http://schemas.microsoft.com/office/drawing/2014/main" id="{487E851B-0384-BD01-73BF-F5E76BA8B13C}"/>
              </a:ext>
            </a:extLst>
          </p:cNvPr>
          <p:cNvPicPr>
            <a:picLocks noChangeAspect="1"/>
          </p:cNvPicPr>
          <p:nvPr/>
        </p:nvPicPr>
        <p:blipFill>
          <a:blip r:embed="rId3"/>
          <a:stretch>
            <a:fillRect/>
          </a:stretch>
        </p:blipFill>
        <p:spPr>
          <a:xfrm>
            <a:off x="840442" y="1772845"/>
            <a:ext cx="10780058" cy="4287220"/>
          </a:xfrm>
          <a:prstGeom prst="rect">
            <a:avLst/>
          </a:prstGeom>
        </p:spPr>
      </p:pic>
    </p:spTree>
    <p:extLst>
      <p:ext uri="{BB962C8B-B14F-4D97-AF65-F5344CB8AC3E}">
        <p14:creationId xmlns:p14="http://schemas.microsoft.com/office/powerpoint/2010/main" val="26676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r>
              <a:rPr lang="en-US" dirty="0"/>
              <a:t>SQL Query</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vert="horz" lIns="91440" tIns="45720" rIns="91440" bIns="45720" rtlCol="0" anchor="t">
            <a:noAutofit/>
          </a:bodyPr>
          <a:lstStyle/>
          <a:p>
            <a:r>
              <a:rPr lang="en-US" dirty="0"/>
              <a:t>By SQL Server</a:t>
            </a:r>
          </a:p>
          <a:p>
            <a:endParaRPr lang="en-US" dirty="0"/>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86066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pic>
        <p:nvPicPr>
          <p:cNvPr id="2" name="Picture 1" descr="A screenshot of a computer&#10;&#10;Description automatically generated">
            <a:extLst>
              <a:ext uri="{FF2B5EF4-FFF2-40B4-BE49-F238E27FC236}">
                <a16:creationId xmlns:a16="http://schemas.microsoft.com/office/drawing/2014/main" id="{C2568F1A-8337-61B0-45BD-205DD31C82F2}"/>
              </a:ext>
            </a:extLst>
          </p:cNvPr>
          <p:cNvPicPr>
            <a:picLocks noChangeAspect="1"/>
          </p:cNvPicPr>
          <p:nvPr/>
        </p:nvPicPr>
        <p:blipFill>
          <a:blip r:embed="rId3"/>
          <a:stretch>
            <a:fillRect/>
          </a:stretch>
        </p:blipFill>
        <p:spPr>
          <a:xfrm>
            <a:off x="1098177" y="1454897"/>
            <a:ext cx="9614646" cy="2300940"/>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4D4A4A99-913B-A7B7-13D7-0975426A0D90}"/>
              </a:ext>
            </a:extLst>
          </p:cNvPr>
          <p:cNvPicPr>
            <a:picLocks noChangeAspect="1"/>
          </p:cNvPicPr>
          <p:nvPr/>
        </p:nvPicPr>
        <p:blipFill>
          <a:blip r:embed="rId4"/>
          <a:stretch>
            <a:fillRect/>
          </a:stretch>
        </p:blipFill>
        <p:spPr>
          <a:xfrm>
            <a:off x="1098178" y="3864163"/>
            <a:ext cx="9614646" cy="2715526"/>
          </a:xfrm>
          <a:prstGeom prst="rect">
            <a:avLst/>
          </a:prstGeom>
        </p:spPr>
      </p:pic>
    </p:spTree>
    <p:extLst>
      <p:ext uri="{BB962C8B-B14F-4D97-AF65-F5344CB8AC3E}">
        <p14:creationId xmlns:p14="http://schemas.microsoft.com/office/powerpoint/2010/main" val="188462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pic>
        <p:nvPicPr>
          <p:cNvPr id="4" name="Picture 3" descr="A screenshot of a computer&#10;&#10;Description automatically generated">
            <a:extLst>
              <a:ext uri="{FF2B5EF4-FFF2-40B4-BE49-F238E27FC236}">
                <a16:creationId xmlns:a16="http://schemas.microsoft.com/office/drawing/2014/main" id="{BEA36DA0-9A29-F84C-11FC-B6EC47D91726}"/>
              </a:ext>
            </a:extLst>
          </p:cNvPr>
          <p:cNvPicPr>
            <a:picLocks noChangeAspect="1"/>
          </p:cNvPicPr>
          <p:nvPr/>
        </p:nvPicPr>
        <p:blipFill>
          <a:blip r:embed="rId3"/>
          <a:stretch>
            <a:fillRect/>
          </a:stretch>
        </p:blipFill>
        <p:spPr>
          <a:xfrm>
            <a:off x="1255060" y="1464778"/>
            <a:ext cx="9099175" cy="4993003"/>
          </a:xfrm>
          <a:prstGeom prst="rect">
            <a:avLst/>
          </a:prstGeom>
        </p:spPr>
      </p:pic>
    </p:spTree>
    <p:extLst>
      <p:ext uri="{BB962C8B-B14F-4D97-AF65-F5344CB8AC3E}">
        <p14:creationId xmlns:p14="http://schemas.microsoft.com/office/powerpoint/2010/main" val="115935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pic>
        <p:nvPicPr>
          <p:cNvPr id="2" name="Picture 1" descr="A screenshot of a computer&#10;&#10;Description automatically generated">
            <a:extLst>
              <a:ext uri="{FF2B5EF4-FFF2-40B4-BE49-F238E27FC236}">
                <a16:creationId xmlns:a16="http://schemas.microsoft.com/office/drawing/2014/main" id="{CEE22644-2A95-E82C-04AB-157ECDD746F0}"/>
              </a:ext>
            </a:extLst>
          </p:cNvPr>
          <p:cNvPicPr>
            <a:picLocks noChangeAspect="1"/>
          </p:cNvPicPr>
          <p:nvPr/>
        </p:nvPicPr>
        <p:blipFill>
          <a:blip r:embed="rId3"/>
          <a:stretch>
            <a:fillRect/>
          </a:stretch>
        </p:blipFill>
        <p:spPr>
          <a:xfrm>
            <a:off x="1187823" y="1284802"/>
            <a:ext cx="9905999" cy="222651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00F813EC-F925-8B45-6D3D-A0695027E3B7}"/>
              </a:ext>
            </a:extLst>
          </p:cNvPr>
          <p:cNvPicPr>
            <a:picLocks noChangeAspect="1"/>
          </p:cNvPicPr>
          <p:nvPr/>
        </p:nvPicPr>
        <p:blipFill>
          <a:blip r:embed="rId4"/>
          <a:stretch>
            <a:fillRect/>
          </a:stretch>
        </p:blipFill>
        <p:spPr>
          <a:xfrm>
            <a:off x="1187825" y="3873361"/>
            <a:ext cx="9905999" cy="2437629"/>
          </a:xfrm>
          <a:prstGeom prst="rect">
            <a:avLst/>
          </a:prstGeom>
        </p:spPr>
      </p:pic>
    </p:spTree>
    <p:extLst>
      <p:ext uri="{BB962C8B-B14F-4D97-AF65-F5344CB8AC3E}">
        <p14:creationId xmlns:p14="http://schemas.microsoft.com/office/powerpoint/2010/main" val="196038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pic>
        <p:nvPicPr>
          <p:cNvPr id="4" name="Picture 3" descr="A screenshot of a computer&#10;&#10;Description automatically generated">
            <a:extLst>
              <a:ext uri="{FF2B5EF4-FFF2-40B4-BE49-F238E27FC236}">
                <a16:creationId xmlns:a16="http://schemas.microsoft.com/office/drawing/2014/main" id="{A890BC84-41AA-FCF9-EDB6-B8BA05884604}"/>
              </a:ext>
            </a:extLst>
          </p:cNvPr>
          <p:cNvPicPr>
            <a:picLocks noChangeAspect="1"/>
          </p:cNvPicPr>
          <p:nvPr/>
        </p:nvPicPr>
        <p:blipFill>
          <a:blip r:embed="rId3"/>
          <a:stretch>
            <a:fillRect/>
          </a:stretch>
        </p:blipFill>
        <p:spPr>
          <a:xfrm>
            <a:off x="661148" y="1169522"/>
            <a:ext cx="10387851" cy="262516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86A1399-B7CC-0429-0573-1B40EBEDE23C}"/>
              </a:ext>
            </a:extLst>
          </p:cNvPr>
          <p:cNvPicPr>
            <a:picLocks noChangeAspect="1"/>
          </p:cNvPicPr>
          <p:nvPr/>
        </p:nvPicPr>
        <p:blipFill>
          <a:blip r:embed="rId4"/>
          <a:stretch>
            <a:fillRect/>
          </a:stretch>
        </p:blipFill>
        <p:spPr>
          <a:xfrm>
            <a:off x="537882" y="4083051"/>
            <a:ext cx="10522323" cy="2234529"/>
          </a:xfrm>
          <a:prstGeom prst="rect">
            <a:avLst/>
          </a:prstGeom>
        </p:spPr>
      </p:pic>
    </p:spTree>
    <p:extLst>
      <p:ext uri="{BB962C8B-B14F-4D97-AF65-F5344CB8AC3E}">
        <p14:creationId xmlns:p14="http://schemas.microsoft.com/office/powerpoint/2010/main" val="26504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pic>
        <p:nvPicPr>
          <p:cNvPr id="2" name="Picture 1" descr="A screenshot of a computer&#10;&#10;Description automatically generated">
            <a:extLst>
              <a:ext uri="{FF2B5EF4-FFF2-40B4-BE49-F238E27FC236}">
                <a16:creationId xmlns:a16="http://schemas.microsoft.com/office/drawing/2014/main" id="{61AB6AD2-FF11-8309-ABE2-8774F3DC3497}"/>
              </a:ext>
            </a:extLst>
          </p:cNvPr>
          <p:cNvPicPr>
            <a:picLocks noChangeAspect="1"/>
          </p:cNvPicPr>
          <p:nvPr/>
        </p:nvPicPr>
        <p:blipFill>
          <a:blip r:embed="rId3"/>
          <a:stretch>
            <a:fillRect/>
          </a:stretch>
        </p:blipFill>
        <p:spPr>
          <a:xfrm>
            <a:off x="437030" y="1352961"/>
            <a:ext cx="11071411" cy="223587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EF1CB3E-ECC7-7492-F4B0-8C1654194BD9}"/>
              </a:ext>
            </a:extLst>
          </p:cNvPr>
          <p:cNvPicPr>
            <a:picLocks noChangeAspect="1"/>
          </p:cNvPicPr>
          <p:nvPr/>
        </p:nvPicPr>
        <p:blipFill>
          <a:blip r:embed="rId4"/>
          <a:stretch>
            <a:fillRect/>
          </a:stretch>
        </p:blipFill>
        <p:spPr>
          <a:xfrm>
            <a:off x="437030" y="3751019"/>
            <a:ext cx="11071411" cy="2300636"/>
          </a:xfrm>
          <a:prstGeom prst="rect">
            <a:avLst/>
          </a:prstGeom>
        </p:spPr>
      </p:pic>
    </p:spTree>
    <p:extLst>
      <p:ext uri="{BB962C8B-B14F-4D97-AF65-F5344CB8AC3E}">
        <p14:creationId xmlns:p14="http://schemas.microsoft.com/office/powerpoint/2010/main" val="131479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pic>
        <p:nvPicPr>
          <p:cNvPr id="4" name="Picture 3" descr="A screenshot of a computer&#10;&#10;Description automatically generated">
            <a:extLst>
              <a:ext uri="{FF2B5EF4-FFF2-40B4-BE49-F238E27FC236}">
                <a16:creationId xmlns:a16="http://schemas.microsoft.com/office/drawing/2014/main" id="{E094B65A-A774-DFF3-B8C9-ED6F5880419E}"/>
              </a:ext>
            </a:extLst>
          </p:cNvPr>
          <p:cNvPicPr>
            <a:picLocks noChangeAspect="1"/>
          </p:cNvPicPr>
          <p:nvPr/>
        </p:nvPicPr>
        <p:blipFill>
          <a:blip r:embed="rId3"/>
          <a:stretch>
            <a:fillRect/>
          </a:stretch>
        </p:blipFill>
        <p:spPr>
          <a:xfrm>
            <a:off x="347385" y="3600007"/>
            <a:ext cx="11306733" cy="249307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8928144-65B3-5F84-C250-9F76C3B3CFBB}"/>
              </a:ext>
            </a:extLst>
          </p:cNvPr>
          <p:cNvPicPr>
            <a:picLocks noChangeAspect="1"/>
          </p:cNvPicPr>
          <p:nvPr/>
        </p:nvPicPr>
        <p:blipFill>
          <a:blip r:embed="rId4"/>
          <a:stretch>
            <a:fillRect/>
          </a:stretch>
        </p:blipFill>
        <p:spPr>
          <a:xfrm>
            <a:off x="347384" y="1370037"/>
            <a:ext cx="11306733" cy="2057469"/>
          </a:xfrm>
          <a:prstGeom prst="rect">
            <a:avLst/>
          </a:prstGeom>
        </p:spPr>
      </p:pic>
    </p:spTree>
    <p:extLst>
      <p:ext uri="{BB962C8B-B14F-4D97-AF65-F5344CB8AC3E}">
        <p14:creationId xmlns:p14="http://schemas.microsoft.com/office/powerpoint/2010/main" val="230471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u="none" strike="noStrike" kern="1200" cap="none" spc="0" normalizeH="0" baseline="0" dirty="0">
              <a:ln>
                <a:noFill/>
              </a:ln>
              <a:solidFill>
                <a:schemeClr val="bg1"/>
              </a:solidFill>
              <a:effectLst/>
              <a:uLnTx/>
              <a:uFillTx/>
            </a:endParaRPr>
          </a:p>
        </p:txBody>
      </p:sp>
      <p:pic>
        <p:nvPicPr>
          <p:cNvPr id="2" name="Picture 1" descr="A screenshot of a computer&#10;&#10;Description automatically generated">
            <a:extLst>
              <a:ext uri="{FF2B5EF4-FFF2-40B4-BE49-F238E27FC236}">
                <a16:creationId xmlns:a16="http://schemas.microsoft.com/office/drawing/2014/main" id="{66D5ACBC-4CA3-B98A-A4FE-D33FA57E1214}"/>
              </a:ext>
            </a:extLst>
          </p:cNvPr>
          <p:cNvPicPr>
            <a:picLocks noChangeAspect="1"/>
          </p:cNvPicPr>
          <p:nvPr/>
        </p:nvPicPr>
        <p:blipFill>
          <a:blip r:embed="rId3"/>
          <a:stretch>
            <a:fillRect/>
          </a:stretch>
        </p:blipFill>
        <p:spPr>
          <a:xfrm>
            <a:off x="739589" y="1317492"/>
            <a:ext cx="10679205" cy="4525576"/>
          </a:xfrm>
          <a:prstGeom prst="rect">
            <a:avLst/>
          </a:prstGeom>
        </p:spPr>
      </p:pic>
    </p:spTree>
    <p:extLst>
      <p:ext uri="{BB962C8B-B14F-4D97-AF65-F5344CB8AC3E}">
        <p14:creationId xmlns:p14="http://schemas.microsoft.com/office/powerpoint/2010/main" val="165926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u="none" strike="noStrike" kern="1200" cap="none" spc="0" normalizeH="0" baseline="0" dirty="0">
              <a:ln>
                <a:noFill/>
              </a:ln>
              <a:solidFill>
                <a:schemeClr val="bg1"/>
              </a:solidFill>
              <a:effectLst/>
              <a:uLnTx/>
              <a:uFillTx/>
            </a:endParaRPr>
          </a:p>
        </p:txBody>
      </p:sp>
      <p:pic>
        <p:nvPicPr>
          <p:cNvPr id="3" name="Picture 2" descr="A screenshot of a computer&#10;&#10;Description automatically generated">
            <a:extLst>
              <a:ext uri="{FF2B5EF4-FFF2-40B4-BE49-F238E27FC236}">
                <a16:creationId xmlns:a16="http://schemas.microsoft.com/office/drawing/2014/main" id="{ABF9B7A1-A2ED-9C17-EA54-622A416C3534}"/>
              </a:ext>
            </a:extLst>
          </p:cNvPr>
          <p:cNvPicPr>
            <a:picLocks noChangeAspect="1"/>
          </p:cNvPicPr>
          <p:nvPr/>
        </p:nvPicPr>
        <p:blipFill>
          <a:blip r:embed="rId3"/>
          <a:stretch>
            <a:fillRect/>
          </a:stretch>
        </p:blipFill>
        <p:spPr>
          <a:xfrm>
            <a:off x="1467971" y="1103702"/>
            <a:ext cx="9379323" cy="236459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34BD2AA4-12AF-F35D-69C9-1B5BD3175651}"/>
              </a:ext>
            </a:extLst>
          </p:cNvPr>
          <p:cNvPicPr>
            <a:picLocks noChangeAspect="1"/>
          </p:cNvPicPr>
          <p:nvPr/>
        </p:nvPicPr>
        <p:blipFill>
          <a:blip r:embed="rId4"/>
          <a:stretch>
            <a:fillRect/>
          </a:stretch>
        </p:blipFill>
        <p:spPr>
          <a:xfrm>
            <a:off x="1467971" y="3625025"/>
            <a:ext cx="9379323" cy="2944967"/>
          </a:xfrm>
          <a:prstGeom prst="rect">
            <a:avLst/>
          </a:prstGeom>
        </p:spPr>
      </p:pic>
    </p:spTree>
    <p:extLst>
      <p:ext uri="{BB962C8B-B14F-4D97-AF65-F5344CB8AC3E}">
        <p14:creationId xmlns:p14="http://schemas.microsoft.com/office/powerpoint/2010/main" val="115754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latin typeface="Abadi"/>
              </a:rPr>
              <a:t>Excel</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nSpc>
                <a:spcPct val="112999"/>
              </a:lnSpc>
            </a:pPr>
            <a:r>
              <a:rPr lang="en-US" dirty="0">
                <a:latin typeface="Abadi"/>
              </a:rPr>
              <a:t>Import Data</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latin typeface="Abadi"/>
              </a:rPr>
              <a:t>SQL Server</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latin typeface="Abadi"/>
              </a:rPr>
              <a:t>Summery</a:t>
            </a:r>
            <a:endParaRPr lang="en-US"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SQL Query</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u="none" strike="noStrike" kern="1200" cap="none" spc="0" normalizeH="0" baseline="0" dirty="0">
              <a:ln>
                <a:noFill/>
              </a:ln>
              <a:solidFill>
                <a:schemeClr val="bg1"/>
              </a:solidFill>
              <a:effectLst/>
              <a:uLnTx/>
              <a:uFillTx/>
            </a:endParaRPr>
          </a:p>
        </p:txBody>
      </p:sp>
      <p:pic>
        <p:nvPicPr>
          <p:cNvPr id="2" name="Picture 1" descr="A screenshot of a computer program&#10;&#10;Description automatically generated">
            <a:extLst>
              <a:ext uri="{FF2B5EF4-FFF2-40B4-BE49-F238E27FC236}">
                <a16:creationId xmlns:a16="http://schemas.microsoft.com/office/drawing/2014/main" id="{0168002D-3B49-C09F-0D10-60AC3E148203}"/>
              </a:ext>
            </a:extLst>
          </p:cNvPr>
          <p:cNvPicPr>
            <a:picLocks noChangeAspect="1"/>
          </p:cNvPicPr>
          <p:nvPr/>
        </p:nvPicPr>
        <p:blipFill>
          <a:blip r:embed="rId3"/>
          <a:stretch>
            <a:fillRect/>
          </a:stretch>
        </p:blipFill>
        <p:spPr>
          <a:xfrm>
            <a:off x="526677" y="1709632"/>
            <a:ext cx="11228293" cy="2721560"/>
          </a:xfrm>
          <a:prstGeom prst="rect">
            <a:avLst/>
          </a:prstGeom>
        </p:spPr>
      </p:pic>
    </p:spTree>
    <p:extLst>
      <p:ext uri="{BB962C8B-B14F-4D97-AF65-F5344CB8AC3E}">
        <p14:creationId xmlns:p14="http://schemas.microsoft.com/office/powerpoint/2010/main" val="3699219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38603" y="1142576"/>
            <a:ext cx="4518122" cy="564049"/>
          </a:xfrm>
        </p:spPr>
        <p:txBody>
          <a:bodyPr/>
          <a:lstStyle/>
          <a:p>
            <a:r>
              <a:rPr lang="en-US" dirty="0">
                <a:solidFill>
                  <a:srgbClr val="D84400"/>
                </a:solidFill>
              </a:rPr>
              <a:t>Summary </a:t>
            </a:r>
            <a:endParaRPr lang="en-US"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095999" y="1892825"/>
            <a:ext cx="4672693" cy="4386144"/>
          </a:xfrm>
        </p:spPr>
        <p:txBody>
          <a:bodyPr vert="horz" lIns="91440" tIns="45720" rIns="91440" bIns="45720" rtlCol="0" anchor="t">
            <a:noAutofit/>
          </a:bodyPr>
          <a:lstStyle/>
          <a:p>
            <a:r>
              <a:rPr lang="en-US" dirty="0">
                <a:ea typeface="+mn-lt"/>
                <a:cs typeface="+mn-lt"/>
              </a:rPr>
              <a:t>Importing CSV into SQL Server</a:t>
            </a:r>
          </a:p>
          <a:p>
            <a:pPr marL="285750" indent="-285750">
              <a:buFont typeface="Arial"/>
              <a:buChar char="•"/>
            </a:pPr>
            <a:r>
              <a:rPr lang="en-US" dirty="0">
                <a:solidFill>
                  <a:schemeClr val="bg1"/>
                </a:solidFill>
                <a:ea typeface="+mn-lt"/>
                <a:cs typeface="+mn-lt"/>
              </a:rPr>
              <a:t>Efficiency: Streamlines the process of importing large volumes of data from CSV files into SQL Server databases, saving time and effort in manual data entry.</a:t>
            </a:r>
            <a:endParaRPr lang="en-US" dirty="0">
              <a:solidFill>
                <a:schemeClr val="bg1"/>
              </a:solidFill>
            </a:endParaRPr>
          </a:p>
          <a:p>
            <a:pPr marL="285750" indent="-285750">
              <a:buFont typeface="Arial"/>
              <a:buChar char="•"/>
            </a:pPr>
            <a:r>
              <a:rPr lang="en-US" dirty="0">
                <a:solidFill>
                  <a:schemeClr val="bg1"/>
                </a:solidFill>
                <a:ea typeface="+mn-lt"/>
                <a:cs typeface="+mn-lt"/>
              </a:rPr>
              <a:t>Accuracy: Ensures data integrity by automating the import process, reducing the risk of errors associated with manual data transfer.</a:t>
            </a:r>
            <a:endParaRPr lang="en-US">
              <a:solidFill>
                <a:schemeClr val="bg1"/>
              </a:solidFill>
            </a:endParaRPr>
          </a:p>
          <a:p>
            <a:pPr marL="285750" indent="-285750">
              <a:buFont typeface="Arial"/>
              <a:buChar char="•"/>
            </a:pPr>
            <a:r>
              <a:rPr lang="en-US" dirty="0">
                <a:solidFill>
                  <a:schemeClr val="bg1"/>
                </a:solidFill>
                <a:ea typeface="+mn-lt"/>
                <a:cs typeface="+mn-lt"/>
              </a:rPr>
              <a:t>Scalability: Facilitates seamless integration of external data sources, enabling scalability and flexibility in managing diverse datasets for analysis and decision-making</a:t>
            </a:r>
            <a:endParaRPr lang="en-US" dirty="0">
              <a:solidFill>
                <a:schemeClr val="bg1"/>
              </a:solidFill>
            </a:endParaRPr>
          </a:p>
          <a:p>
            <a:endParaRPr lang="en-US" dirty="0"/>
          </a:p>
          <a:p>
            <a:endParaRPr lang="en-US" dirty="0"/>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22429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3258262" cy="1879791"/>
          </a:xfrm>
        </p:spPr>
        <p:txBody>
          <a:bodyPr/>
          <a:lstStyle/>
          <a:p>
            <a:r>
              <a:rPr lang="en-US" dirty="0"/>
              <a:t>Marwa Ashraf</a:t>
            </a:r>
          </a:p>
          <a:p>
            <a:pPr lvl="0"/>
            <a:r>
              <a:rPr lang="en-US" dirty="0"/>
              <a:t>Marwaashraf5814@gmail.com</a:t>
            </a:r>
          </a:p>
          <a:p>
            <a:pPr lvl="0"/>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98369" y="2096892"/>
            <a:ext cx="5128367" cy="888534"/>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7163" y="2908870"/>
            <a:ext cx="4383443" cy="2717676"/>
          </a:xfrm>
        </p:spPr>
        <p:txBody>
          <a:bodyPr vert="horz" lIns="91440" tIns="45720" rIns="91440" bIns="45720" rtlCol="0" anchor="t">
            <a:noAutofit/>
          </a:bodyPr>
          <a:lstStyle/>
          <a:p>
            <a:r>
              <a:rPr lang="en-US" dirty="0">
                <a:ea typeface="+mn-lt"/>
                <a:cs typeface="+mn-lt"/>
              </a:rPr>
              <a:t>Hotel reservation datasets are valuable resources for understanding booking patterns, guest preferences, and hotel operations. These datasets contain information about reservations made by guests, including details such as Arrival Date, No of Adults, Number of Children ,Room types, Number of Weekend Nights, Number of Week Night, Type of Meal Plan, and more. Analyzing this data can provide insights for hotel management to optimize pricing strategies, enhance guest experiences, and improve overall efficiency </a:t>
            </a:r>
            <a:endParaRPr lang="en-US" dirty="0"/>
          </a:p>
          <a:p>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Hotel Reservation</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406323" y="1986926"/>
            <a:ext cx="5336234" cy="2057441"/>
          </a:xfrm>
        </p:spPr>
        <p:txBody>
          <a:bodyPr anchor="ctr">
            <a:normAutofit/>
          </a:bodyPr>
          <a:lstStyle/>
          <a:p>
            <a:r>
              <a:rPr lang="en-US" dirty="0"/>
              <a:t>Excel </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601366" y="4172084"/>
            <a:ext cx="1570037" cy="1314450"/>
          </a:xfrm>
        </p:spPr>
        <p:txBody>
          <a:bodyPr vert="horz" lIns="91440" tIns="45720" rIns="91440" bIns="45720" rtlCol="0" anchor="t">
            <a:normAutofit/>
          </a:bodyPr>
          <a:lstStyle/>
          <a:p>
            <a:r>
              <a:rPr lang="en-US" dirty="0"/>
              <a:t>Dataset </a:t>
            </a:r>
          </a:p>
          <a:p>
            <a:endParaRPr lang="en-US" dirty="0"/>
          </a:p>
        </p:txBody>
      </p:sp>
      <p:pic>
        <p:nvPicPr>
          <p:cNvPr id="8" name="Picture 7" descr="A screenshot of a table&#10;&#10;Description automatically generated">
            <a:extLst>
              <a:ext uri="{FF2B5EF4-FFF2-40B4-BE49-F238E27FC236}">
                <a16:creationId xmlns:a16="http://schemas.microsoft.com/office/drawing/2014/main" id="{6452E2C3-966F-2837-4452-0682A19D1CF2}"/>
              </a:ext>
            </a:extLst>
          </p:cNvPr>
          <p:cNvPicPr>
            <a:picLocks noChangeAspect="1"/>
          </p:cNvPicPr>
          <p:nvPr/>
        </p:nvPicPr>
        <p:blipFill>
          <a:blip r:embed="rId3"/>
          <a:stretch>
            <a:fillRect/>
          </a:stretch>
        </p:blipFill>
        <p:spPr>
          <a:xfrm>
            <a:off x="3171265" y="885601"/>
            <a:ext cx="8807823" cy="4537708"/>
          </a:xfrm>
          <a:prstGeom prst="rect">
            <a:avLst/>
          </a:prstGeom>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Transform Data by Power Query</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7" name="Picture 6" descr="A screenshot of a computer&#10;&#10;Description automatically generated">
            <a:extLst>
              <a:ext uri="{FF2B5EF4-FFF2-40B4-BE49-F238E27FC236}">
                <a16:creationId xmlns:a16="http://schemas.microsoft.com/office/drawing/2014/main" id="{A3778C90-32E9-2B84-B5A3-AECBECB6634B}"/>
              </a:ext>
            </a:extLst>
          </p:cNvPr>
          <p:cNvPicPr>
            <a:picLocks noChangeAspect="1"/>
          </p:cNvPicPr>
          <p:nvPr/>
        </p:nvPicPr>
        <p:blipFill>
          <a:blip r:embed="rId3"/>
          <a:stretch>
            <a:fillRect/>
          </a:stretch>
        </p:blipFill>
        <p:spPr>
          <a:xfrm>
            <a:off x="625372" y="1579013"/>
            <a:ext cx="9323293" cy="4197728"/>
          </a:xfrm>
          <a:prstGeom prst="rect">
            <a:avLst/>
          </a:prstGeom>
        </p:spPr>
      </p:pic>
    </p:spTree>
    <p:extLst>
      <p:ext uri="{BB962C8B-B14F-4D97-AF65-F5344CB8AC3E}">
        <p14:creationId xmlns:p14="http://schemas.microsoft.com/office/powerpoint/2010/main" val="124602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Transform Data by Power Query</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8" name="Picture 7" descr="A screenshot of a computer&#10;&#10;Description automatically generated">
            <a:extLst>
              <a:ext uri="{FF2B5EF4-FFF2-40B4-BE49-F238E27FC236}">
                <a16:creationId xmlns:a16="http://schemas.microsoft.com/office/drawing/2014/main" id="{8FBC74A1-A04D-4C35-1E29-80F8D099812D}"/>
              </a:ext>
            </a:extLst>
          </p:cNvPr>
          <p:cNvPicPr>
            <a:picLocks noChangeAspect="1"/>
          </p:cNvPicPr>
          <p:nvPr/>
        </p:nvPicPr>
        <p:blipFill>
          <a:blip r:embed="rId3"/>
          <a:stretch>
            <a:fillRect/>
          </a:stretch>
        </p:blipFill>
        <p:spPr>
          <a:xfrm>
            <a:off x="6801157" y="1573306"/>
            <a:ext cx="1368747" cy="502247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7291816-A29E-E3E0-BFF4-469C5284760A}"/>
              </a:ext>
            </a:extLst>
          </p:cNvPr>
          <p:cNvPicPr>
            <a:picLocks noChangeAspect="1"/>
          </p:cNvPicPr>
          <p:nvPr/>
        </p:nvPicPr>
        <p:blipFill>
          <a:blip r:embed="rId4"/>
          <a:stretch>
            <a:fillRect/>
          </a:stretch>
        </p:blipFill>
        <p:spPr>
          <a:xfrm>
            <a:off x="3176603" y="1629335"/>
            <a:ext cx="1289207" cy="4921623"/>
          </a:xfrm>
          <a:prstGeom prst="rect">
            <a:avLst/>
          </a:prstGeom>
        </p:spPr>
      </p:pic>
      <p:sp>
        <p:nvSpPr>
          <p:cNvPr id="11" name="TextBox 10">
            <a:extLst>
              <a:ext uri="{FF2B5EF4-FFF2-40B4-BE49-F238E27FC236}">
                <a16:creationId xmlns:a16="http://schemas.microsoft.com/office/drawing/2014/main" id="{1EE801AB-5E55-4BCB-551D-5DC2F3A794CA}"/>
              </a:ext>
            </a:extLst>
          </p:cNvPr>
          <p:cNvSpPr txBox="1"/>
          <p:nvPr/>
        </p:nvSpPr>
        <p:spPr>
          <a:xfrm>
            <a:off x="662748" y="2706309"/>
            <a:ext cx="26785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white"/>
                </a:solidFill>
                <a:latin typeface="Posterama"/>
                <a:ea typeface="微软雅黑"/>
                <a:cs typeface="Posterama"/>
              </a:rPr>
              <a:t>We need to convert date From This </a:t>
            </a:r>
            <a:endParaRPr lang="en-US" sz="1800" dirty="0">
              <a:solidFill>
                <a:prstClr val="white"/>
              </a:solidFill>
              <a:latin typeface="Posterama"/>
              <a:ea typeface="微软雅黑"/>
              <a:cs typeface="Posterama"/>
            </a:endParaRPr>
          </a:p>
        </p:txBody>
      </p:sp>
      <p:sp>
        <p:nvSpPr>
          <p:cNvPr id="13" name="TextBox 12">
            <a:extLst>
              <a:ext uri="{FF2B5EF4-FFF2-40B4-BE49-F238E27FC236}">
                <a16:creationId xmlns:a16="http://schemas.microsoft.com/office/drawing/2014/main" id="{0CA2D27C-08E6-BD80-30F8-F040A92152CE}"/>
              </a:ext>
            </a:extLst>
          </p:cNvPr>
          <p:cNvSpPr txBox="1"/>
          <p:nvPr/>
        </p:nvSpPr>
        <p:spPr>
          <a:xfrm>
            <a:off x="4478973" y="2708622"/>
            <a:ext cx="25650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white"/>
                </a:solidFill>
                <a:latin typeface="Posterama"/>
                <a:ea typeface="微软雅黑"/>
                <a:cs typeface="Posterama"/>
              </a:rPr>
              <a:t>To The Right Format</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29788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r>
              <a:rPr lang="en-US" dirty="0"/>
              <a:t>Import Data From CSV File by SQL Server</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vert="horz" lIns="91440" tIns="45720" rIns="91440" bIns="45720" rtlCol="0" anchor="t">
            <a:noAutofit/>
          </a:bodyPr>
          <a:lstStyle/>
          <a:p>
            <a:r>
              <a:rPr lang="en-US" dirty="0"/>
              <a:t>By Task (Import )</a:t>
            </a:r>
          </a:p>
          <a:p>
            <a:endParaRPr lang="en-US" dirty="0"/>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Import Dataset </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24" name="TextBox 23">
            <a:extLst>
              <a:ext uri="{FF2B5EF4-FFF2-40B4-BE49-F238E27FC236}">
                <a16:creationId xmlns:a16="http://schemas.microsoft.com/office/drawing/2014/main" id="{BE81CC2E-6144-BFB5-D58B-73919C7E42D1}"/>
              </a:ext>
            </a:extLst>
          </p:cNvPr>
          <p:cNvSpPr txBox="1"/>
          <p:nvPr/>
        </p:nvSpPr>
        <p:spPr>
          <a:xfrm>
            <a:off x="736742" y="2857678"/>
            <a:ext cx="40367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white"/>
                </a:solidFill>
                <a:latin typeface="Posterama"/>
                <a:ea typeface="微软雅黑"/>
                <a:cs typeface="Posterama"/>
              </a:rPr>
              <a:t>First Create Database Then Create Table to Import Date on it</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pic>
        <p:nvPicPr>
          <p:cNvPr id="25" name="Picture 24" descr="A screenshot of a computer code&#10;&#10;Description automatically generated">
            <a:extLst>
              <a:ext uri="{FF2B5EF4-FFF2-40B4-BE49-F238E27FC236}">
                <a16:creationId xmlns:a16="http://schemas.microsoft.com/office/drawing/2014/main" id="{6C382F68-D149-7E90-FD73-DD454CA86DA4}"/>
              </a:ext>
            </a:extLst>
          </p:cNvPr>
          <p:cNvPicPr>
            <a:picLocks noChangeAspect="1"/>
          </p:cNvPicPr>
          <p:nvPr/>
        </p:nvPicPr>
        <p:blipFill>
          <a:blip r:embed="rId3"/>
          <a:stretch>
            <a:fillRect/>
          </a:stretch>
        </p:blipFill>
        <p:spPr>
          <a:xfrm>
            <a:off x="5483599" y="1846729"/>
            <a:ext cx="5124450" cy="3657600"/>
          </a:xfrm>
          <a:prstGeom prst="rect">
            <a:avLst/>
          </a:prstGeom>
        </p:spPr>
      </p:pic>
    </p:spTree>
    <p:extLst>
      <p:ext uri="{BB962C8B-B14F-4D97-AF65-F5344CB8AC3E}">
        <p14:creationId xmlns:p14="http://schemas.microsoft.com/office/powerpoint/2010/main" val="262402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365125"/>
            <a:ext cx="10515600" cy="742857"/>
          </a:xfrm>
        </p:spPr>
        <p:txBody>
          <a:bodyPr/>
          <a:lstStyle/>
          <a:p>
            <a:r>
              <a:rPr lang="en-US" dirty="0"/>
              <a:t>Import Dataset </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
        <p:nvSpPr>
          <p:cNvPr id="24" name="TextBox 23">
            <a:extLst>
              <a:ext uri="{FF2B5EF4-FFF2-40B4-BE49-F238E27FC236}">
                <a16:creationId xmlns:a16="http://schemas.microsoft.com/office/drawing/2014/main" id="{BE81CC2E-6144-BFB5-D58B-73919C7E42D1}"/>
              </a:ext>
            </a:extLst>
          </p:cNvPr>
          <p:cNvSpPr txBox="1"/>
          <p:nvPr/>
        </p:nvSpPr>
        <p:spPr>
          <a:xfrm>
            <a:off x="759154" y="1221619"/>
            <a:ext cx="10457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prstClr val="white"/>
                </a:solidFill>
                <a:latin typeface="Posterama"/>
                <a:ea typeface="微软雅黑"/>
                <a:cs typeface="Posterama"/>
              </a:rPr>
              <a:t>Use Import From Tasks To Import Data From Csv File By select the right source and Destination</a:t>
            </a:r>
            <a:endParaRPr lang="en-US" sz="1800" dirty="0" err="1">
              <a:solidFill>
                <a:prstClr val="white"/>
              </a:solidFill>
              <a:latin typeface="Posterama" panose="020B0504020200020000" pitchFamily="34" charset="0"/>
              <a:ea typeface="微软雅黑"/>
              <a:cs typeface="Posterama" panose="020B0504020200020000" pitchFamily="34" charset="0"/>
            </a:endParaRPr>
          </a:p>
        </p:txBody>
      </p:sp>
      <p:pic>
        <p:nvPicPr>
          <p:cNvPr id="2" name="Picture 1" descr="A screenshot of a computer&#10;&#10;Description automatically generated">
            <a:extLst>
              <a:ext uri="{FF2B5EF4-FFF2-40B4-BE49-F238E27FC236}">
                <a16:creationId xmlns:a16="http://schemas.microsoft.com/office/drawing/2014/main" id="{70697CEA-B921-A160-342A-8CC9D4121961}"/>
              </a:ext>
            </a:extLst>
          </p:cNvPr>
          <p:cNvPicPr>
            <a:picLocks noChangeAspect="1"/>
          </p:cNvPicPr>
          <p:nvPr/>
        </p:nvPicPr>
        <p:blipFill>
          <a:blip r:embed="rId3"/>
          <a:stretch>
            <a:fillRect/>
          </a:stretch>
        </p:blipFill>
        <p:spPr>
          <a:xfrm>
            <a:off x="1160023" y="1808630"/>
            <a:ext cx="4650012" cy="4114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F1A76ABB-5373-5BA6-8455-2AB6972E0F9F}"/>
              </a:ext>
            </a:extLst>
          </p:cNvPr>
          <p:cNvPicPr>
            <a:picLocks noChangeAspect="1"/>
          </p:cNvPicPr>
          <p:nvPr/>
        </p:nvPicPr>
        <p:blipFill>
          <a:blip r:embed="rId4"/>
          <a:stretch>
            <a:fillRect/>
          </a:stretch>
        </p:blipFill>
        <p:spPr>
          <a:xfrm>
            <a:off x="6491622" y="1808630"/>
            <a:ext cx="4408286" cy="4114800"/>
          </a:xfrm>
          <a:prstGeom prst="rect">
            <a:avLst/>
          </a:prstGeom>
        </p:spPr>
      </p:pic>
    </p:spTree>
    <p:extLst>
      <p:ext uri="{BB962C8B-B14F-4D97-AF65-F5344CB8AC3E}">
        <p14:creationId xmlns:p14="http://schemas.microsoft.com/office/powerpoint/2010/main" val="199957295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2.xml><?xml version="1.0" encoding="utf-8"?>
<ds:datastoreItem xmlns:ds="http://schemas.openxmlformats.org/officeDocument/2006/customXml" ds:itemID="{DE77570E-71D6-4005-B631-1B00A1197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458</Words>
  <Application>Microsoft Office PowerPoint</Application>
  <PresentationFormat>Widescreen</PresentationFormat>
  <Paragraphs>169</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Custom</vt:lpstr>
      <vt:lpstr>Hotel  Reservation</vt:lpstr>
      <vt:lpstr>Agenda</vt:lpstr>
      <vt:lpstr>Introduction</vt:lpstr>
      <vt:lpstr>Excel </vt:lpstr>
      <vt:lpstr>Transform Data by Power Query</vt:lpstr>
      <vt:lpstr>Transform Data by Power Query</vt:lpstr>
      <vt:lpstr>Import Data From CSV File by SQL Server</vt:lpstr>
      <vt:lpstr>Import Dataset </vt:lpstr>
      <vt:lpstr>Import Dataset </vt:lpstr>
      <vt:lpstr>Import Dataset </vt:lpstr>
      <vt:lpstr>SQL Query</vt:lpstr>
      <vt:lpstr>SQL Query</vt:lpstr>
      <vt:lpstr>SQL Query</vt:lpstr>
      <vt:lpstr>SQL Query</vt:lpstr>
      <vt:lpstr>SQL Query</vt:lpstr>
      <vt:lpstr>SQL Query</vt:lpstr>
      <vt:lpstr>SQL Query</vt:lpstr>
      <vt:lpstr>SQL Query</vt:lpstr>
      <vt:lpstr>SQL Query</vt:lpstr>
      <vt:lpstr>SQL Query</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341</cp:revision>
  <dcterms:created xsi:type="dcterms:W3CDTF">2024-02-25T19:51:19Z</dcterms:created>
  <dcterms:modified xsi:type="dcterms:W3CDTF">2024-03-14T18:40:00Z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