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D5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D5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D5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8950" y="276225"/>
            <a:ext cx="86740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D5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168" y="1474088"/>
            <a:ext cx="11281663" cy="4058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457200"/>
            <a:ext cx="10058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00"/>
              </a:spcBef>
            </a:pPr>
            <a:r>
              <a:rPr b="1" i="1" u="sng" spc="-5" dirty="0" smtClean="0">
                <a:solidFill>
                  <a:srgbClr val="002060"/>
                </a:solidFill>
              </a:rPr>
              <a:t>Data</a:t>
            </a:r>
            <a:r>
              <a:rPr lang="en-US" b="1" i="1" u="sng" spc="-5" dirty="0" smtClean="0">
                <a:solidFill>
                  <a:srgbClr val="002060"/>
                </a:solidFill>
              </a:rPr>
              <a:t> </a:t>
            </a:r>
            <a:r>
              <a:rPr b="1" i="1" u="sng" spc="-5" dirty="0" smtClean="0">
                <a:solidFill>
                  <a:srgbClr val="002060"/>
                </a:solidFill>
              </a:rPr>
              <a:t>Manipulation</a:t>
            </a:r>
            <a:r>
              <a:rPr lang="en-US" b="1" i="1" u="sng" spc="-5" dirty="0" smtClean="0">
                <a:solidFill>
                  <a:srgbClr val="002060"/>
                </a:solidFill>
              </a:rPr>
              <a:t> </a:t>
            </a:r>
            <a:r>
              <a:rPr b="1" i="1" u="sng" spc="-5" dirty="0" smtClean="0">
                <a:solidFill>
                  <a:srgbClr val="002060"/>
                </a:solidFill>
              </a:rPr>
              <a:t>Language</a:t>
            </a:r>
            <a:endParaRPr b="1" i="1" u="sng" spc="-5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699" y="1676400"/>
            <a:ext cx="1165860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0980">
              <a:lnSpc>
                <a:spcPct val="100000"/>
              </a:lnSpc>
              <a:spcBef>
                <a:spcPts val="95"/>
              </a:spcBef>
              <a:tabLst>
                <a:tab pos="4644390" algn="l"/>
              </a:tabLst>
            </a:pP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S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E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R</a:t>
            </a:r>
            <a:r>
              <a:rPr lang="en-GB" b="1" spc="-8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G</a:t>
            </a:r>
            <a:r>
              <a:rPr lang="en-GB" b="1" dirty="0">
                <a:cs typeface="Calibri"/>
              </a:rPr>
              <a:t>  </a:t>
            </a:r>
            <a:r>
              <a:rPr lang="en-GB" b="1" spc="-114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D</a:t>
            </a:r>
            <a:r>
              <a:rPr lang="en-GB" b="1" spc="-90" dirty="0">
                <a:cs typeface="Calibri"/>
              </a:rPr>
              <a:t> </a:t>
            </a:r>
            <a:r>
              <a:rPr lang="en-GB" b="1" spc="170" dirty="0">
                <a:cs typeface="Calibri"/>
              </a:rPr>
              <a:t>A</a:t>
            </a:r>
            <a:r>
              <a:rPr lang="en-GB" b="1" spc="175" dirty="0">
                <a:cs typeface="Calibri"/>
              </a:rPr>
              <a:t>T</a:t>
            </a:r>
            <a:r>
              <a:rPr lang="en-GB" b="1" spc="-5" dirty="0">
                <a:cs typeface="Calibri"/>
              </a:rPr>
              <a:t>A</a:t>
            </a:r>
            <a:r>
              <a:rPr lang="en-GB" b="1" dirty="0">
                <a:cs typeface="Calibri"/>
              </a:rPr>
              <a:t>  </a:t>
            </a:r>
            <a:r>
              <a:rPr lang="en-GB" b="1" spc="-13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11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O</a:t>
            </a:r>
            <a:r>
              <a:rPr lang="en-GB" b="1" dirty="0">
                <a:cs typeface="Calibri"/>
              </a:rPr>
              <a:t>  </a:t>
            </a:r>
            <a:r>
              <a:rPr lang="en-GB" b="1" spc="-13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H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E</a:t>
            </a:r>
            <a:r>
              <a:rPr lang="en-GB" b="1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C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U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S</a:t>
            </a:r>
            <a:r>
              <a:rPr lang="en-GB" b="1" i="1" spc="-7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T</a:t>
            </a:r>
            <a:r>
              <a:rPr lang="en-GB" b="1" i="1" spc="-10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O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M</a:t>
            </a:r>
            <a:r>
              <a:rPr lang="en-GB" b="1" i="1" spc="-7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E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R</a:t>
            </a:r>
            <a:r>
              <a:rPr lang="en-GB" b="1" i="1" dirty="0">
                <a:cs typeface="Calibri"/>
              </a:rPr>
              <a:t>  </a:t>
            </a:r>
            <a:r>
              <a:rPr lang="en-GB" b="1" i="1" spc="-114" dirty="0">
                <a:cs typeface="Calibri"/>
              </a:rPr>
              <a:t> </a:t>
            </a:r>
            <a:r>
              <a:rPr lang="en-GB" b="1" i="1" spc="185" dirty="0">
                <a:cs typeface="Calibri"/>
              </a:rPr>
              <a:t>T</a:t>
            </a:r>
            <a:r>
              <a:rPr lang="en-GB" b="1" i="1" spc="-5" dirty="0">
                <a:cs typeface="Calibri"/>
              </a:rPr>
              <a:t>A</a:t>
            </a:r>
            <a:r>
              <a:rPr lang="en-GB" b="1" i="1" spc="-6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B</a:t>
            </a:r>
            <a:r>
              <a:rPr lang="en-GB" b="1" i="1" spc="-6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L</a:t>
            </a:r>
            <a:r>
              <a:rPr lang="en-GB" b="1" i="1" spc="-7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E</a:t>
            </a:r>
            <a:r>
              <a:rPr lang="en-GB" b="1" i="1" dirty="0">
                <a:cs typeface="Calibri"/>
              </a:rPr>
              <a:t>  </a:t>
            </a:r>
            <a:r>
              <a:rPr lang="en-GB" b="1" i="1" spc="-10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:</a:t>
            </a:r>
            <a:endParaRPr lang="en-GB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350" dirty="0">
              <a:cs typeface="Calibri"/>
            </a:endParaRPr>
          </a:p>
          <a:p>
            <a:pPr marL="1572260">
              <a:lnSpc>
                <a:spcPct val="100000"/>
              </a:lnSpc>
              <a:spcBef>
                <a:spcPts val="5"/>
              </a:spcBef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Customer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Customer_id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40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Customer_name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4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Customer_tel</a:t>
            </a:r>
            <a:r>
              <a:rPr lang="en-GB" sz="1600" b="0" spc="-10" dirty="0" smtClean="0">
                <a:latin typeface="Calibri Light"/>
                <a:cs typeface="Calibri Light"/>
              </a:rPr>
              <a:t>)</a:t>
            </a:r>
            <a:r>
              <a:rPr lang="en-GB" sz="1600" b="0" spc="3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(‘C01’,</a:t>
            </a:r>
            <a:r>
              <a:rPr lang="en-GB" sz="1600" b="0" spc="5" dirty="0" smtClean="0">
                <a:latin typeface="Calibri Light"/>
                <a:cs typeface="Calibri Light"/>
              </a:rPr>
              <a:t> </a:t>
            </a:r>
            <a:r>
              <a:rPr lang="en-GB" sz="1600" b="0" spc="-55" dirty="0" smtClean="0">
                <a:latin typeface="Calibri Light"/>
                <a:cs typeface="Calibri Light"/>
              </a:rPr>
              <a:t>‘ALI’,</a:t>
            </a:r>
            <a:r>
              <a:rPr lang="en-GB" sz="1600" b="0" spc="-1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71321009)</a:t>
            </a:r>
            <a:r>
              <a:rPr lang="en-GB" sz="1600" b="0" spc="65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;</a:t>
            </a:r>
            <a:endParaRPr lang="en-GB" sz="1600" dirty="0" smtClean="0">
              <a:latin typeface="Calibri Light"/>
              <a:cs typeface="Calibri Light"/>
            </a:endParaRPr>
          </a:p>
          <a:p>
            <a:pPr marL="1572260">
              <a:lnSpc>
                <a:spcPct val="100000"/>
              </a:lnSpc>
              <a:spcBef>
                <a:spcPts val="935"/>
              </a:spcBef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Customer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Customer_id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40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Customer_name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4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Customer_tel</a:t>
            </a:r>
            <a:r>
              <a:rPr lang="en-GB" sz="1600" b="0" spc="-10" dirty="0" smtClean="0">
                <a:latin typeface="Calibri Light"/>
                <a:cs typeface="Calibri Light"/>
              </a:rPr>
              <a:t>)</a:t>
            </a:r>
            <a:r>
              <a:rPr lang="en-GB" sz="1600" b="0" spc="45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(‘C02’,</a:t>
            </a:r>
            <a:r>
              <a:rPr lang="en-GB" sz="1600" b="0" spc="5" dirty="0" smtClean="0">
                <a:latin typeface="Calibri Light"/>
                <a:cs typeface="Calibri Light"/>
              </a:rPr>
              <a:t> </a:t>
            </a:r>
            <a:r>
              <a:rPr lang="en-GB" sz="1600" b="0" spc="-55" dirty="0" smtClean="0">
                <a:latin typeface="Calibri Light"/>
                <a:cs typeface="Calibri Light"/>
              </a:rPr>
              <a:t>‘ASMA’,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77345823)</a:t>
            </a:r>
            <a:r>
              <a:rPr lang="en-GB" sz="1600" b="0" spc="75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;</a:t>
            </a:r>
            <a:endParaRPr lang="en-GB" sz="160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b="1" dirty="0" smtClean="0">
              <a:cs typeface="Calibri Light"/>
            </a:endParaRPr>
          </a:p>
          <a:p>
            <a:pPr marL="836930">
              <a:lnSpc>
                <a:spcPct val="100000"/>
              </a:lnSpc>
              <a:tabLst>
                <a:tab pos="3990340" algn="l"/>
              </a:tabLst>
            </a:pPr>
            <a:r>
              <a:rPr lang="en-GB" b="1" spc="-5" dirty="0" smtClean="0">
                <a:cs typeface="Calibri"/>
              </a:rPr>
              <a:t>I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N</a:t>
            </a:r>
            <a:r>
              <a:rPr lang="en-GB" b="1" spc="-6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S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E</a:t>
            </a:r>
            <a:r>
              <a:rPr lang="en-GB" b="1" spc="-6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R</a:t>
            </a:r>
            <a:r>
              <a:rPr lang="en-GB" b="1" spc="-7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T</a:t>
            </a:r>
            <a:r>
              <a:rPr lang="en-GB" b="1" spc="-6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I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N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G</a:t>
            </a:r>
            <a:r>
              <a:rPr lang="en-GB" b="1" spc="61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D</a:t>
            </a:r>
            <a:r>
              <a:rPr lang="en-GB" b="1" spc="-90" dirty="0" smtClean="0">
                <a:cs typeface="Calibri"/>
              </a:rPr>
              <a:t> </a:t>
            </a:r>
            <a:r>
              <a:rPr lang="en-GB" b="1" spc="114" dirty="0" smtClean="0">
                <a:cs typeface="Calibri"/>
              </a:rPr>
              <a:t>ATA </a:t>
            </a:r>
            <a:r>
              <a:rPr lang="en-GB" b="1" spc="12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I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N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T</a:t>
            </a:r>
            <a:r>
              <a:rPr lang="en-GB" b="1" spc="-11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O</a:t>
            </a:r>
            <a:r>
              <a:rPr lang="en-GB" b="1" spc="60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T</a:t>
            </a:r>
            <a:r>
              <a:rPr lang="en-GB" b="1" spc="-6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H</a:t>
            </a:r>
            <a:r>
              <a:rPr lang="en-GB" b="1" spc="-60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E </a:t>
            </a:r>
            <a:r>
              <a:rPr lang="en-GB" b="1" i="1" spc="-5" dirty="0" smtClean="0">
                <a:cs typeface="Calibri"/>
              </a:rPr>
              <a:t>P</a:t>
            </a:r>
            <a:r>
              <a:rPr lang="en-GB" b="1" i="1" spc="-7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R</a:t>
            </a:r>
            <a:r>
              <a:rPr lang="en-GB" b="1" i="1" spc="-8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O</a:t>
            </a:r>
            <a:r>
              <a:rPr lang="en-GB" b="1" i="1" spc="-65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D</a:t>
            </a:r>
            <a:r>
              <a:rPr lang="en-GB" b="1" i="1" spc="-7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U</a:t>
            </a:r>
            <a:r>
              <a:rPr lang="en-GB" b="1" i="1" spc="-7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C</a:t>
            </a:r>
            <a:r>
              <a:rPr lang="en-GB" b="1" i="1" spc="-6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T</a:t>
            </a:r>
            <a:r>
              <a:rPr lang="en-GB" b="1" i="1" spc="245" dirty="0" smtClean="0">
                <a:cs typeface="Calibri"/>
              </a:rPr>
              <a:t> </a:t>
            </a:r>
            <a:r>
              <a:rPr lang="en-GB" b="1" i="1" spc="90" dirty="0" smtClean="0">
                <a:cs typeface="Calibri"/>
              </a:rPr>
              <a:t>TA</a:t>
            </a:r>
            <a:r>
              <a:rPr lang="en-GB" b="1" i="1" spc="-60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B</a:t>
            </a:r>
            <a:r>
              <a:rPr lang="en-GB" b="1" i="1" spc="-65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L</a:t>
            </a:r>
            <a:r>
              <a:rPr lang="en-GB" b="1" i="1" spc="-75" dirty="0" smtClean="0">
                <a:cs typeface="Calibri"/>
              </a:rPr>
              <a:t> </a:t>
            </a:r>
            <a:r>
              <a:rPr lang="en-GB" b="1" i="1" spc="-5" dirty="0" smtClean="0">
                <a:cs typeface="Calibri"/>
              </a:rPr>
              <a:t>E</a:t>
            </a:r>
            <a:r>
              <a:rPr lang="en-GB" b="1" i="1" spc="595" dirty="0" smtClean="0">
                <a:cs typeface="Calibri"/>
              </a:rPr>
              <a:t> </a:t>
            </a:r>
            <a:r>
              <a:rPr lang="en-GB" b="1" spc="-5" dirty="0" smtClean="0">
                <a:cs typeface="Calibri"/>
              </a:rPr>
              <a:t>:</a:t>
            </a:r>
            <a:endParaRPr lang="en-GB" b="1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GB" sz="1350" dirty="0">
              <a:cs typeface="Calibri"/>
            </a:endParaRPr>
          </a:p>
          <a:p>
            <a:pPr marL="591185">
              <a:lnSpc>
                <a:spcPct val="100000"/>
              </a:lnSpc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4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Product</a:t>
            </a:r>
            <a:r>
              <a:rPr lang="en-GB" sz="1600" b="0" spc="5" dirty="0" smtClean="0">
                <a:latin typeface="Calibri Light"/>
                <a:cs typeface="Calibri Light"/>
              </a:rPr>
              <a:t> </a:t>
            </a:r>
            <a:r>
              <a:rPr lang="en-GB" sz="1600" b="0" u="sng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Product_id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2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Product_name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25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Category,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Price)</a:t>
            </a:r>
            <a:r>
              <a:rPr lang="en-GB" sz="1600" b="0" spc="-2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25" dirty="0" smtClean="0">
                <a:latin typeface="Calibri Light"/>
                <a:cs typeface="Calibri Light"/>
              </a:rPr>
              <a:t>(‘P01’,</a:t>
            </a:r>
            <a:r>
              <a:rPr lang="en-GB" sz="1600" b="0" spc="-5" dirty="0" smtClean="0">
                <a:latin typeface="Calibri Light"/>
                <a:cs typeface="Calibri Light"/>
              </a:rPr>
              <a:t> ‘Samsung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Galaxy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40" dirty="0" smtClean="0">
                <a:latin typeface="Calibri Light"/>
                <a:cs typeface="Calibri Light"/>
              </a:rPr>
              <a:t>S20’,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‘Smartphone’,</a:t>
            </a:r>
            <a:r>
              <a:rPr lang="en-GB" sz="1600" b="0" spc="10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3299);</a:t>
            </a:r>
            <a:endParaRPr lang="en-GB" sz="1600" dirty="0" smtClean="0">
              <a:latin typeface="Calibri Light"/>
              <a:cs typeface="Calibri Light"/>
            </a:endParaRPr>
          </a:p>
          <a:p>
            <a:pPr marL="591185">
              <a:lnSpc>
                <a:spcPct val="100000"/>
              </a:lnSpc>
              <a:spcBef>
                <a:spcPts val="940"/>
              </a:spcBef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45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40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Product</a:t>
            </a:r>
            <a:r>
              <a:rPr lang="en-GB" sz="1600" b="0" spc="1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Product_id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2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Product_name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25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Category,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Price)</a:t>
            </a:r>
            <a:r>
              <a:rPr lang="en-GB" sz="1600" b="0" spc="-15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</a:t>
            </a:r>
            <a:r>
              <a:rPr lang="en-GB" sz="1600" b="0" spc="-45" dirty="0" smtClean="0">
                <a:latin typeface="Calibri Light"/>
                <a:cs typeface="Calibri Light"/>
              </a:rPr>
              <a:t> </a:t>
            </a:r>
            <a:r>
              <a:rPr lang="en-GB" sz="1600" b="0" spc="-25" dirty="0" smtClean="0">
                <a:latin typeface="Calibri Light"/>
                <a:cs typeface="Calibri Light"/>
              </a:rPr>
              <a:t>(‘P02’,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35" dirty="0" smtClean="0">
                <a:latin typeface="Calibri Light"/>
                <a:cs typeface="Calibri Light"/>
              </a:rPr>
              <a:t>‘ASUS</a:t>
            </a:r>
            <a:r>
              <a:rPr lang="en-GB" sz="1600" b="0" spc="10" dirty="0" smtClean="0">
                <a:latin typeface="Calibri Light"/>
                <a:cs typeface="Calibri Light"/>
              </a:rPr>
              <a:t> </a:t>
            </a:r>
            <a:r>
              <a:rPr lang="en-GB" sz="1600" b="0" spc="-25" dirty="0" smtClean="0">
                <a:latin typeface="Calibri Light"/>
                <a:cs typeface="Calibri Light"/>
              </a:rPr>
              <a:t>notebook’,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‘PC’,</a:t>
            </a:r>
            <a:r>
              <a:rPr lang="en-GB" sz="1600" b="0" spc="-1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4599)</a:t>
            </a:r>
            <a:r>
              <a:rPr lang="en-GB" sz="1600" b="0" spc="55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;</a:t>
            </a:r>
            <a:endParaRPr lang="en-GB" sz="160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GB" sz="160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750" dirty="0" smtClean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S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E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R</a:t>
            </a:r>
            <a:r>
              <a:rPr lang="en-GB" b="1" spc="-8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G</a:t>
            </a:r>
            <a:r>
              <a:rPr lang="en-GB" b="1" dirty="0">
                <a:cs typeface="Calibri"/>
              </a:rPr>
              <a:t>  </a:t>
            </a:r>
            <a:r>
              <a:rPr lang="en-GB" b="1" spc="-114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D</a:t>
            </a:r>
            <a:r>
              <a:rPr lang="en-GB" b="1" spc="-90" dirty="0">
                <a:cs typeface="Calibri"/>
              </a:rPr>
              <a:t> </a:t>
            </a:r>
            <a:r>
              <a:rPr lang="en-GB" b="1" spc="170" dirty="0">
                <a:cs typeface="Calibri"/>
              </a:rPr>
              <a:t>A</a:t>
            </a:r>
            <a:r>
              <a:rPr lang="en-GB" b="1" spc="175" dirty="0">
                <a:cs typeface="Calibri"/>
              </a:rPr>
              <a:t>T</a:t>
            </a:r>
            <a:r>
              <a:rPr lang="en-GB" b="1" spc="-5" dirty="0">
                <a:cs typeface="Calibri"/>
              </a:rPr>
              <a:t>A</a:t>
            </a:r>
            <a:r>
              <a:rPr lang="en-GB" b="1" dirty="0">
                <a:cs typeface="Calibri"/>
              </a:rPr>
              <a:t>  </a:t>
            </a:r>
            <a:r>
              <a:rPr lang="en-GB" b="1" spc="-13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I</a:t>
            </a:r>
            <a:r>
              <a:rPr lang="en-GB" b="1" spc="-6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N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11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O</a:t>
            </a:r>
            <a:r>
              <a:rPr lang="en-GB" b="1" dirty="0">
                <a:cs typeface="Calibri"/>
              </a:rPr>
              <a:t>  </a:t>
            </a:r>
            <a:r>
              <a:rPr lang="en-GB" b="1" spc="-13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T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H</a:t>
            </a:r>
            <a:r>
              <a:rPr lang="en-GB" b="1" spc="-6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E</a:t>
            </a:r>
            <a:r>
              <a:rPr lang="en-GB" b="1" dirty="0">
                <a:cs typeface="Calibri"/>
              </a:rPr>
              <a:t>  </a:t>
            </a:r>
            <a:r>
              <a:rPr lang="en-GB" b="1" spc="-9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O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R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D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E</a:t>
            </a:r>
            <a:r>
              <a:rPr lang="en-GB" b="1" i="1" spc="-6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R</a:t>
            </a:r>
            <a:r>
              <a:rPr lang="en-GB" b="1" i="1" spc="-75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S</a:t>
            </a:r>
            <a:r>
              <a:rPr lang="en-GB" b="1" i="1" dirty="0">
                <a:cs typeface="Calibri"/>
              </a:rPr>
              <a:t>  </a:t>
            </a:r>
            <a:r>
              <a:rPr lang="en-GB" b="1" i="1" spc="-120" dirty="0">
                <a:cs typeface="Calibri"/>
              </a:rPr>
              <a:t> </a:t>
            </a:r>
            <a:r>
              <a:rPr lang="en-GB" b="1" i="1" spc="185" dirty="0">
                <a:cs typeface="Calibri"/>
              </a:rPr>
              <a:t>T</a:t>
            </a:r>
            <a:r>
              <a:rPr lang="en-GB" b="1" i="1" spc="-5" dirty="0">
                <a:cs typeface="Calibri"/>
              </a:rPr>
              <a:t>A</a:t>
            </a:r>
            <a:r>
              <a:rPr lang="en-GB" b="1" i="1" spc="-6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B</a:t>
            </a:r>
            <a:r>
              <a:rPr lang="en-GB" b="1" i="1" spc="-6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L</a:t>
            </a:r>
            <a:r>
              <a:rPr lang="en-GB" b="1" i="1" spc="-70" dirty="0">
                <a:cs typeface="Calibri"/>
              </a:rPr>
              <a:t> </a:t>
            </a:r>
            <a:r>
              <a:rPr lang="en-GB" b="1" i="1" spc="-5" dirty="0">
                <a:cs typeface="Calibri"/>
              </a:rPr>
              <a:t>E</a:t>
            </a:r>
            <a:r>
              <a:rPr lang="en-GB" b="1" i="1" dirty="0">
                <a:cs typeface="Calibri"/>
              </a:rPr>
              <a:t>  </a:t>
            </a:r>
            <a:r>
              <a:rPr lang="en-GB" b="1" i="1" spc="-105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:</a:t>
            </a:r>
            <a:endParaRPr lang="en-GB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350" dirty="0"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Orders</a:t>
            </a:r>
            <a:r>
              <a:rPr lang="en-GB" sz="1600" b="0" spc="2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Customer_id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Product_id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3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OrderDate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Quantity,</a:t>
            </a:r>
            <a:r>
              <a:rPr lang="en-GB" sz="1600" b="0" spc="-1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err="1" smtClean="0">
                <a:latin typeface="Calibri Light"/>
                <a:cs typeface="Calibri Light"/>
              </a:rPr>
              <a:t>Total_amount</a:t>
            </a:r>
            <a:r>
              <a:rPr lang="en-GB" sz="1600" b="0" spc="-20" dirty="0" smtClean="0">
                <a:latin typeface="Calibri Light"/>
                <a:cs typeface="Calibri Light"/>
              </a:rPr>
              <a:t>)</a:t>
            </a:r>
            <a:r>
              <a:rPr lang="en-GB" sz="1600" b="0" spc="45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 (‘C01’,</a:t>
            </a:r>
            <a:r>
              <a:rPr lang="en-GB" sz="1600" b="0" spc="1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‘P02’,</a:t>
            </a:r>
            <a:r>
              <a:rPr lang="en-GB" sz="1600" b="0" dirty="0" smtClean="0">
                <a:latin typeface="Calibri Light"/>
                <a:cs typeface="Calibri Light"/>
              </a:rPr>
              <a:t> NULL, </a:t>
            </a:r>
            <a:r>
              <a:rPr lang="en-GB" sz="1600" b="0" spc="-5" dirty="0" smtClean="0">
                <a:latin typeface="Calibri Light"/>
                <a:cs typeface="Calibri Light"/>
              </a:rPr>
              <a:t>2,</a:t>
            </a:r>
            <a:r>
              <a:rPr lang="en-GB" sz="1600" b="0" spc="20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9198)</a:t>
            </a:r>
            <a:endParaRPr lang="en-GB" sz="1600" dirty="0" smtClean="0">
              <a:latin typeface="Calibri Light"/>
              <a:cs typeface="Calibri Light"/>
            </a:endParaRPr>
          </a:p>
          <a:p>
            <a:pPr marL="93345">
              <a:lnSpc>
                <a:spcPct val="100000"/>
              </a:lnSpc>
              <a:spcBef>
                <a:spcPts val="940"/>
              </a:spcBef>
            </a:pPr>
            <a:r>
              <a:rPr lang="en-GB" sz="1600" b="0" spc="-15" dirty="0" smtClean="0">
                <a:latin typeface="Calibri Light"/>
                <a:cs typeface="Calibri Light"/>
              </a:rPr>
              <a:t>INSERT</a:t>
            </a:r>
            <a:r>
              <a:rPr lang="en-GB" sz="1600" b="0" spc="-5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INTO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Orders</a:t>
            </a:r>
            <a:r>
              <a:rPr lang="en-GB" sz="1600" b="0" spc="30" dirty="0" smtClean="0">
                <a:latin typeface="Calibri Light"/>
                <a:cs typeface="Calibri Light"/>
              </a:rPr>
              <a:t> </a:t>
            </a:r>
            <a:r>
              <a:rPr lang="en-GB" sz="1600" b="0" spc="-15" dirty="0" smtClean="0">
                <a:latin typeface="Calibri Light"/>
                <a:cs typeface="Calibri Light"/>
              </a:rPr>
              <a:t>(</a:t>
            </a:r>
            <a:r>
              <a:rPr lang="en-GB" sz="1600" b="0" u="sng" spc="-15" dirty="0" err="1" smtClean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Customer_id</a:t>
            </a:r>
            <a:r>
              <a:rPr lang="en-GB" sz="1600" b="0" spc="-15" dirty="0" smtClean="0">
                <a:latin typeface="Calibri Light"/>
                <a:cs typeface="Calibri Light"/>
              </a:rPr>
              <a:t>,</a:t>
            </a:r>
            <a:r>
              <a:rPr lang="en-GB" sz="1600" b="0" spc="-3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Product_id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spc="3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err="1" smtClean="0">
                <a:latin typeface="Calibri Light"/>
                <a:cs typeface="Calibri Light"/>
              </a:rPr>
              <a:t>OrderDate</a:t>
            </a:r>
            <a:r>
              <a:rPr lang="en-GB" sz="1600" b="0" spc="-10" dirty="0" smtClean="0">
                <a:latin typeface="Calibri Light"/>
                <a:cs typeface="Calibri Light"/>
              </a:rPr>
              <a:t>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Quantity,</a:t>
            </a:r>
            <a:r>
              <a:rPr lang="en-GB" sz="1600" b="0" spc="-1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err="1" smtClean="0">
                <a:latin typeface="Calibri Light"/>
                <a:cs typeface="Calibri Light"/>
              </a:rPr>
              <a:t>Total_amount</a:t>
            </a:r>
            <a:r>
              <a:rPr lang="en-GB" sz="1600" b="0" spc="-20" dirty="0" smtClean="0">
                <a:latin typeface="Calibri Light"/>
                <a:cs typeface="Calibri Light"/>
              </a:rPr>
              <a:t>)</a:t>
            </a:r>
            <a:r>
              <a:rPr lang="en-GB" sz="1600" b="0" spc="5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VALUES (‘C02’,</a:t>
            </a:r>
            <a:r>
              <a:rPr lang="en-GB" sz="1600" b="0" spc="10" dirty="0" smtClean="0">
                <a:latin typeface="Calibri Light"/>
                <a:cs typeface="Calibri Light"/>
              </a:rPr>
              <a:t> </a:t>
            </a:r>
            <a:r>
              <a:rPr lang="en-GB" sz="1600" b="0" spc="-30" dirty="0" smtClean="0">
                <a:latin typeface="Calibri Light"/>
                <a:cs typeface="Calibri Light"/>
              </a:rPr>
              <a:t>‘P01’,</a:t>
            </a:r>
            <a:r>
              <a:rPr lang="en-GB" sz="1600" b="0" dirty="0" smtClean="0">
                <a:latin typeface="Calibri Light"/>
                <a:cs typeface="Calibri Light"/>
              </a:rPr>
              <a:t> </a:t>
            </a:r>
            <a:r>
              <a:rPr lang="en-GB" sz="1600" b="0" spc="-20" dirty="0" smtClean="0">
                <a:latin typeface="Calibri Light"/>
                <a:cs typeface="Calibri Light"/>
              </a:rPr>
              <a:t>‘28/05/2020’,</a:t>
            </a:r>
            <a:r>
              <a:rPr lang="en-GB" sz="1600" b="0" spc="45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1,</a:t>
            </a:r>
            <a:r>
              <a:rPr lang="en-GB" sz="1600" b="0" spc="25" dirty="0" smtClean="0">
                <a:latin typeface="Calibri Light"/>
                <a:cs typeface="Calibri Light"/>
              </a:rPr>
              <a:t> </a:t>
            </a:r>
            <a:r>
              <a:rPr lang="en-GB" sz="1600" b="0" spc="-10" dirty="0" smtClean="0">
                <a:latin typeface="Calibri Light"/>
                <a:cs typeface="Calibri Light"/>
              </a:rPr>
              <a:t>3299)</a:t>
            </a:r>
            <a:r>
              <a:rPr lang="en-GB" sz="1600" b="0" spc="30" dirty="0" smtClean="0">
                <a:latin typeface="Calibri Light"/>
                <a:cs typeface="Calibri Light"/>
              </a:rPr>
              <a:t> </a:t>
            </a:r>
            <a:r>
              <a:rPr lang="en-GB" sz="1600" b="0" spc="-5" dirty="0" smtClean="0">
                <a:latin typeface="Calibri Light"/>
                <a:cs typeface="Calibri Light"/>
              </a:rPr>
              <a:t>;</a:t>
            </a:r>
            <a:endParaRPr lang="en-GB" sz="1600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Calibri Light</vt:lpstr>
      <vt:lpstr>Office Theme</vt:lpstr>
      <vt:lpstr>Data Manipulation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Nacer MEDIOUNI</dc:creator>
  <cp:lastModifiedBy>marwen -mrabti</cp:lastModifiedBy>
  <cp:revision>3</cp:revision>
  <dcterms:created xsi:type="dcterms:W3CDTF">2022-04-17T20:56:03Z</dcterms:created>
  <dcterms:modified xsi:type="dcterms:W3CDTF">2022-04-17T20:59:59Z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2022-04-02T00:00:00Z</vt:filetime>
  </property>
  <property fmtid="{D5CDD505-2E9C-101B-9397-08002B2CF9AE}" pid="3" name="Creator">
    <vt:lpwstr>Microsoft® PowerPoint® LTSC</vt:lpwstr>
  </property>
  <property fmtid="{D5CDD505-2E9C-101B-9397-08002B2CF9AE}" pid="4" name="LastSaved">
    <vt:filetime>2022-04-17T00:00:00Z</vt:filetime>
  </property>
</Properties>
</file>