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1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6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32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9908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88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31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89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7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1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D5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047113" y="1490751"/>
            <a:ext cx="3556000" cy="4740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85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7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9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7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5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7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5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0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6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0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xfrm>
            <a:off x="1066800" y="1066800"/>
            <a:ext cx="3962400" cy="432503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solidFill>
                  <a:srgbClr val="002060"/>
                </a:solidFill>
              </a:rPr>
              <a:t>CR</a:t>
            </a:r>
            <a:r>
              <a:rPr sz="1800" b="1" spc="-30" dirty="0">
                <a:solidFill>
                  <a:srgbClr val="002060"/>
                </a:solidFill>
              </a:rPr>
              <a:t>E</a:t>
            </a:r>
            <a:r>
              <a:rPr sz="1800" b="1" spc="-150" dirty="0">
                <a:solidFill>
                  <a:srgbClr val="002060"/>
                </a:solidFill>
              </a:rPr>
              <a:t>A</a:t>
            </a:r>
            <a:r>
              <a:rPr sz="1800" b="1" spc="-20" dirty="0">
                <a:solidFill>
                  <a:srgbClr val="002060"/>
                </a:solidFill>
              </a:rPr>
              <a:t>T</a:t>
            </a:r>
            <a:r>
              <a:rPr sz="1800" b="1" spc="-5" dirty="0">
                <a:solidFill>
                  <a:srgbClr val="002060"/>
                </a:solidFill>
              </a:rPr>
              <a:t>E</a:t>
            </a:r>
            <a:r>
              <a:rPr sz="1800" b="1" spc="-55" dirty="0">
                <a:solidFill>
                  <a:srgbClr val="002060"/>
                </a:solidFill>
              </a:rPr>
              <a:t> </a:t>
            </a:r>
            <a:r>
              <a:rPr sz="1800" b="1" spc="-130" dirty="0">
                <a:solidFill>
                  <a:srgbClr val="002060"/>
                </a:solidFill>
              </a:rPr>
              <a:t>T</a:t>
            </a:r>
            <a:r>
              <a:rPr sz="1800" b="1" spc="-10" dirty="0">
                <a:solidFill>
                  <a:srgbClr val="002060"/>
                </a:solidFill>
              </a:rPr>
              <a:t>A</a:t>
            </a:r>
            <a:r>
              <a:rPr sz="1800" b="1" spc="-20" dirty="0">
                <a:solidFill>
                  <a:srgbClr val="002060"/>
                </a:solidFill>
              </a:rPr>
              <a:t>B</a:t>
            </a:r>
            <a:r>
              <a:rPr sz="1800" b="1" spc="-15" dirty="0">
                <a:solidFill>
                  <a:srgbClr val="002060"/>
                </a:solidFill>
              </a:rPr>
              <a:t>L</a:t>
            </a:r>
            <a:r>
              <a:rPr sz="1800" b="1" spc="-5" dirty="0">
                <a:solidFill>
                  <a:srgbClr val="002060"/>
                </a:solidFill>
              </a:rPr>
              <a:t>E</a:t>
            </a:r>
            <a:r>
              <a:rPr sz="1800" b="1" spc="-65" dirty="0">
                <a:solidFill>
                  <a:srgbClr val="002060"/>
                </a:solidFill>
              </a:rPr>
              <a:t> </a:t>
            </a:r>
            <a:r>
              <a:rPr sz="1800" b="1" spc="-5" dirty="0">
                <a:solidFill>
                  <a:srgbClr val="002060"/>
                </a:solidFill>
              </a:rPr>
              <a:t>P</a:t>
            </a:r>
            <a:r>
              <a:rPr sz="1800" b="1" spc="-15" dirty="0">
                <a:solidFill>
                  <a:srgbClr val="002060"/>
                </a:solidFill>
              </a:rPr>
              <a:t>R</a:t>
            </a:r>
            <a:r>
              <a:rPr sz="1800" b="1" spc="-20" dirty="0">
                <a:solidFill>
                  <a:srgbClr val="002060"/>
                </a:solidFill>
              </a:rPr>
              <a:t>O</a:t>
            </a:r>
            <a:r>
              <a:rPr sz="1800" b="1" spc="-30" dirty="0">
                <a:solidFill>
                  <a:srgbClr val="002060"/>
                </a:solidFill>
              </a:rPr>
              <a:t>D</a:t>
            </a:r>
            <a:r>
              <a:rPr sz="1800" b="1" spc="-25" dirty="0">
                <a:solidFill>
                  <a:srgbClr val="002060"/>
                </a:solidFill>
              </a:rPr>
              <a:t>U</a:t>
            </a:r>
            <a:r>
              <a:rPr sz="1800" b="1" spc="-10" dirty="0">
                <a:solidFill>
                  <a:srgbClr val="002060"/>
                </a:solidFill>
              </a:rPr>
              <a:t>C</a:t>
            </a:r>
            <a:r>
              <a:rPr sz="1800" b="1" spc="-5" dirty="0">
                <a:solidFill>
                  <a:srgbClr val="002060"/>
                </a:solidFill>
              </a:rPr>
              <a:t>T</a:t>
            </a:r>
            <a:r>
              <a:rPr sz="1800" b="1" spc="-50" dirty="0">
                <a:solidFill>
                  <a:srgbClr val="002060"/>
                </a:solidFill>
              </a:rPr>
              <a:t> </a:t>
            </a:r>
            <a:r>
              <a:rPr sz="1800" b="1" spc="-5" dirty="0" smtClean="0">
                <a:solidFill>
                  <a:srgbClr val="002060"/>
                </a:solidFill>
              </a:rPr>
              <a:t>(</a:t>
            </a:r>
            <a:r>
              <a:rPr lang="en-US" sz="1800" b="1" spc="-5" dirty="0" smtClean="0">
                <a:solidFill>
                  <a:srgbClr val="002060"/>
                </a:solidFill>
              </a:rPr>
              <a:t> </a:t>
            </a:r>
            <a:r>
              <a:rPr sz="1800" b="1" spc="-10" dirty="0" err="1" smtClean="0">
                <a:solidFill>
                  <a:srgbClr val="002060"/>
                </a:solidFill>
              </a:rPr>
              <a:t>Product_id</a:t>
            </a:r>
            <a:r>
              <a:rPr sz="1800" b="1" spc="25" dirty="0" smtClean="0">
                <a:solidFill>
                  <a:srgbClr val="002060"/>
                </a:solidFill>
              </a:rPr>
              <a:t> </a:t>
            </a:r>
            <a:r>
              <a:rPr sz="1800" b="1" spc="-20" dirty="0">
                <a:solidFill>
                  <a:srgbClr val="002060"/>
                </a:solidFill>
              </a:rPr>
              <a:t>VARCHAR2(20) </a:t>
            </a:r>
            <a:r>
              <a:rPr sz="1800" b="1" spc="-15" dirty="0">
                <a:solidFill>
                  <a:srgbClr val="002060"/>
                </a:solidFill>
              </a:rPr>
              <a:t>PRIMARY</a:t>
            </a:r>
            <a:r>
              <a:rPr sz="1800" b="1" spc="-60" dirty="0">
                <a:solidFill>
                  <a:srgbClr val="002060"/>
                </a:solidFill>
              </a:rPr>
              <a:t> </a:t>
            </a:r>
            <a:r>
              <a:rPr sz="1800" b="1" spc="-10" dirty="0" smtClean="0">
                <a:solidFill>
                  <a:srgbClr val="002060"/>
                </a:solidFill>
              </a:rPr>
              <a:t>KEY,</a:t>
            </a:r>
            <a:r>
              <a:rPr lang="en-US" sz="1800" b="1" spc="-10" dirty="0" smtClean="0">
                <a:solidFill>
                  <a:srgbClr val="002060"/>
                </a:solidFill>
              </a:rPr>
              <a:t>  </a:t>
            </a:r>
            <a:r>
              <a:rPr sz="1800" b="1" spc="-10" dirty="0" err="1" smtClean="0">
                <a:solidFill>
                  <a:srgbClr val="002060"/>
                </a:solidFill>
              </a:rPr>
              <a:t>Product_name</a:t>
            </a:r>
            <a:r>
              <a:rPr sz="1800" b="1" spc="-10" dirty="0" smtClean="0">
                <a:solidFill>
                  <a:srgbClr val="002060"/>
                </a:solidFill>
              </a:rPr>
              <a:t> </a:t>
            </a:r>
            <a:r>
              <a:rPr sz="1800" b="1" spc="-20" dirty="0">
                <a:solidFill>
                  <a:srgbClr val="002060"/>
                </a:solidFill>
              </a:rPr>
              <a:t>VARCHAR2(20) </a:t>
            </a:r>
            <a:r>
              <a:rPr sz="1800" b="1" spc="-25" dirty="0">
                <a:solidFill>
                  <a:srgbClr val="002060"/>
                </a:solidFill>
              </a:rPr>
              <a:t>NOT </a:t>
            </a:r>
            <a:r>
              <a:rPr sz="1800" b="1" spc="-10" dirty="0">
                <a:solidFill>
                  <a:srgbClr val="002060"/>
                </a:solidFill>
              </a:rPr>
              <a:t>NULL, </a:t>
            </a:r>
            <a:r>
              <a:rPr sz="1800" b="1" spc="-350" dirty="0">
                <a:solidFill>
                  <a:srgbClr val="002060"/>
                </a:solidFill>
              </a:rPr>
              <a:t> </a:t>
            </a:r>
            <a:r>
              <a:rPr sz="1800" b="1" spc="-5" dirty="0">
                <a:solidFill>
                  <a:srgbClr val="002060"/>
                </a:solidFill>
              </a:rPr>
              <a:t>Price</a:t>
            </a:r>
            <a:r>
              <a:rPr sz="1800" b="1" spc="-30" dirty="0">
                <a:solidFill>
                  <a:srgbClr val="002060"/>
                </a:solidFill>
              </a:rPr>
              <a:t> </a:t>
            </a:r>
            <a:r>
              <a:rPr sz="1800" b="1" spc="-15" dirty="0">
                <a:solidFill>
                  <a:srgbClr val="002060"/>
                </a:solidFill>
              </a:rPr>
              <a:t>NUMBER</a:t>
            </a:r>
            <a:r>
              <a:rPr sz="1800" b="1" spc="-50" dirty="0">
                <a:solidFill>
                  <a:srgbClr val="002060"/>
                </a:solidFill>
              </a:rPr>
              <a:t> </a:t>
            </a:r>
            <a:r>
              <a:rPr sz="1800" b="1" spc="-15" dirty="0">
                <a:solidFill>
                  <a:srgbClr val="002060"/>
                </a:solidFill>
              </a:rPr>
              <a:t>CHECK</a:t>
            </a:r>
            <a:r>
              <a:rPr sz="1800" b="1" spc="-60" dirty="0">
                <a:solidFill>
                  <a:srgbClr val="002060"/>
                </a:solidFill>
              </a:rPr>
              <a:t> </a:t>
            </a:r>
            <a:r>
              <a:rPr sz="1800" b="1" spc="-5" dirty="0">
                <a:solidFill>
                  <a:srgbClr val="002060"/>
                </a:solidFill>
              </a:rPr>
              <a:t>(Price</a:t>
            </a:r>
            <a:r>
              <a:rPr sz="1800" b="1" spc="-25" dirty="0">
                <a:solidFill>
                  <a:srgbClr val="002060"/>
                </a:solidFill>
              </a:rPr>
              <a:t> </a:t>
            </a:r>
            <a:r>
              <a:rPr sz="1800" b="1" spc="-5" dirty="0">
                <a:solidFill>
                  <a:srgbClr val="002060"/>
                </a:solidFill>
              </a:rPr>
              <a:t>&gt;</a:t>
            </a:r>
            <a:r>
              <a:rPr sz="1800" b="1" dirty="0">
                <a:solidFill>
                  <a:srgbClr val="002060"/>
                </a:solidFill>
              </a:rPr>
              <a:t> </a:t>
            </a:r>
            <a:r>
              <a:rPr sz="1800" b="1" spc="-5" dirty="0">
                <a:solidFill>
                  <a:srgbClr val="002060"/>
                </a:solidFill>
              </a:rPr>
              <a:t>0))</a:t>
            </a:r>
            <a:r>
              <a:rPr sz="1800" b="1" spc="5" dirty="0">
                <a:solidFill>
                  <a:srgbClr val="002060"/>
                </a:solidFill>
              </a:rPr>
              <a:t> </a:t>
            </a:r>
            <a:r>
              <a:rPr sz="1800" b="1" spc="-5" dirty="0">
                <a:solidFill>
                  <a:srgbClr val="002060"/>
                </a:solidFill>
              </a:rPr>
              <a:t>;</a:t>
            </a:r>
          </a:p>
          <a:p>
            <a:pPr marL="12700" marR="5080">
              <a:lnSpc>
                <a:spcPct val="1488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solidFill>
                  <a:srgbClr val="002060"/>
                </a:solidFill>
              </a:rPr>
              <a:t>CR</a:t>
            </a:r>
            <a:r>
              <a:rPr sz="1800" b="1" spc="-35" dirty="0">
                <a:solidFill>
                  <a:srgbClr val="002060"/>
                </a:solidFill>
              </a:rPr>
              <a:t>E</a:t>
            </a:r>
            <a:r>
              <a:rPr sz="1800" b="1" spc="-150" dirty="0">
                <a:solidFill>
                  <a:srgbClr val="002060"/>
                </a:solidFill>
              </a:rPr>
              <a:t>A</a:t>
            </a:r>
            <a:r>
              <a:rPr sz="1800" b="1" spc="-25" dirty="0">
                <a:solidFill>
                  <a:srgbClr val="002060"/>
                </a:solidFill>
              </a:rPr>
              <a:t>T</a:t>
            </a:r>
            <a:r>
              <a:rPr sz="1800" b="1" spc="-5" dirty="0">
                <a:solidFill>
                  <a:srgbClr val="002060"/>
                </a:solidFill>
              </a:rPr>
              <a:t>E</a:t>
            </a:r>
            <a:r>
              <a:rPr sz="1800" b="1" spc="-55" dirty="0">
                <a:solidFill>
                  <a:srgbClr val="002060"/>
                </a:solidFill>
              </a:rPr>
              <a:t> </a:t>
            </a:r>
            <a:r>
              <a:rPr sz="1800" b="1" spc="-135" dirty="0">
                <a:solidFill>
                  <a:srgbClr val="002060"/>
                </a:solidFill>
              </a:rPr>
              <a:t>T</a:t>
            </a:r>
            <a:r>
              <a:rPr sz="1800" b="1" spc="-10" dirty="0">
                <a:solidFill>
                  <a:srgbClr val="002060"/>
                </a:solidFill>
              </a:rPr>
              <a:t>A</a:t>
            </a:r>
            <a:r>
              <a:rPr sz="1800" b="1" spc="-25" dirty="0">
                <a:solidFill>
                  <a:srgbClr val="002060"/>
                </a:solidFill>
              </a:rPr>
              <a:t>B</a:t>
            </a:r>
            <a:r>
              <a:rPr sz="1800" b="1" spc="-15" dirty="0">
                <a:solidFill>
                  <a:srgbClr val="002060"/>
                </a:solidFill>
              </a:rPr>
              <a:t>L</a:t>
            </a:r>
            <a:r>
              <a:rPr sz="1800" b="1" spc="-5" dirty="0">
                <a:solidFill>
                  <a:srgbClr val="002060"/>
                </a:solidFill>
              </a:rPr>
              <a:t>E</a:t>
            </a:r>
            <a:r>
              <a:rPr sz="1800" b="1" spc="-65" dirty="0">
                <a:solidFill>
                  <a:srgbClr val="002060"/>
                </a:solidFill>
              </a:rPr>
              <a:t> </a:t>
            </a:r>
            <a:r>
              <a:rPr sz="1800" b="1" spc="-10" dirty="0">
                <a:solidFill>
                  <a:srgbClr val="002060"/>
                </a:solidFill>
              </a:rPr>
              <a:t>C</a:t>
            </a:r>
            <a:r>
              <a:rPr sz="1800" b="1" spc="-20" dirty="0">
                <a:solidFill>
                  <a:srgbClr val="002060"/>
                </a:solidFill>
              </a:rPr>
              <a:t>U</a:t>
            </a:r>
            <a:r>
              <a:rPr sz="1800" b="1" spc="-25" dirty="0">
                <a:solidFill>
                  <a:srgbClr val="002060"/>
                </a:solidFill>
              </a:rPr>
              <a:t>S</a:t>
            </a:r>
            <a:r>
              <a:rPr sz="1800" b="1" spc="-60" dirty="0">
                <a:solidFill>
                  <a:srgbClr val="002060"/>
                </a:solidFill>
              </a:rPr>
              <a:t>T</a:t>
            </a:r>
            <a:r>
              <a:rPr sz="1800" b="1" spc="-20" dirty="0">
                <a:solidFill>
                  <a:srgbClr val="002060"/>
                </a:solidFill>
              </a:rPr>
              <a:t>O</a:t>
            </a:r>
            <a:r>
              <a:rPr sz="1800" b="1" spc="-25" dirty="0">
                <a:solidFill>
                  <a:srgbClr val="002060"/>
                </a:solidFill>
              </a:rPr>
              <a:t>M</a:t>
            </a:r>
            <a:r>
              <a:rPr sz="1800" b="1" spc="-35" dirty="0">
                <a:solidFill>
                  <a:srgbClr val="002060"/>
                </a:solidFill>
              </a:rPr>
              <a:t>E</a:t>
            </a:r>
            <a:r>
              <a:rPr sz="1800" b="1" spc="-5" dirty="0">
                <a:solidFill>
                  <a:srgbClr val="002060"/>
                </a:solidFill>
              </a:rPr>
              <a:t>R</a:t>
            </a:r>
            <a:r>
              <a:rPr sz="1800" b="1" spc="-55" dirty="0">
                <a:solidFill>
                  <a:srgbClr val="002060"/>
                </a:solidFill>
              </a:rPr>
              <a:t> </a:t>
            </a:r>
            <a:r>
              <a:rPr sz="1800" b="1" spc="-5" dirty="0">
                <a:solidFill>
                  <a:srgbClr val="002060"/>
                </a:solidFill>
              </a:rPr>
              <a:t>(  </a:t>
            </a:r>
            <a:r>
              <a:rPr sz="1800" b="1" spc="-15" dirty="0">
                <a:solidFill>
                  <a:srgbClr val="002060"/>
                </a:solidFill>
              </a:rPr>
              <a:t>Customer_id</a:t>
            </a:r>
            <a:r>
              <a:rPr sz="1800" b="1" spc="60" dirty="0">
                <a:solidFill>
                  <a:srgbClr val="002060"/>
                </a:solidFill>
              </a:rPr>
              <a:t> </a:t>
            </a:r>
            <a:r>
              <a:rPr sz="1800" b="1" spc="-20" dirty="0">
                <a:solidFill>
                  <a:srgbClr val="002060"/>
                </a:solidFill>
              </a:rPr>
              <a:t>VARCHAR2(20)</a:t>
            </a:r>
            <a:r>
              <a:rPr sz="1800" b="1" spc="-10" dirty="0">
                <a:solidFill>
                  <a:srgbClr val="002060"/>
                </a:solidFill>
              </a:rPr>
              <a:t> </a:t>
            </a:r>
            <a:r>
              <a:rPr sz="1800" b="1" spc="-5" dirty="0">
                <a:solidFill>
                  <a:srgbClr val="002060"/>
                </a:solidFill>
              </a:rPr>
              <a:t>PRIMARY</a:t>
            </a:r>
            <a:r>
              <a:rPr sz="1800" b="1" spc="5" dirty="0">
                <a:solidFill>
                  <a:srgbClr val="002060"/>
                </a:solidFill>
              </a:rPr>
              <a:t> </a:t>
            </a:r>
            <a:r>
              <a:rPr sz="1800" b="1" spc="-60" dirty="0">
                <a:solidFill>
                  <a:srgbClr val="002060"/>
                </a:solidFill>
              </a:rPr>
              <a:t>KEY, </a:t>
            </a:r>
            <a:r>
              <a:rPr sz="1800" b="1" spc="-55" dirty="0">
                <a:solidFill>
                  <a:srgbClr val="002060"/>
                </a:solidFill>
              </a:rPr>
              <a:t> </a:t>
            </a:r>
            <a:r>
              <a:rPr sz="1800" b="1" spc="-10" dirty="0">
                <a:solidFill>
                  <a:srgbClr val="002060"/>
                </a:solidFill>
              </a:rPr>
              <a:t>Customer_name</a:t>
            </a:r>
            <a:r>
              <a:rPr sz="1800" b="1" spc="35" dirty="0">
                <a:solidFill>
                  <a:srgbClr val="002060"/>
                </a:solidFill>
              </a:rPr>
              <a:t> </a:t>
            </a:r>
            <a:r>
              <a:rPr sz="1800" b="1" spc="-20" dirty="0">
                <a:solidFill>
                  <a:srgbClr val="002060"/>
                </a:solidFill>
              </a:rPr>
              <a:t>VARCHAR2(20)</a:t>
            </a:r>
            <a:r>
              <a:rPr sz="1800" b="1" spc="-30" dirty="0">
                <a:solidFill>
                  <a:srgbClr val="002060"/>
                </a:solidFill>
              </a:rPr>
              <a:t> </a:t>
            </a:r>
            <a:r>
              <a:rPr sz="1800" b="1" spc="-25" dirty="0">
                <a:solidFill>
                  <a:srgbClr val="002060"/>
                </a:solidFill>
              </a:rPr>
              <a:t>NOT</a:t>
            </a:r>
            <a:r>
              <a:rPr sz="1800" b="1" spc="5" dirty="0">
                <a:solidFill>
                  <a:srgbClr val="002060"/>
                </a:solidFill>
              </a:rPr>
              <a:t> </a:t>
            </a:r>
            <a:r>
              <a:rPr sz="1800" b="1" dirty="0">
                <a:solidFill>
                  <a:srgbClr val="002060"/>
                </a:solidFill>
              </a:rPr>
              <a:t>NULL, </a:t>
            </a:r>
            <a:r>
              <a:rPr sz="1800" b="1" spc="-350" dirty="0">
                <a:solidFill>
                  <a:srgbClr val="002060"/>
                </a:solidFill>
              </a:rPr>
              <a:t> </a:t>
            </a:r>
            <a:r>
              <a:rPr sz="1800" b="1" spc="-15" dirty="0">
                <a:solidFill>
                  <a:srgbClr val="002060"/>
                </a:solidFill>
              </a:rPr>
              <a:t>Customer_tel</a:t>
            </a:r>
            <a:r>
              <a:rPr sz="1800" b="1" spc="30" dirty="0">
                <a:solidFill>
                  <a:srgbClr val="002060"/>
                </a:solidFill>
              </a:rPr>
              <a:t> </a:t>
            </a:r>
            <a:r>
              <a:rPr sz="1800" b="1" spc="-20" dirty="0">
                <a:solidFill>
                  <a:srgbClr val="002060"/>
                </a:solidFill>
              </a:rPr>
              <a:t>NUMBER)</a:t>
            </a:r>
            <a:r>
              <a:rPr sz="1800" b="1" spc="-35" dirty="0">
                <a:solidFill>
                  <a:srgbClr val="002060"/>
                </a:solidFill>
              </a:rPr>
              <a:t> </a:t>
            </a:r>
            <a:r>
              <a:rPr sz="1800" b="1" spc="-5" dirty="0">
                <a:solidFill>
                  <a:srgbClr val="002060"/>
                </a:solidFill>
              </a:rPr>
              <a:t>;</a:t>
            </a:r>
          </a:p>
          <a:p>
            <a:pPr marL="299085" indent="-287020">
              <a:lnSpc>
                <a:spcPct val="100000"/>
              </a:lnSpc>
              <a:spcBef>
                <a:spcPts val="919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solidFill>
                  <a:srgbClr val="002060"/>
                </a:solidFill>
              </a:rPr>
              <a:t>CR</a:t>
            </a:r>
            <a:r>
              <a:rPr sz="1800" b="1" spc="-35" dirty="0">
                <a:solidFill>
                  <a:srgbClr val="002060"/>
                </a:solidFill>
              </a:rPr>
              <a:t>E</a:t>
            </a:r>
            <a:r>
              <a:rPr sz="1800" b="1" spc="-150" dirty="0">
                <a:solidFill>
                  <a:srgbClr val="002060"/>
                </a:solidFill>
              </a:rPr>
              <a:t>A</a:t>
            </a:r>
            <a:r>
              <a:rPr sz="1800" b="1" spc="-25" dirty="0">
                <a:solidFill>
                  <a:srgbClr val="002060"/>
                </a:solidFill>
              </a:rPr>
              <a:t>T</a:t>
            </a:r>
            <a:r>
              <a:rPr sz="1800" b="1" spc="-5" dirty="0">
                <a:solidFill>
                  <a:srgbClr val="002060"/>
                </a:solidFill>
              </a:rPr>
              <a:t>E</a:t>
            </a:r>
            <a:r>
              <a:rPr sz="1800" b="1" spc="-55" dirty="0">
                <a:solidFill>
                  <a:srgbClr val="002060"/>
                </a:solidFill>
              </a:rPr>
              <a:t> </a:t>
            </a:r>
            <a:r>
              <a:rPr sz="1800" b="1" spc="-135" dirty="0">
                <a:solidFill>
                  <a:srgbClr val="002060"/>
                </a:solidFill>
              </a:rPr>
              <a:t>T</a:t>
            </a:r>
            <a:r>
              <a:rPr sz="1800" b="1" spc="-10" dirty="0">
                <a:solidFill>
                  <a:srgbClr val="002060"/>
                </a:solidFill>
              </a:rPr>
              <a:t>A</a:t>
            </a:r>
            <a:r>
              <a:rPr sz="1800" b="1" spc="-25" dirty="0">
                <a:solidFill>
                  <a:srgbClr val="002060"/>
                </a:solidFill>
              </a:rPr>
              <a:t>B</a:t>
            </a:r>
            <a:r>
              <a:rPr sz="1800" b="1" spc="-15" dirty="0">
                <a:solidFill>
                  <a:srgbClr val="002060"/>
                </a:solidFill>
              </a:rPr>
              <a:t>L</a:t>
            </a:r>
            <a:r>
              <a:rPr sz="1800" b="1" spc="-5" dirty="0">
                <a:solidFill>
                  <a:srgbClr val="002060"/>
                </a:solidFill>
              </a:rPr>
              <a:t>E</a:t>
            </a:r>
            <a:r>
              <a:rPr sz="1800" b="1" spc="-65" dirty="0">
                <a:solidFill>
                  <a:srgbClr val="002060"/>
                </a:solidFill>
              </a:rPr>
              <a:t> </a:t>
            </a:r>
            <a:r>
              <a:rPr sz="1800" b="1" spc="-10" dirty="0">
                <a:solidFill>
                  <a:srgbClr val="002060"/>
                </a:solidFill>
              </a:rPr>
              <a:t>OR</a:t>
            </a:r>
            <a:r>
              <a:rPr sz="1800" b="1" spc="-20" dirty="0">
                <a:solidFill>
                  <a:srgbClr val="002060"/>
                </a:solidFill>
              </a:rPr>
              <a:t>D</a:t>
            </a:r>
            <a:r>
              <a:rPr sz="1800" b="1" spc="-35" dirty="0">
                <a:solidFill>
                  <a:srgbClr val="002060"/>
                </a:solidFill>
              </a:rPr>
              <a:t>E</a:t>
            </a:r>
            <a:r>
              <a:rPr sz="1800" b="1" spc="-40" dirty="0">
                <a:solidFill>
                  <a:srgbClr val="002060"/>
                </a:solidFill>
              </a:rPr>
              <a:t>R</a:t>
            </a:r>
            <a:r>
              <a:rPr sz="1800" b="1" spc="-5" dirty="0">
                <a:solidFill>
                  <a:srgbClr val="002060"/>
                </a:solidFill>
              </a:rPr>
              <a:t>S</a:t>
            </a:r>
            <a:r>
              <a:rPr sz="1800" b="1" spc="-50" dirty="0">
                <a:solidFill>
                  <a:srgbClr val="002060"/>
                </a:solidFill>
              </a:rPr>
              <a:t> </a:t>
            </a:r>
            <a:r>
              <a:rPr sz="1800" b="1" spc="-5" dirty="0" smtClean="0">
                <a:solidFill>
                  <a:srgbClr val="002060"/>
                </a:solidFill>
              </a:rPr>
              <a:t>(</a:t>
            </a:r>
            <a:r>
              <a:rPr lang="en-US" sz="1800" b="1" spc="-5" dirty="0" smtClean="0">
                <a:solidFill>
                  <a:srgbClr val="002060"/>
                </a:solidFill>
              </a:rPr>
              <a:t> </a:t>
            </a:r>
            <a:r>
              <a:rPr sz="1800" b="1" spc="-15" dirty="0" err="1" smtClean="0">
                <a:solidFill>
                  <a:srgbClr val="002060"/>
                </a:solidFill>
              </a:rPr>
              <a:t>Customer_id</a:t>
            </a:r>
            <a:r>
              <a:rPr sz="1800" b="1" spc="60" dirty="0" smtClean="0">
                <a:solidFill>
                  <a:srgbClr val="002060"/>
                </a:solidFill>
              </a:rPr>
              <a:t> </a:t>
            </a:r>
            <a:r>
              <a:rPr sz="1800" b="1" spc="-20" dirty="0">
                <a:solidFill>
                  <a:srgbClr val="002060"/>
                </a:solidFill>
              </a:rPr>
              <a:t>VARCHAR2(20)</a:t>
            </a:r>
            <a:r>
              <a:rPr sz="1800" b="1" spc="-10" dirty="0">
                <a:solidFill>
                  <a:srgbClr val="002060"/>
                </a:solidFill>
              </a:rPr>
              <a:t> </a:t>
            </a:r>
            <a:r>
              <a:rPr sz="1800" b="1" spc="-15" dirty="0">
                <a:solidFill>
                  <a:srgbClr val="002060"/>
                </a:solidFill>
              </a:rPr>
              <a:t>PRIMARY</a:t>
            </a:r>
            <a:r>
              <a:rPr sz="1800" b="1" spc="-55" dirty="0">
                <a:solidFill>
                  <a:srgbClr val="002060"/>
                </a:solidFill>
              </a:rPr>
              <a:t> </a:t>
            </a:r>
            <a:r>
              <a:rPr sz="1800" b="1" spc="-10" dirty="0" smtClean="0">
                <a:solidFill>
                  <a:srgbClr val="002060"/>
                </a:solidFill>
              </a:rPr>
              <a:t>KEY,</a:t>
            </a:r>
            <a:r>
              <a:rPr lang="en-US" sz="1800" b="1" spc="-10" dirty="0" smtClean="0">
                <a:solidFill>
                  <a:srgbClr val="002060"/>
                </a:solidFill>
              </a:rPr>
              <a:t> </a:t>
            </a:r>
            <a:r>
              <a:rPr sz="1800" b="1" spc="-10" dirty="0" err="1" smtClean="0">
                <a:solidFill>
                  <a:srgbClr val="002060"/>
                </a:solidFill>
              </a:rPr>
              <a:t>Product_id</a:t>
            </a:r>
            <a:r>
              <a:rPr sz="1800" b="1" spc="5" dirty="0" smtClean="0">
                <a:solidFill>
                  <a:srgbClr val="002060"/>
                </a:solidFill>
              </a:rPr>
              <a:t> </a:t>
            </a:r>
            <a:r>
              <a:rPr sz="1800" b="1" spc="-20" dirty="0">
                <a:solidFill>
                  <a:srgbClr val="002060"/>
                </a:solidFill>
              </a:rPr>
              <a:t>VARCHAR2(20), </a:t>
            </a:r>
            <a:r>
              <a:rPr sz="1800" b="1" spc="-350" dirty="0">
                <a:solidFill>
                  <a:srgbClr val="002060"/>
                </a:solidFill>
              </a:rPr>
              <a:t> </a:t>
            </a:r>
            <a:r>
              <a:rPr sz="1800" b="1" spc="-5" dirty="0">
                <a:solidFill>
                  <a:srgbClr val="002060"/>
                </a:solidFill>
              </a:rPr>
              <a:t>Quantity </a:t>
            </a:r>
            <a:r>
              <a:rPr sz="1800" b="1" spc="-20" dirty="0">
                <a:solidFill>
                  <a:srgbClr val="002060"/>
                </a:solidFill>
              </a:rPr>
              <a:t>NUMBER, </a:t>
            </a:r>
            <a:r>
              <a:rPr sz="1800" b="1" spc="-15" dirty="0">
                <a:solidFill>
                  <a:srgbClr val="002060"/>
                </a:solidFill>
              </a:rPr>
              <a:t> </a:t>
            </a:r>
            <a:r>
              <a:rPr sz="1800" b="1" spc="-20" dirty="0">
                <a:solidFill>
                  <a:srgbClr val="002060"/>
                </a:solidFill>
              </a:rPr>
              <a:t>Total_amount</a:t>
            </a:r>
            <a:r>
              <a:rPr sz="1800" b="1" spc="15" dirty="0">
                <a:solidFill>
                  <a:srgbClr val="002060"/>
                </a:solidFill>
              </a:rPr>
              <a:t> </a:t>
            </a:r>
            <a:r>
              <a:rPr sz="1800" b="1" spc="-15" dirty="0">
                <a:solidFill>
                  <a:srgbClr val="002060"/>
                </a:solidFill>
              </a:rPr>
              <a:t>NUMBER);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77000" y="1066800"/>
            <a:ext cx="4313426" cy="26840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25145" indent="-287020">
              <a:lnSpc>
                <a:spcPct val="1077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b="1" spc="-15" dirty="0">
                <a:solidFill>
                  <a:srgbClr val="002060"/>
                </a:solidFill>
                <a:latin typeface="Calibri Light"/>
                <a:cs typeface="Calibri Light"/>
              </a:rPr>
              <a:t>FOREIGN </a:t>
            </a:r>
            <a:r>
              <a:rPr b="1" spc="-10" dirty="0">
                <a:solidFill>
                  <a:srgbClr val="002060"/>
                </a:solidFill>
                <a:latin typeface="Calibri Light"/>
                <a:cs typeface="Calibri Light"/>
              </a:rPr>
              <a:t>KEY (Customer_id) </a:t>
            </a:r>
            <a:r>
              <a:rPr b="1" spc="-20" dirty="0">
                <a:solidFill>
                  <a:srgbClr val="002060"/>
                </a:solidFill>
                <a:latin typeface="Calibri Light"/>
                <a:cs typeface="Calibri Light"/>
              </a:rPr>
              <a:t>REFERENCES </a:t>
            </a:r>
            <a:r>
              <a:rPr b="1" spc="-350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b="1" spc="-15" dirty="0">
                <a:solidFill>
                  <a:srgbClr val="002060"/>
                </a:solidFill>
                <a:latin typeface="Calibri Light"/>
                <a:cs typeface="Calibri Light"/>
              </a:rPr>
              <a:t>Customer</a:t>
            </a:r>
            <a:r>
              <a:rPr b="1" spc="30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b="1" spc="-10" dirty="0">
                <a:solidFill>
                  <a:srgbClr val="002060"/>
                </a:solidFill>
                <a:latin typeface="Calibri Light"/>
                <a:cs typeface="Calibri Light"/>
              </a:rPr>
              <a:t>(Customer_id);</a:t>
            </a:r>
            <a:endParaRPr b="1" dirty="0">
              <a:solidFill>
                <a:srgbClr val="002060"/>
              </a:solidFill>
              <a:latin typeface="Calibri Light"/>
              <a:cs typeface="Calibri Light"/>
            </a:endParaRPr>
          </a:p>
          <a:p>
            <a:pPr marL="299085" marR="5080" indent="-287020">
              <a:lnSpc>
                <a:spcPct val="106900"/>
              </a:lnSpc>
              <a:spcBef>
                <a:spcPts val="8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b="1" spc="-15" dirty="0">
                <a:solidFill>
                  <a:srgbClr val="002060"/>
                </a:solidFill>
                <a:latin typeface="Calibri Light"/>
                <a:cs typeface="Calibri Light"/>
              </a:rPr>
              <a:t>FOREIGN </a:t>
            </a:r>
            <a:r>
              <a:rPr b="1" spc="-10" dirty="0">
                <a:solidFill>
                  <a:srgbClr val="002060"/>
                </a:solidFill>
                <a:latin typeface="Calibri Light"/>
                <a:cs typeface="Calibri Light"/>
              </a:rPr>
              <a:t>KEY (Product_id) </a:t>
            </a:r>
            <a:r>
              <a:rPr b="1" spc="-20" dirty="0">
                <a:solidFill>
                  <a:srgbClr val="002060"/>
                </a:solidFill>
                <a:latin typeface="Calibri Light"/>
                <a:cs typeface="Calibri Light"/>
              </a:rPr>
              <a:t>REFERENCES </a:t>
            </a:r>
            <a:r>
              <a:rPr b="1" spc="-15" dirty="0">
                <a:solidFill>
                  <a:srgbClr val="002060"/>
                </a:solidFill>
                <a:latin typeface="Calibri Light"/>
                <a:cs typeface="Calibri Light"/>
              </a:rPr>
              <a:t>Product </a:t>
            </a:r>
            <a:r>
              <a:rPr b="1" spc="-350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b="1" spc="-10" dirty="0">
                <a:solidFill>
                  <a:srgbClr val="002060"/>
                </a:solidFill>
                <a:latin typeface="Calibri Light"/>
                <a:cs typeface="Calibri Light"/>
              </a:rPr>
              <a:t>(Product_id);</a:t>
            </a:r>
            <a:endParaRPr b="1" dirty="0">
              <a:solidFill>
                <a:srgbClr val="002060"/>
              </a:solidFill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b="1" spc="-10" dirty="0">
                <a:solidFill>
                  <a:srgbClr val="002060"/>
                </a:solidFill>
                <a:latin typeface="Calibri Light"/>
                <a:cs typeface="Calibri Light"/>
              </a:rPr>
              <a:t>A</a:t>
            </a:r>
            <a:r>
              <a:rPr b="1" spc="-125" dirty="0">
                <a:solidFill>
                  <a:srgbClr val="002060"/>
                </a:solidFill>
                <a:latin typeface="Calibri Light"/>
                <a:cs typeface="Calibri Light"/>
              </a:rPr>
              <a:t>L</a:t>
            </a:r>
            <a:r>
              <a:rPr b="1" spc="-10" dirty="0">
                <a:solidFill>
                  <a:srgbClr val="002060"/>
                </a:solidFill>
                <a:latin typeface="Calibri Light"/>
                <a:cs typeface="Calibri Light"/>
              </a:rPr>
              <a:t>T</a:t>
            </a:r>
            <a:r>
              <a:rPr b="1" spc="-25" dirty="0">
                <a:solidFill>
                  <a:srgbClr val="002060"/>
                </a:solidFill>
                <a:latin typeface="Calibri Light"/>
                <a:cs typeface="Calibri Light"/>
              </a:rPr>
              <a:t>E</a:t>
            </a:r>
            <a:r>
              <a:rPr b="1" spc="-5" dirty="0">
                <a:solidFill>
                  <a:srgbClr val="002060"/>
                </a:solidFill>
                <a:latin typeface="Calibri Light"/>
                <a:cs typeface="Calibri Light"/>
              </a:rPr>
              <a:t>R</a:t>
            </a:r>
            <a:r>
              <a:rPr b="1" spc="-65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b="1" spc="-130" dirty="0">
                <a:solidFill>
                  <a:srgbClr val="002060"/>
                </a:solidFill>
                <a:latin typeface="Calibri Light"/>
                <a:cs typeface="Calibri Light"/>
              </a:rPr>
              <a:t>T</a:t>
            </a:r>
            <a:r>
              <a:rPr b="1" spc="-10" dirty="0">
                <a:solidFill>
                  <a:srgbClr val="002060"/>
                </a:solidFill>
                <a:latin typeface="Calibri Light"/>
                <a:cs typeface="Calibri Light"/>
              </a:rPr>
              <a:t>AB</a:t>
            </a:r>
            <a:r>
              <a:rPr b="1" spc="-20" dirty="0">
                <a:solidFill>
                  <a:srgbClr val="002060"/>
                </a:solidFill>
                <a:latin typeface="Calibri Light"/>
                <a:cs typeface="Calibri Light"/>
              </a:rPr>
              <a:t>L</a:t>
            </a:r>
            <a:r>
              <a:rPr b="1" spc="-5" dirty="0">
                <a:solidFill>
                  <a:srgbClr val="002060"/>
                </a:solidFill>
                <a:latin typeface="Calibri Light"/>
                <a:cs typeface="Calibri Light"/>
              </a:rPr>
              <a:t>E</a:t>
            </a:r>
            <a:r>
              <a:rPr b="1" spc="-60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b="1" spc="-15" dirty="0">
                <a:solidFill>
                  <a:srgbClr val="002060"/>
                </a:solidFill>
                <a:latin typeface="Calibri Light"/>
                <a:cs typeface="Calibri Light"/>
              </a:rPr>
              <a:t>P</a:t>
            </a:r>
            <a:r>
              <a:rPr b="1" spc="-40" dirty="0">
                <a:solidFill>
                  <a:srgbClr val="002060"/>
                </a:solidFill>
                <a:latin typeface="Calibri Light"/>
                <a:cs typeface="Calibri Light"/>
              </a:rPr>
              <a:t>r</a:t>
            </a:r>
            <a:r>
              <a:rPr b="1" spc="-10" dirty="0">
                <a:solidFill>
                  <a:srgbClr val="002060"/>
                </a:solidFill>
                <a:latin typeface="Calibri Light"/>
                <a:cs typeface="Calibri Light"/>
              </a:rPr>
              <a:t>o</a:t>
            </a:r>
            <a:r>
              <a:rPr b="1" spc="-15" dirty="0">
                <a:solidFill>
                  <a:srgbClr val="002060"/>
                </a:solidFill>
                <a:latin typeface="Calibri Light"/>
                <a:cs typeface="Calibri Light"/>
              </a:rPr>
              <a:t>d</a:t>
            </a:r>
            <a:r>
              <a:rPr b="1" spc="-5" dirty="0">
                <a:solidFill>
                  <a:srgbClr val="002060"/>
                </a:solidFill>
                <a:latin typeface="Calibri Light"/>
                <a:cs typeface="Calibri Light"/>
              </a:rPr>
              <a:t>uct</a:t>
            </a:r>
            <a:r>
              <a:rPr b="1" spc="10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b="1" spc="-10" dirty="0">
                <a:solidFill>
                  <a:srgbClr val="002060"/>
                </a:solidFill>
                <a:latin typeface="Calibri Light"/>
                <a:cs typeface="Calibri Light"/>
              </a:rPr>
              <a:t>AD</a:t>
            </a:r>
            <a:r>
              <a:rPr b="1" spc="-5" dirty="0">
                <a:solidFill>
                  <a:srgbClr val="002060"/>
                </a:solidFill>
                <a:latin typeface="Calibri Light"/>
                <a:cs typeface="Calibri Light"/>
              </a:rPr>
              <a:t>D</a:t>
            </a:r>
            <a:r>
              <a:rPr b="1" spc="10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b="1" spc="-10" dirty="0">
                <a:solidFill>
                  <a:srgbClr val="002060"/>
                </a:solidFill>
                <a:latin typeface="Calibri Light"/>
                <a:cs typeface="Calibri Light"/>
              </a:rPr>
              <a:t>C</a:t>
            </a:r>
            <a:r>
              <a:rPr b="1" spc="-15" dirty="0">
                <a:solidFill>
                  <a:srgbClr val="002060"/>
                </a:solidFill>
                <a:latin typeface="Calibri Light"/>
                <a:cs typeface="Calibri Light"/>
              </a:rPr>
              <a:t>at</a:t>
            </a:r>
            <a:r>
              <a:rPr b="1" spc="-10" dirty="0">
                <a:solidFill>
                  <a:srgbClr val="002060"/>
                </a:solidFill>
                <a:latin typeface="Calibri Light"/>
                <a:cs typeface="Calibri Light"/>
              </a:rPr>
              <a:t>e</a:t>
            </a:r>
            <a:r>
              <a:rPr b="1" spc="-20" dirty="0">
                <a:solidFill>
                  <a:srgbClr val="002060"/>
                </a:solidFill>
                <a:latin typeface="Calibri Light"/>
                <a:cs typeface="Calibri Light"/>
              </a:rPr>
              <a:t>g</a:t>
            </a:r>
            <a:r>
              <a:rPr b="1" spc="-10" dirty="0">
                <a:solidFill>
                  <a:srgbClr val="002060"/>
                </a:solidFill>
                <a:latin typeface="Calibri Light"/>
                <a:cs typeface="Calibri Light"/>
              </a:rPr>
              <a:t>o</a:t>
            </a:r>
            <a:r>
              <a:rPr b="1" dirty="0">
                <a:solidFill>
                  <a:srgbClr val="002060"/>
                </a:solidFill>
                <a:latin typeface="Calibri Light"/>
                <a:cs typeface="Calibri Light"/>
              </a:rPr>
              <a:t>r</a:t>
            </a:r>
            <a:r>
              <a:rPr b="1" spc="-5" dirty="0">
                <a:solidFill>
                  <a:srgbClr val="002060"/>
                </a:solidFill>
                <a:latin typeface="Calibri Light"/>
                <a:cs typeface="Calibri Light"/>
              </a:rPr>
              <a:t>y</a:t>
            </a:r>
            <a:endParaRPr b="1" dirty="0">
              <a:solidFill>
                <a:srgbClr val="002060"/>
              </a:solidFill>
              <a:latin typeface="Calibri Light"/>
              <a:cs typeface="Calibri Light"/>
            </a:endParaRPr>
          </a:p>
          <a:p>
            <a:pPr marL="299085">
              <a:lnSpc>
                <a:spcPct val="100000"/>
              </a:lnSpc>
              <a:spcBef>
                <a:spcPts val="130"/>
              </a:spcBef>
            </a:pPr>
            <a:r>
              <a:rPr b="1" spc="-15" dirty="0">
                <a:solidFill>
                  <a:srgbClr val="002060"/>
                </a:solidFill>
                <a:latin typeface="Calibri Light"/>
                <a:cs typeface="Calibri Light"/>
              </a:rPr>
              <a:t>VARCHAR2(20)</a:t>
            </a:r>
            <a:r>
              <a:rPr b="1" spc="-10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b="1" spc="-5" dirty="0">
                <a:solidFill>
                  <a:srgbClr val="002060"/>
                </a:solidFill>
                <a:latin typeface="Calibri Light"/>
                <a:cs typeface="Calibri Light"/>
              </a:rPr>
              <a:t>;</a:t>
            </a:r>
            <a:endParaRPr b="1" dirty="0">
              <a:solidFill>
                <a:srgbClr val="002060"/>
              </a:solidFill>
              <a:latin typeface="Calibri Light"/>
              <a:cs typeface="Calibri Light"/>
            </a:endParaRPr>
          </a:p>
          <a:p>
            <a:pPr marL="299085" marR="483234" indent="-287020">
              <a:lnSpc>
                <a:spcPct val="106900"/>
              </a:lnSpc>
              <a:spcBef>
                <a:spcPts val="8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b="1" spc="-10" dirty="0">
                <a:solidFill>
                  <a:srgbClr val="002060"/>
                </a:solidFill>
                <a:latin typeface="Calibri Light"/>
                <a:cs typeface="Calibri Light"/>
              </a:rPr>
              <a:t>A</a:t>
            </a:r>
            <a:r>
              <a:rPr b="1" spc="-125" dirty="0">
                <a:solidFill>
                  <a:srgbClr val="002060"/>
                </a:solidFill>
                <a:latin typeface="Calibri Light"/>
                <a:cs typeface="Calibri Light"/>
              </a:rPr>
              <a:t>L</a:t>
            </a:r>
            <a:r>
              <a:rPr b="1" spc="-10" dirty="0">
                <a:solidFill>
                  <a:srgbClr val="002060"/>
                </a:solidFill>
                <a:latin typeface="Calibri Light"/>
                <a:cs typeface="Calibri Light"/>
              </a:rPr>
              <a:t>T</a:t>
            </a:r>
            <a:r>
              <a:rPr b="1" spc="-25" dirty="0">
                <a:solidFill>
                  <a:srgbClr val="002060"/>
                </a:solidFill>
                <a:latin typeface="Calibri Light"/>
                <a:cs typeface="Calibri Light"/>
              </a:rPr>
              <a:t>E</a:t>
            </a:r>
            <a:r>
              <a:rPr b="1" spc="-5" dirty="0">
                <a:solidFill>
                  <a:srgbClr val="002060"/>
                </a:solidFill>
                <a:latin typeface="Calibri Light"/>
                <a:cs typeface="Calibri Light"/>
              </a:rPr>
              <a:t>R</a:t>
            </a:r>
            <a:r>
              <a:rPr b="1" spc="-65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b="1" spc="-130" dirty="0">
                <a:solidFill>
                  <a:srgbClr val="002060"/>
                </a:solidFill>
                <a:latin typeface="Calibri Light"/>
                <a:cs typeface="Calibri Light"/>
              </a:rPr>
              <a:t>T</a:t>
            </a:r>
            <a:r>
              <a:rPr b="1" spc="-10" dirty="0">
                <a:solidFill>
                  <a:srgbClr val="002060"/>
                </a:solidFill>
                <a:latin typeface="Calibri Light"/>
                <a:cs typeface="Calibri Light"/>
              </a:rPr>
              <a:t>AB</a:t>
            </a:r>
            <a:r>
              <a:rPr b="1" spc="-20" dirty="0">
                <a:solidFill>
                  <a:srgbClr val="002060"/>
                </a:solidFill>
                <a:latin typeface="Calibri Light"/>
                <a:cs typeface="Calibri Light"/>
              </a:rPr>
              <a:t>L</a:t>
            </a:r>
            <a:r>
              <a:rPr b="1" spc="-5" dirty="0">
                <a:solidFill>
                  <a:srgbClr val="002060"/>
                </a:solidFill>
                <a:latin typeface="Calibri Light"/>
                <a:cs typeface="Calibri Light"/>
              </a:rPr>
              <a:t>E</a:t>
            </a:r>
            <a:r>
              <a:rPr b="1" spc="-60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b="1" spc="-10" dirty="0">
                <a:solidFill>
                  <a:srgbClr val="002060"/>
                </a:solidFill>
                <a:latin typeface="Calibri Light"/>
                <a:cs typeface="Calibri Light"/>
              </a:rPr>
              <a:t>O</a:t>
            </a:r>
            <a:r>
              <a:rPr b="1" spc="-30" dirty="0">
                <a:solidFill>
                  <a:srgbClr val="002060"/>
                </a:solidFill>
                <a:latin typeface="Calibri Light"/>
                <a:cs typeface="Calibri Light"/>
              </a:rPr>
              <a:t>r</a:t>
            </a:r>
            <a:r>
              <a:rPr b="1" spc="-5" dirty="0">
                <a:solidFill>
                  <a:srgbClr val="002060"/>
                </a:solidFill>
                <a:latin typeface="Calibri Light"/>
                <a:cs typeface="Calibri Light"/>
              </a:rPr>
              <a:t>de</a:t>
            </a:r>
            <a:r>
              <a:rPr b="1" spc="-40" dirty="0">
                <a:solidFill>
                  <a:srgbClr val="002060"/>
                </a:solidFill>
                <a:latin typeface="Calibri Light"/>
                <a:cs typeface="Calibri Light"/>
              </a:rPr>
              <a:t>r</a:t>
            </a:r>
            <a:r>
              <a:rPr b="1" spc="-5" dirty="0">
                <a:solidFill>
                  <a:srgbClr val="002060"/>
                </a:solidFill>
                <a:latin typeface="Calibri Light"/>
                <a:cs typeface="Calibri Light"/>
              </a:rPr>
              <a:t>s</a:t>
            </a:r>
            <a:r>
              <a:rPr b="1" spc="25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b="1" spc="-10" dirty="0">
                <a:solidFill>
                  <a:srgbClr val="002060"/>
                </a:solidFill>
                <a:latin typeface="Calibri Light"/>
                <a:cs typeface="Calibri Light"/>
              </a:rPr>
              <a:t>AD</a:t>
            </a:r>
            <a:r>
              <a:rPr b="1" spc="-5" dirty="0">
                <a:solidFill>
                  <a:srgbClr val="002060"/>
                </a:solidFill>
                <a:latin typeface="Calibri Light"/>
                <a:cs typeface="Calibri Light"/>
              </a:rPr>
              <a:t>D</a:t>
            </a:r>
            <a:r>
              <a:rPr b="1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b="1" spc="-10" dirty="0">
                <a:solidFill>
                  <a:srgbClr val="002060"/>
                </a:solidFill>
                <a:latin typeface="Calibri Light"/>
                <a:cs typeface="Calibri Light"/>
              </a:rPr>
              <a:t>O</a:t>
            </a:r>
            <a:r>
              <a:rPr b="1" spc="-30" dirty="0">
                <a:solidFill>
                  <a:srgbClr val="002060"/>
                </a:solidFill>
                <a:latin typeface="Calibri Light"/>
                <a:cs typeface="Calibri Light"/>
              </a:rPr>
              <a:t>r</a:t>
            </a:r>
            <a:r>
              <a:rPr b="1" spc="-5" dirty="0">
                <a:solidFill>
                  <a:srgbClr val="002060"/>
                </a:solidFill>
                <a:latin typeface="Calibri Light"/>
                <a:cs typeface="Calibri Light"/>
              </a:rPr>
              <a:t>der</a:t>
            </a:r>
            <a:r>
              <a:rPr b="1" dirty="0">
                <a:solidFill>
                  <a:srgbClr val="002060"/>
                </a:solidFill>
                <a:latin typeface="Calibri Light"/>
                <a:cs typeface="Calibri Light"/>
              </a:rPr>
              <a:t>D</a:t>
            </a:r>
            <a:r>
              <a:rPr b="1" spc="-15" dirty="0">
                <a:solidFill>
                  <a:srgbClr val="002060"/>
                </a:solidFill>
                <a:latin typeface="Calibri Light"/>
                <a:cs typeface="Calibri Light"/>
              </a:rPr>
              <a:t>at</a:t>
            </a:r>
            <a:r>
              <a:rPr b="1" spc="-5" dirty="0">
                <a:solidFill>
                  <a:srgbClr val="002060"/>
                </a:solidFill>
                <a:latin typeface="Calibri Light"/>
                <a:cs typeface="Calibri Light"/>
              </a:rPr>
              <a:t>e </a:t>
            </a:r>
            <a:r>
              <a:rPr b="1" spc="-15" dirty="0">
                <a:solidFill>
                  <a:srgbClr val="002060"/>
                </a:solidFill>
                <a:latin typeface="Calibri Light"/>
                <a:cs typeface="Calibri Light"/>
              </a:rPr>
              <a:t>D</a:t>
            </a:r>
            <a:r>
              <a:rPr b="1" spc="-125" dirty="0">
                <a:solidFill>
                  <a:srgbClr val="002060"/>
                </a:solidFill>
                <a:latin typeface="Calibri Light"/>
                <a:cs typeface="Calibri Light"/>
              </a:rPr>
              <a:t>A</a:t>
            </a:r>
            <a:r>
              <a:rPr b="1" spc="-10" dirty="0">
                <a:solidFill>
                  <a:srgbClr val="002060"/>
                </a:solidFill>
                <a:latin typeface="Calibri Light"/>
                <a:cs typeface="Calibri Light"/>
              </a:rPr>
              <a:t>TE  </a:t>
            </a:r>
            <a:r>
              <a:rPr b="1" spc="-35" dirty="0">
                <a:solidFill>
                  <a:srgbClr val="002060"/>
                </a:solidFill>
                <a:latin typeface="Calibri Light"/>
                <a:cs typeface="Calibri Light"/>
              </a:rPr>
              <a:t>DEFAULT</a:t>
            </a:r>
            <a:r>
              <a:rPr b="1" spc="10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b="1" spc="-30" dirty="0">
                <a:solidFill>
                  <a:srgbClr val="002060"/>
                </a:solidFill>
                <a:latin typeface="Calibri Light"/>
                <a:cs typeface="Calibri Light"/>
              </a:rPr>
              <a:t>SYSDATE</a:t>
            </a:r>
            <a:r>
              <a:rPr b="1" spc="15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b="1" spc="-5" dirty="0">
                <a:solidFill>
                  <a:srgbClr val="002060"/>
                </a:solidFill>
                <a:latin typeface="Calibri Light"/>
                <a:cs typeface="Calibri Light"/>
              </a:rPr>
              <a:t>;</a:t>
            </a:r>
            <a:endParaRPr b="1" dirty="0">
              <a:solidFill>
                <a:srgbClr val="002060"/>
              </a:solidFill>
              <a:latin typeface="Calibri Light"/>
              <a:cs typeface="Calibri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228600"/>
            <a:ext cx="5532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-5" dirty="0" smtClean="0">
                <a:solidFill>
                  <a:schemeClr val="tx2">
                    <a:lumMod val="75000"/>
                  </a:schemeClr>
                </a:solidFill>
              </a:rPr>
              <a:t>Data Definition Language</a:t>
            </a:r>
            <a:r>
              <a:rPr lang="en-US" sz="3200" b="1" spc="-2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7</TotalTime>
  <Words>104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 Light</vt:lpstr>
      <vt:lpstr>Impact</vt:lpstr>
      <vt:lpstr>Main Event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Nacer MEDIOUNI</dc:creator>
  <cp:lastModifiedBy>marwen -mrabti</cp:lastModifiedBy>
  <cp:revision>1</cp:revision>
  <dcterms:created xsi:type="dcterms:W3CDTF">2022-04-17T20:31:45Z</dcterms:created>
  <dcterms:modified xsi:type="dcterms:W3CDTF">2022-04-17T20:40:31Z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2022-04-01T00:00:00Z</vt:filetime>
  </property>
  <property fmtid="{D5CDD505-2E9C-101B-9397-08002B2CF9AE}" pid="3" name="Creator">
    <vt:lpwstr>Microsoft® PowerPoint® LTSC</vt:lpwstr>
  </property>
  <property fmtid="{D5CDD505-2E9C-101B-9397-08002B2CF9AE}" pid="4" name="LastSaved">
    <vt:filetime>2022-04-17T00:00:00Z</vt:filetime>
  </property>
</Properties>
</file>