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2"/>
  </p:notesMasterIdLst>
  <p:handoutMasterIdLst>
    <p:handoutMasterId r:id="rId13"/>
  </p:handoutMasterIdLst>
  <p:sldIdLst>
    <p:sldId id="256" r:id="rId5"/>
    <p:sldId id="268" r:id="rId6"/>
    <p:sldId id="273" r:id="rId7"/>
    <p:sldId id="274" r:id="rId8"/>
    <p:sldId id="275" r:id="rId9"/>
    <p:sldId id="276"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67463" autoAdjust="0"/>
  </p:normalViewPr>
  <p:slideViewPr>
    <p:cSldViewPr snapToGrid="0">
      <p:cViewPr varScale="1">
        <p:scale>
          <a:sx n="87" d="100"/>
          <a:sy n="87" d="100"/>
        </p:scale>
        <p:origin x="528" y="58"/>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6/12/2023</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6/12/2023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41921025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15964645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118543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8052752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12405565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You can use this slide as your opening or closing slide.  Should you choose to use it as a closing, make sure you review the main points of your presentation.  One creative way to do that is by adding animations to the various graphics on a slide.  This slide has 4 different graphics, and, when you view the slideshow, you will see that you can click to reveal the next graphic.  Similarly, as you review the main topics in your presentation, you may want each point to show up when you are addressing that topic.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Add animation to images and graphics: </a:t>
            </a:r>
          </a:p>
          <a:p>
            <a:pPr marL="228600" indent="-228600">
              <a:buAutoNum type="arabicPeriod"/>
            </a:pPr>
            <a:r>
              <a:rPr lang="en-US" dirty="0">
                <a:latin typeface="Segoe UI" panose="020B0502040204020203" pitchFamily="34" charset="0"/>
                <a:cs typeface="Segoe UI" panose="020B0502040204020203" pitchFamily="34" charset="0"/>
              </a:rPr>
              <a:t>Select your image or graphic.</a:t>
            </a:r>
          </a:p>
          <a:p>
            <a:pPr marL="228600" indent="-228600">
              <a:buAutoNum type="arabicPeriod"/>
            </a:pPr>
            <a:r>
              <a:rPr lang="en-US" dirty="0">
                <a:latin typeface="Segoe UI" panose="020B0502040204020203" pitchFamily="34" charset="0"/>
                <a:cs typeface="Segoe UI" panose="020B0502040204020203" pitchFamily="34" charset="0"/>
              </a:rPr>
              <a:t>Click on the Animations tab.</a:t>
            </a:r>
          </a:p>
          <a:p>
            <a:pPr marL="228600" indent="-228600">
              <a:buAutoNum type="arabicPeriod"/>
            </a:pPr>
            <a:r>
              <a:rPr lang="en-US" dirty="0">
                <a:latin typeface="Segoe UI" panose="020B0502040204020203" pitchFamily="34" charset="0"/>
                <a:cs typeface="Segoe UI" panose="020B0502040204020203" pitchFamily="34" charset="0"/>
              </a:rPr>
              <a:t>Choose from the options.  The animation for this slide is “Split”.  The drop-down menu in the Animation section gives even more animations you can use.</a:t>
            </a:r>
          </a:p>
          <a:p>
            <a:pPr marL="228600" indent="-228600">
              <a:buAutoNum type="arabicPeriod"/>
            </a:pPr>
            <a:r>
              <a:rPr lang="en-US" dirty="0">
                <a:latin typeface="Segoe UI" panose="020B0502040204020203" pitchFamily="34" charset="0"/>
                <a:cs typeface="Segoe UI" panose="020B0502040204020203" pitchFamily="34" charset="0"/>
              </a:rPr>
              <a:t>If you have multiple graphics or images, you will see a number appear next to it that notes the order of the animations.</a:t>
            </a:r>
          </a:p>
          <a:p>
            <a:pPr marL="228600" indent="-228600">
              <a:buAutoNum type="arabicPeriod"/>
            </a:pPr>
            <a:endParaRPr lang="en-US" b="1" dirty="0">
              <a:latin typeface="Segoe UI" panose="020B0502040204020203" pitchFamily="34" charset="0"/>
              <a:cs typeface="Segoe UI" panose="020B0502040204020203" pitchFamily="34" charset="0"/>
            </a:endParaRPr>
          </a:p>
          <a:p>
            <a:pPr marL="0" indent="0">
              <a:buNone/>
            </a:pPr>
            <a:r>
              <a:rPr lang="en-US" b="1" dirty="0">
                <a:latin typeface="Segoe UI" panose="020B0502040204020203" pitchFamily="34" charset="0"/>
                <a:cs typeface="Segoe UI" panose="020B0502040204020203" pitchFamily="34" charset="0"/>
              </a:rPr>
              <a:t>Note: You will want to choose the animations carefully.  You do not want to make your audience dizzy from your presentation.</a:t>
            </a:r>
          </a:p>
        </p:txBody>
      </p:sp>
      <p:sp>
        <p:nvSpPr>
          <p:cNvPr id="4" name="Slide Number Placeholder 3"/>
          <p:cNvSpPr>
            <a:spLocks noGrp="1"/>
          </p:cNvSpPr>
          <p:nvPr>
            <p:ph type="sldNum" sz="quarter" idx="10"/>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644202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6/12/2023</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6/12/2023</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6/12/2023</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6/12/2023</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6/12/2023</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6/12/2023</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6/12/2023</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smtClean="0"/>
              <a:t>Click to edit Master title style</a:t>
            </a:r>
            <a:endParaRPr lang="en-US"/>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6/12/2023</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6/12/2023</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6/12/2023</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6/12/2023</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6/12/2023</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 Id="rId9" Type="http://schemas.openxmlformats.org/officeDocument/2006/relationships/image" Target="../media/image8.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4.png"/><Relationship Id="rId7"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2.png"/><Relationship Id="rId10" Type="http://schemas.openxmlformats.org/officeDocument/2006/relationships/image" Target="../media/image2.svg"/><Relationship Id="rId4" Type="http://schemas.openxmlformats.org/officeDocument/2006/relationships/image" Target="../media/image8.svg"/><Relationship Id="rId9"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5" y="4522156"/>
            <a:ext cx="5609222" cy="1363215"/>
          </a:xfrm>
        </p:spPr>
        <p:txBody>
          <a:bodyPr anchor="t">
            <a:normAutofit fontScale="90000"/>
          </a:bodyPr>
          <a:lstStyle/>
          <a:p>
            <a:pPr algn="l"/>
            <a:r>
              <a:rPr lang="en-US" sz="4400" dirty="0">
                <a:latin typeface="Franklin Gothic Book" panose="020B0503020102020204" pitchFamily="34" charset="0"/>
              </a:rPr>
              <a:t>Compare NoSQL to SQL</a:t>
            </a:r>
            <a:br>
              <a:rPr lang="en-US" sz="4400" dirty="0">
                <a:latin typeface="Franklin Gothic Book" panose="020B0503020102020204" pitchFamily="34" charset="0"/>
              </a:rPr>
            </a:br>
            <a:endParaRPr lang="en-US" sz="4400" dirty="0">
              <a:latin typeface="Franklin Gothic Book" panose="020B0503020102020204" pitchFamily="34" charset="0"/>
              <a:cs typeface="Segoe UI" panose="020B0502040204020203" pitchFamily="34" charset="0"/>
            </a:endParaRPr>
          </a:p>
        </p:txBody>
      </p: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4654296" y="3945418"/>
            <a:ext cx="5609219" cy="576738"/>
          </a:xfrm>
        </p:spPr>
        <p:txBody>
          <a:bodyPr anchor="b">
            <a:normAutofit/>
          </a:bodyPr>
          <a:lstStyle/>
          <a:p>
            <a:pPr algn="l"/>
            <a:endParaRPr lang="en-US" sz="2000" dirty="0">
              <a:latin typeface="Franklin Gothic Book" panose="020B0503020102020204" pitchFamily="34" charset="0"/>
            </a:endParaRP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a:off x="9725024" y="327889"/>
            <a:ext cx="2260711" cy="2260711"/>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283308" y="169573"/>
            <a:ext cx="10515600" cy="1325563"/>
          </a:xfrm>
        </p:spPr>
        <p:txBody>
          <a:bodyPr/>
          <a:lstStyle/>
          <a:p>
            <a:r>
              <a:rPr lang="en-US" dirty="0">
                <a:latin typeface="Franklin Gothic Book" panose="020B0503020102020204" pitchFamily="34" charset="0"/>
              </a:rPr>
              <a:t>NoSQL </a:t>
            </a:r>
            <a:r>
              <a:rPr lang="en-US" dirty="0" smtClean="0">
                <a:latin typeface="Franklin Gothic Book" panose="020B0503020102020204" pitchFamily="34" charset="0"/>
              </a:rPr>
              <a:t>Vs </a:t>
            </a:r>
            <a:r>
              <a:rPr lang="en-US" dirty="0">
                <a:latin typeface="Franklin Gothic Book" panose="020B0503020102020204" pitchFamily="34" charset="0"/>
              </a:rPr>
              <a:t>SQL</a:t>
            </a:r>
            <a:endParaRPr lang="en-US" dirty="0">
              <a:latin typeface="Franklin Gothic Book" panose="020B0503020102020204" pitchFamily="34" charset="0"/>
              <a:cs typeface="Segoe UI" panose="020B0502040204020203" pitchFamily="34" charset="0"/>
            </a:endParaRPr>
          </a:p>
        </p:txBody>
      </p:sp>
      <p:sp>
        <p:nvSpPr>
          <p:cNvPr id="5" name="TextBox 4">
            <a:extLst>
              <a:ext uri="{FF2B5EF4-FFF2-40B4-BE49-F238E27FC236}">
                <a16:creationId xmlns:a16="http://schemas.microsoft.com/office/drawing/2014/main" id="{25AD4F61-E023-4530-BF03-8BC2D825D0BF}"/>
              </a:ext>
            </a:extLst>
          </p:cNvPr>
          <p:cNvSpPr txBox="1"/>
          <p:nvPr/>
        </p:nvSpPr>
        <p:spPr>
          <a:xfrm>
            <a:off x="949485" y="4319730"/>
            <a:ext cx="4298546" cy="1754326"/>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1</a:t>
            </a:r>
            <a:r>
              <a:rPr lang="en-US" dirty="0" smtClean="0">
                <a:latin typeface="Segoe UI" panose="020B0502040204020203" pitchFamily="34" charset="0"/>
                <a:cs typeface="Segoe UI" panose="020B0502040204020203" pitchFamily="34" charset="0"/>
              </a:rPr>
              <a:t>.</a:t>
            </a:r>
            <a:r>
              <a:rPr lang="en-US" dirty="0"/>
              <a:t> SQL databases are based on the relational data model. They store data in tables with predefined schemas, where each table has columns representing the attributes of the data and rows representing individual records.</a:t>
            </a:r>
            <a:endParaRPr lang="en-US" dirty="0">
              <a:latin typeface="Segoe UI" panose="020B0502040204020203" pitchFamily="34" charset="0"/>
              <a:cs typeface="Segoe UI" panose="020B0502040204020203" pitchFamily="34" charset="0"/>
            </a:endParaRPr>
          </a:p>
        </p:txBody>
      </p:sp>
      <p:sp>
        <p:nvSpPr>
          <p:cNvPr id="7" name="TextBox 6">
            <a:extLst>
              <a:ext uri="{FF2B5EF4-FFF2-40B4-BE49-F238E27FC236}">
                <a16:creationId xmlns:a16="http://schemas.microsoft.com/office/drawing/2014/main" id="{E5564556-59F0-4D0A-A6CD-ADF8F4D7428B}"/>
              </a:ext>
            </a:extLst>
          </p:cNvPr>
          <p:cNvSpPr txBox="1"/>
          <p:nvPr/>
        </p:nvSpPr>
        <p:spPr>
          <a:xfrm>
            <a:off x="5834185" y="4319730"/>
            <a:ext cx="5967045" cy="1200329"/>
          </a:xfrm>
          <a:prstGeom prst="rect">
            <a:avLst/>
          </a:prstGeom>
          <a:noFill/>
        </p:spPr>
        <p:txBody>
          <a:bodyPr wrap="square" rtlCol="0">
            <a:spAutoFit/>
          </a:bodyPr>
          <a:lstStyle/>
          <a:p>
            <a:r>
              <a:rPr lang="en-US" dirty="0" smtClean="0">
                <a:latin typeface="Segoe UI" panose="020B0502040204020203" pitchFamily="34" charset="0"/>
                <a:cs typeface="Segoe UI" panose="020B0502040204020203" pitchFamily="34" charset="0"/>
              </a:rPr>
              <a:t>2.</a:t>
            </a:r>
            <a:r>
              <a:rPr lang="en-US" dirty="0"/>
              <a:t> NoSQL databases use various data models such as key-value, document, columnar, or graph. They provide flexibility by allowing the schema to be dynamic and not enforcing strict relationships between data.</a:t>
            </a:r>
            <a:endParaRPr lang="en-US" dirty="0">
              <a:latin typeface="Segoe UI" panose="020B0502040204020203" pitchFamily="34" charset="0"/>
              <a:cs typeface="Segoe UI" panose="020B0502040204020203" pitchFamily="34" charset="0"/>
            </a:endParaRPr>
          </a:p>
        </p:txBody>
      </p:sp>
      <p:sp>
        <p:nvSpPr>
          <p:cNvPr id="8" name="Oval 7">
            <a:extLst>
              <a:ext uri="{FF2B5EF4-FFF2-40B4-BE49-F238E27FC236}">
                <a16:creationId xmlns:a16="http://schemas.microsoft.com/office/drawing/2014/main" id="{E5585411-DE61-42EC-8DAB-BA853F129791}"/>
              </a:ext>
            </a:extLst>
          </p:cNvPr>
          <p:cNvSpPr/>
          <p:nvPr/>
        </p:nvSpPr>
        <p:spPr>
          <a:xfrm>
            <a:off x="363331" y="1495136"/>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1</a:t>
            </a:r>
          </a:p>
        </p:txBody>
      </p:sp>
      <p:sp>
        <p:nvSpPr>
          <p:cNvPr id="9" name="Oval 8">
            <a:extLst>
              <a:ext uri="{FF2B5EF4-FFF2-40B4-BE49-F238E27FC236}">
                <a16:creationId xmlns:a16="http://schemas.microsoft.com/office/drawing/2014/main" id="{6D1E12A6-FA7A-477F-8C87-308C5B84B139}"/>
              </a:ext>
            </a:extLst>
          </p:cNvPr>
          <p:cNvSpPr/>
          <p:nvPr/>
        </p:nvSpPr>
        <p:spPr>
          <a:xfrm>
            <a:off x="5248031" y="1495136"/>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2</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3839" y="1609970"/>
            <a:ext cx="2019300" cy="2266950"/>
          </a:xfrm>
          <a:prstGeom prst="rect">
            <a:avLst/>
          </a:prstGeom>
        </p:spPr>
      </p:pic>
      <p:pic>
        <p:nvPicPr>
          <p:cNvPr id="10" name="Picture 9"/>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6628339" y="1783106"/>
            <a:ext cx="3689937" cy="1931067"/>
          </a:xfrm>
          <a:prstGeom prst="rect">
            <a:avLst/>
          </a:prstGeom>
        </p:spPr>
      </p:pic>
    </p:spTree>
    <p:extLst>
      <p:ext uri="{BB962C8B-B14F-4D97-AF65-F5344CB8AC3E}">
        <p14:creationId xmlns:p14="http://schemas.microsoft.com/office/powerpoint/2010/main" val="1534910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283308" y="169573"/>
            <a:ext cx="10515600" cy="1325563"/>
          </a:xfrm>
        </p:spPr>
        <p:txBody>
          <a:bodyPr/>
          <a:lstStyle/>
          <a:p>
            <a:r>
              <a:rPr lang="en-US" dirty="0">
                <a:latin typeface="Franklin Gothic Book" panose="020B0503020102020204" pitchFamily="34" charset="0"/>
              </a:rPr>
              <a:t>NoSQL </a:t>
            </a:r>
            <a:r>
              <a:rPr lang="en-US" dirty="0" smtClean="0">
                <a:latin typeface="Franklin Gothic Book" panose="020B0503020102020204" pitchFamily="34" charset="0"/>
              </a:rPr>
              <a:t>Vs </a:t>
            </a:r>
            <a:r>
              <a:rPr lang="en-US" dirty="0">
                <a:latin typeface="Franklin Gothic Book" panose="020B0503020102020204" pitchFamily="34" charset="0"/>
              </a:rPr>
              <a:t>SQL</a:t>
            </a:r>
            <a:endParaRPr lang="en-US" dirty="0">
              <a:latin typeface="Franklin Gothic Book" panose="020B0503020102020204" pitchFamily="34" charset="0"/>
              <a:cs typeface="Segoe UI" panose="020B0502040204020203" pitchFamily="34" charset="0"/>
            </a:endParaRPr>
          </a:p>
        </p:txBody>
      </p:sp>
      <p:sp>
        <p:nvSpPr>
          <p:cNvPr id="5" name="TextBox 4">
            <a:extLst>
              <a:ext uri="{FF2B5EF4-FFF2-40B4-BE49-F238E27FC236}">
                <a16:creationId xmlns:a16="http://schemas.microsoft.com/office/drawing/2014/main" id="{25AD4F61-E023-4530-BF03-8BC2D825D0BF}"/>
              </a:ext>
            </a:extLst>
          </p:cNvPr>
          <p:cNvSpPr txBox="1"/>
          <p:nvPr/>
        </p:nvSpPr>
        <p:spPr>
          <a:xfrm>
            <a:off x="949485" y="4397884"/>
            <a:ext cx="4298546" cy="1754326"/>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1</a:t>
            </a:r>
            <a:r>
              <a:rPr lang="en-US" dirty="0" smtClean="0">
                <a:latin typeface="Segoe UI" panose="020B0502040204020203" pitchFamily="34" charset="0"/>
                <a:cs typeface="Segoe UI" panose="020B0502040204020203" pitchFamily="34" charset="0"/>
              </a:rPr>
              <a:t>.</a:t>
            </a:r>
            <a:r>
              <a:rPr lang="en-US" dirty="0"/>
              <a:t> Traditional SQL databases, known as RDBMS (Relational Database Management Systems), are typically vertically scalable. This means that they can handle increased loads by upgrading hardware resources like CPU, RAM, or storage on a single machine.</a:t>
            </a:r>
            <a:endParaRPr lang="en-US" dirty="0">
              <a:latin typeface="Segoe UI" panose="020B0502040204020203" pitchFamily="34" charset="0"/>
              <a:cs typeface="Segoe UI" panose="020B0502040204020203" pitchFamily="34" charset="0"/>
            </a:endParaRPr>
          </a:p>
        </p:txBody>
      </p:sp>
      <p:sp>
        <p:nvSpPr>
          <p:cNvPr id="7" name="TextBox 6">
            <a:extLst>
              <a:ext uri="{FF2B5EF4-FFF2-40B4-BE49-F238E27FC236}">
                <a16:creationId xmlns:a16="http://schemas.microsoft.com/office/drawing/2014/main" id="{E5564556-59F0-4D0A-A6CD-ADF8F4D7428B}"/>
              </a:ext>
            </a:extLst>
          </p:cNvPr>
          <p:cNvSpPr txBox="1"/>
          <p:nvPr/>
        </p:nvSpPr>
        <p:spPr>
          <a:xfrm>
            <a:off x="5834185" y="4319730"/>
            <a:ext cx="5967045" cy="1200329"/>
          </a:xfrm>
          <a:prstGeom prst="rect">
            <a:avLst/>
          </a:prstGeom>
          <a:noFill/>
        </p:spPr>
        <p:txBody>
          <a:bodyPr wrap="square" rtlCol="0">
            <a:spAutoFit/>
          </a:bodyPr>
          <a:lstStyle/>
          <a:p>
            <a:r>
              <a:rPr lang="en-US" dirty="0" smtClean="0">
                <a:latin typeface="Segoe UI" panose="020B0502040204020203" pitchFamily="34" charset="0"/>
                <a:cs typeface="Segoe UI" panose="020B0502040204020203" pitchFamily="34" charset="0"/>
              </a:rPr>
              <a:t>2.</a:t>
            </a:r>
            <a:r>
              <a:rPr lang="en-US" dirty="0"/>
              <a:t> NoSQL databases are designed to be horizontally scalable. They can handle increased workloads by distributing data across multiple servers or clusters, providing high scalability and performance.</a:t>
            </a:r>
            <a:endParaRPr lang="en-US" dirty="0">
              <a:latin typeface="Segoe UI" panose="020B0502040204020203" pitchFamily="34" charset="0"/>
              <a:cs typeface="Segoe UI" panose="020B0502040204020203" pitchFamily="34" charset="0"/>
            </a:endParaRPr>
          </a:p>
        </p:txBody>
      </p:sp>
      <p:sp>
        <p:nvSpPr>
          <p:cNvPr id="8" name="Oval 7">
            <a:extLst>
              <a:ext uri="{FF2B5EF4-FFF2-40B4-BE49-F238E27FC236}">
                <a16:creationId xmlns:a16="http://schemas.microsoft.com/office/drawing/2014/main" id="{E5585411-DE61-42EC-8DAB-BA853F129791}"/>
              </a:ext>
            </a:extLst>
          </p:cNvPr>
          <p:cNvSpPr/>
          <p:nvPr/>
        </p:nvSpPr>
        <p:spPr>
          <a:xfrm>
            <a:off x="363331" y="1495136"/>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1</a:t>
            </a:r>
          </a:p>
        </p:txBody>
      </p:sp>
      <p:sp>
        <p:nvSpPr>
          <p:cNvPr id="9" name="Oval 8">
            <a:extLst>
              <a:ext uri="{FF2B5EF4-FFF2-40B4-BE49-F238E27FC236}">
                <a16:creationId xmlns:a16="http://schemas.microsoft.com/office/drawing/2014/main" id="{6D1E12A6-FA7A-477F-8C87-308C5B84B139}"/>
              </a:ext>
            </a:extLst>
          </p:cNvPr>
          <p:cNvSpPr/>
          <p:nvPr/>
        </p:nvSpPr>
        <p:spPr>
          <a:xfrm>
            <a:off x="5248031" y="1495136"/>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2</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3839" y="1609970"/>
            <a:ext cx="2019300" cy="2266950"/>
          </a:xfrm>
          <a:prstGeom prst="rect">
            <a:avLst/>
          </a:prstGeom>
        </p:spPr>
      </p:pic>
      <p:pic>
        <p:nvPicPr>
          <p:cNvPr id="10" name="Picture 9"/>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6628339" y="1783106"/>
            <a:ext cx="3689937" cy="1931067"/>
          </a:xfrm>
          <a:prstGeom prst="rect">
            <a:avLst/>
          </a:prstGeom>
        </p:spPr>
      </p:pic>
    </p:spTree>
    <p:extLst>
      <p:ext uri="{BB962C8B-B14F-4D97-AF65-F5344CB8AC3E}">
        <p14:creationId xmlns:p14="http://schemas.microsoft.com/office/powerpoint/2010/main" val="15742793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283308" y="169573"/>
            <a:ext cx="10515600" cy="1325563"/>
          </a:xfrm>
        </p:spPr>
        <p:txBody>
          <a:bodyPr/>
          <a:lstStyle/>
          <a:p>
            <a:r>
              <a:rPr lang="en-US" dirty="0">
                <a:latin typeface="Franklin Gothic Book" panose="020B0503020102020204" pitchFamily="34" charset="0"/>
              </a:rPr>
              <a:t>NoSQL </a:t>
            </a:r>
            <a:r>
              <a:rPr lang="en-US" dirty="0" smtClean="0">
                <a:latin typeface="Franklin Gothic Book" panose="020B0503020102020204" pitchFamily="34" charset="0"/>
              </a:rPr>
              <a:t>Vs </a:t>
            </a:r>
            <a:r>
              <a:rPr lang="en-US" dirty="0">
                <a:latin typeface="Franklin Gothic Book" panose="020B0503020102020204" pitchFamily="34" charset="0"/>
              </a:rPr>
              <a:t>SQL</a:t>
            </a:r>
            <a:endParaRPr lang="en-US" dirty="0">
              <a:latin typeface="Franklin Gothic Book" panose="020B0503020102020204" pitchFamily="34" charset="0"/>
              <a:cs typeface="Segoe UI" panose="020B0502040204020203" pitchFamily="34" charset="0"/>
            </a:endParaRPr>
          </a:p>
        </p:txBody>
      </p:sp>
      <p:sp>
        <p:nvSpPr>
          <p:cNvPr id="5" name="TextBox 4">
            <a:extLst>
              <a:ext uri="{FF2B5EF4-FFF2-40B4-BE49-F238E27FC236}">
                <a16:creationId xmlns:a16="http://schemas.microsoft.com/office/drawing/2014/main" id="{25AD4F61-E023-4530-BF03-8BC2D825D0BF}"/>
              </a:ext>
            </a:extLst>
          </p:cNvPr>
          <p:cNvSpPr txBox="1"/>
          <p:nvPr/>
        </p:nvSpPr>
        <p:spPr>
          <a:xfrm>
            <a:off x="949485" y="4397884"/>
            <a:ext cx="4298546" cy="1754326"/>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1</a:t>
            </a:r>
            <a:r>
              <a:rPr lang="en-US" dirty="0" smtClean="0">
                <a:latin typeface="Segoe UI" panose="020B0502040204020203" pitchFamily="34" charset="0"/>
                <a:cs typeface="Segoe UI" panose="020B0502040204020203" pitchFamily="34" charset="0"/>
              </a:rPr>
              <a:t>.</a:t>
            </a:r>
            <a:r>
              <a:rPr lang="en-US" dirty="0"/>
              <a:t> SQL databases use the SQL language, which is a standard language for managing and querying relational databases. It provides a rich set of operations for data manipulation, retrieval, and aggregation, including joins, filtering, and grouping.</a:t>
            </a:r>
            <a:endParaRPr lang="en-US" dirty="0">
              <a:latin typeface="Segoe UI" panose="020B0502040204020203" pitchFamily="34" charset="0"/>
              <a:cs typeface="Segoe UI" panose="020B0502040204020203" pitchFamily="34" charset="0"/>
            </a:endParaRPr>
          </a:p>
        </p:txBody>
      </p:sp>
      <p:sp>
        <p:nvSpPr>
          <p:cNvPr id="7" name="TextBox 6">
            <a:extLst>
              <a:ext uri="{FF2B5EF4-FFF2-40B4-BE49-F238E27FC236}">
                <a16:creationId xmlns:a16="http://schemas.microsoft.com/office/drawing/2014/main" id="{E5564556-59F0-4D0A-A6CD-ADF8F4D7428B}"/>
              </a:ext>
            </a:extLst>
          </p:cNvPr>
          <p:cNvSpPr txBox="1"/>
          <p:nvPr/>
        </p:nvSpPr>
        <p:spPr>
          <a:xfrm>
            <a:off x="5834185" y="4319730"/>
            <a:ext cx="5967045" cy="1200329"/>
          </a:xfrm>
          <a:prstGeom prst="rect">
            <a:avLst/>
          </a:prstGeom>
          <a:noFill/>
        </p:spPr>
        <p:txBody>
          <a:bodyPr wrap="square" rtlCol="0">
            <a:spAutoFit/>
          </a:bodyPr>
          <a:lstStyle/>
          <a:p>
            <a:r>
              <a:rPr lang="en-US" dirty="0" smtClean="0">
                <a:latin typeface="Segoe UI" panose="020B0502040204020203" pitchFamily="34" charset="0"/>
                <a:cs typeface="Segoe UI" panose="020B0502040204020203" pitchFamily="34" charset="0"/>
              </a:rPr>
              <a:t>2.</a:t>
            </a:r>
            <a:r>
              <a:rPr lang="en-US" dirty="0"/>
              <a:t> NoSQL databases have their query languages, which vary depending on the database type. Some NoSQL databases support SQL-like query languages, while others provide APIs or specific query languages tailored to the data model used.</a:t>
            </a:r>
            <a:endParaRPr lang="en-US" dirty="0">
              <a:latin typeface="Segoe UI" panose="020B0502040204020203" pitchFamily="34" charset="0"/>
              <a:cs typeface="Segoe UI" panose="020B0502040204020203" pitchFamily="34" charset="0"/>
            </a:endParaRPr>
          </a:p>
        </p:txBody>
      </p:sp>
      <p:sp>
        <p:nvSpPr>
          <p:cNvPr id="8" name="Oval 7">
            <a:extLst>
              <a:ext uri="{FF2B5EF4-FFF2-40B4-BE49-F238E27FC236}">
                <a16:creationId xmlns:a16="http://schemas.microsoft.com/office/drawing/2014/main" id="{E5585411-DE61-42EC-8DAB-BA853F129791}"/>
              </a:ext>
            </a:extLst>
          </p:cNvPr>
          <p:cNvSpPr/>
          <p:nvPr/>
        </p:nvSpPr>
        <p:spPr>
          <a:xfrm>
            <a:off x="363331" y="1495136"/>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1</a:t>
            </a:r>
          </a:p>
        </p:txBody>
      </p:sp>
      <p:sp>
        <p:nvSpPr>
          <p:cNvPr id="9" name="Oval 8">
            <a:extLst>
              <a:ext uri="{FF2B5EF4-FFF2-40B4-BE49-F238E27FC236}">
                <a16:creationId xmlns:a16="http://schemas.microsoft.com/office/drawing/2014/main" id="{6D1E12A6-FA7A-477F-8C87-308C5B84B139}"/>
              </a:ext>
            </a:extLst>
          </p:cNvPr>
          <p:cNvSpPr/>
          <p:nvPr/>
        </p:nvSpPr>
        <p:spPr>
          <a:xfrm>
            <a:off x="5248031" y="1495136"/>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2</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3839" y="1609970"/>
            <a:ext cx="2019300" cy="2266950"/>
          </a:xfrm>
          <a:prstGeom prst="rect">
            <a:avLst/>
          </a:prstGeom>
        </p:spPr>
      </p:pic>
      <p:pic>
        <p:nvPicPr>
          <p:cNvPr id="10" name="Picture 9"/>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6628339" y="1783106"/>
            <a:ext cx="3689937" cy="1931067"/>
          </a:xfrm>
          <a:prstGeom prst="rect">
            <a:avLst/>
          </a:prstGeom>
        </p:spPr>
      </p:pic>
    </p:spTree>
    <p:extLst>
      <p:ext uri="{BB962C8B-B14F-4D97-AF65-F5344CB8AC3E}">
        <p14:creationId xmlns:p14="http://schemas.microsoft.com/office/powerpoint/2010/main" val="26434235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283308" y="169573"/>
            <a:ext cx="10515600" cy="1325563"/>
          </a:xfrm>
        </p:spPr>
        <p:txBody>
          <a:bodyPr/>
          <a:lstStyle/>
          <a:p>
            <a:r>
              <a:rPr lang="en-US" dirty="0">
                <a:latin typeface="Franklin Gothic Book" panose="020B0503020102020204" pitchFamily="34" charset="0"/>
              </a:rPr>
              <a:t>NoSQL </a:t>
            </a:r>
            <a:r>
              <a:rPr lang="en-US" dirty="0" smtClean="0">
                <a:latin typeface="Franklin Gothic Book" panose="020B0503020102020204" pitchFamily="34" charset="0"/>
              </a:rPr>
              <a:t>Vs </a:t>
            </a:r>
            <a:r>
              <a:rPr lang="en-US" dirty="0">
                <a:latin typeface="Franklin Gothic Book" panose="020B0503020102020204" pitchFamily="34" charset="0"/>
              </a:rPr>
              <a:t>SQL</a:t>
            </a:r>
            <a:endParaRPr lang="en-US" dirty="0">
              <a:latin typeface="Franklin Gothic Book" panose="020B0503020102020204" pitchFamily="34" charset="0"/>
              <a:cs typeface="Segoe UI" panose="020B0502040204020203" pitchFamily="34" charset="0"/>
            </a:endParaRPr>
          </a:p>
        </p:txBody>
      </p:sp>
      <p:sp>
        <p:nvSpPr>
          <p:cNvPr id="5" name="TextBox 4">
            <a:extLst>
              <a:ext uri="{FF2B5EF4-FFF2-40B4-BE49-F238E27FC236}">
                <a16:creationId xmlns:a16="http://schemas.microsoft.com/office/drawing/2014/main" id="{25AD4F61-E023-4530-BF03-8BC2D825D0BF}"/>
              </a:ext>
            </a:extLst>
          </p:cNvPr>
          <p:cNvSpPr txBox="1"/>
          <p:nvPr/>
        </p:nvSpPr>
        <p:spPr>
          <a:xfrm>
            <a:off x="949485" y="4397884"/>
            <a:ext cx="4298546" cy="1754326"/>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1</a:t>
            </a:r>
            <a:r>
              <a:rPr lang="en-US" dirty="0" smtClean="0">
                <a:latin typeface="Segoe UI" panose="020B0502040204020203" pitchFamily="34" charset="0"/>
                <a:cs typeface="Segoe UI" panose="020B0502040204020203" pitchFamily="34" charset="0"/>
              </a:rPr>
              <a:t>.</a:t>
            </a:r>
            <a:r>
              <a:rPr lang="en-US" dirty="0"/>
              <a:t> SQL databases enforce a rigid schema, where the structure of the data must be defined upfront. Any changes to the schema often require altering table structures, which can be time-consuming and disruptive.</a:t>
            </a:r>
            <a:endParaRPr lang="en-US" dirty="0">
              <a:latin typeface="Segoe UI" panose="020B0502040204020203" pitchFamily="34" charset="0"/>
              <a:cs typeface="Segoe UI" panose="020B0502040204020203" pitchFamily="34" charset="0"/>
            </a:endParaRPr>
          </a:p>
        </p:txBody>
      </p:sp>
      <p:sp>
        <p:nvSpPr>
          <p:cNvPr id="7" name="TextBox 6">
            <a:extLst>
              <a:ext uri="{FF2B5EF4-FFF2-40B4-BE49-F238E27FC236}">
                <a16:creationId xmlns:a16="http://schemas.microsoft.com/office/drawing/2014/main" id="{E5564556-59F0-4D0A-A6CD-ADF8F4D7428B}"/>
              </a:ext>
            </a:extLst>
          </p:cNvPr>
          <p:cNvSpPr txBox="1"/>
          <p:nvPr/>
        </p:nvSpPr>
        <p:spPr>
          <a:xfrm>
            <a:off x="5834185" y="4319730"/>
            <a:ext cx="5967045" cy="1477328"/>
          </a:xfrm>
          <a:prstGeom prst="rect">
            <a:avLst/>
          </a:prstGeom>
          <a:noFill/>
        </p:spPr>
        <p:txBody>
          <a:bodyPr wrap="square" rtlCol="0">
            <a:spAutoFit/>
          </a:bodyPr>
          <a:lstStyle/>
          <a:p>
            <a:r>
              <a:rPr lang="en-US" dirty="0" smtClean="0">
                <a:latin typeface="Segoe UI" panose="020B0502040204020203" pitchFamily="34" charset="0"/>
                <a:cs typeface="Segoe UI" panose="020B0502040204020203" pitchFamily="34" charset="0"/>
              </a:rPr>
              <a:t>2.</a:t>
            </a:r>
            <a:r>
              <a:rPr lang="en-US" dirty="0"/>
              <a:t> NoSQL databases offer schema flexibility. They allow dynamic and unstructured data to be stored without requiring a predefined schema. This flexibility enables agile development and easy adaptation to changing data requirements.</a:t>
            </a:r>
            <a:endParaRPr lang="en-US" dirty="0">
              <a:latin typeface="Segoe UI" panose="020B0502040204020203" pitchFamily="34" charset="0"/>
              <a:cs typeface="Segoe UI" panose="020B0502040204020203" pitchFamily="34" charset="0"/>
            </a:endParaRPr>
          </a:p>
        </p:txBody>
      </p:sp>
      <p:sp>
        <p:nvSpPr>
          <p:cNvPr id="8" name="Oval 7">
            <a:extLst>
              <a:ext uri="{FF2B5EF4-FFF2-40B4-BE49-F238E27FC236}">
                <a16:creationId xmlns:a16="http://schemas.microsoft.com/office/drawing/2014/main" id="{E5585411-DE61-42EC-8DAB-BA853F129791}"/>
              </a:ext>
            </a:extLst>
          </p:cNvPr>
          <p:cNvSpPr/>
          <p:nvPr/>
        </p:nvSpPr>
        <p:spPr>
          <a:xfrm>
            <a:off x="363331" y="1495136"/>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1</a:t>
            </a:r>
          </a:p>
        </p:txBody>
      </p:sp>
      <p:sp>
        <p:nvSpPr>
          <p:cNvPr id="9" name="Oval 8">
            <a:extLst>
              <a:ext uri="{FF2B5EF4-FFF2-40B4-BE49-F238E27FC236}">
                <a16:creationId xmlns:a16="http://schemas.microsoft.com/office/drawing/2014/main" id="{6D1E12A6-FA7A-477F-8C87-308C5B84B139}"/>
              </a:ext>
            </a:extLst>
          </p:cNvPr>
          <p:cNvSpPr/>
          <p:nvPr/>
        </p:nvSpPr>
        <p:spPr>
          <a:xfrm>
            <a:off x="5248031" y="1495136"/>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2</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3839" y="1609970"/>
            <a:ext cx="2019300" cy="2266950"/>
          </a:xfrm>
          <a:prstGeom prst="rect">
            <a:avLst/>
          </a:prstGeom>
        </p:spPr>
      </p:pic>
      <p:pic>
        <p:nvPicPr>
          <p:cNvPr id="10" name="Picture 9"/>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6628339" y="1783106"/>
            <a:ext cx="3689937" cy="1931067"/>
          </a:xfrm>
          <a:prstGeom prst="rect">
            <a:avLst/>
          </a:prstGeom>
        </p:spPr>
      </p:pic>
    </p:spTree>
    <p:extLst>
      <p:ext uri="{BB962C8B-B14F-4D97-AF65-F5344CB8AC3E}">
        <p14:creationId xmlns:p14="http://schemas.microsoft.com/office/powerpoint/2010/main" val="9225340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283308" y="169573"/>
            <a:ext cx="10515600" cy="1325563"/>
          </a:xfrm>
        </p:spPr>
        <p:txBody>
          <a:bodyPr/>
          <a:lstStyle/>
          <a:p>
            <a:r>
              <a:rPr lang="en-US" dirty="0">
                <a:latin typeface="Franklin Gothic Book" panose="020B0503020102020204" pitchFamily="34" charset="0"/>
              </a:rPr>
              <a:t>NoSQL </a:t>
            </a:r>
            <a:r>
              <a:rPr lang="en-US" dirty="0" smtClean="0">
                <a:latin typeface="Franklin Gothic Book" panose="020B0503020102020204" pitchFamily="34" charset="0"/>
              </a:rPr>
              <a:t>Vs </a:t>
            </a:r>
            <a:r>
              <a:rPr lang="en-US" dirty="0">
                <a:latin typeface="Franklin Gothic Book" panose="020B0503020102020204" pitchFamily="34" charset="0"/>
              </a:rPr>
              <a:t>SQL</a:t>
            </a:r>
            <a:endParaRPr lang="en-US" dirty="0">
              <a:latin typeface="Franklin Gothic Book" panose="020B0503020102020204" pitchFamily="34" charset="0"/>
              <a:cs typeface="Segoe UI" panose="020B0502040204020203" pitchFamily="34" charset="0"/>
            </a:endParaRPr>
          </a:p>
        </p:txBody>
      </p:sp>
      <p:sp>
        <p:nvSpPr>
          <p:cNvPr id="5" name="TextBox 4">
            <a:extLst>
              <a:ext uri="{FF2B5EF4-FFF2-40B4-BE49-F238E27FC236}">
                <a16:creationId xmlns:a16="http://schemas.microsoft.com/office/drawing/2014/main" id="{25AD4F61-E023-4530-BF03-8BC2D825D0BF}"/>
              </a:ext>
            </a:extLst>
          </p:cNvPr>
          <p:cNvSpPr txBox="1"/>
          <p:nvPr/>
        </p:nvSpPr>
        <p:spPr>
          <a:xfrm>
            <a:off x="949485" y="4397884"/>
            <a:ext cx="4298546" cy="2308324"/>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1</a:t>
            </a:r>
            <a:r>
              <a:rPr lang="en-US" dirty="0" smtClean="0">
                <a:latin typeface="Segoe UI" panose="020B0502040204020203" pitchFamily="34" charset="0"/>
                <a:cs typeface="Segoe UI" panose="020B0502040204020203" pitchFamily="34" charset="0"/>
              </a:rPr>
              <a:t>.</a:t>
            </a:r>
            <a:r>
              <a:rPr lang="en-US" dirty="0"/>
              <a:t> SQL databases are well-suited for applications that require complex transactions, data integrity, and strong consistency. They are commonly used in financial systems, e-commerce platforms, and applications where relational data and ACID (Atomicity, Consistency, Isolation, Durability) properties are crucial.</a:t>
            </a:r>
            <a:endParaRPr lang="en-US" dirty="0">
              <a:latin typeface="Segoe UI" panose="020B0502040204020203" pitchFamily="34" charset="0"/>
              <a:cs typeface="Segoe UI" panose="020B0502040204020203" pitchFamily="34" charset="0"/>
            </a:endParaRPr>
          </a:p>
        </p:txBody>
      </p:sp>
      <p:sp>
        <p:nvSpPr>
          <p:cNvPr id="7" name="TextBox 6">
            <a:extLst>
              <a:ext uri="{FF2B5EF4-FFF2-40B4-BE49-F238E27FC236}">
                <a16:creationId xmlns:a16="http://schemas.microsoft.com/office/drawing/2014/main" id="{E5564556-59F0-4D0A-A6CD-ADF8F4D7428B}"/>
              </a:ext>
            </a:extLst>
          </p:cNvPr>
          <p:cNvSpPr txBox="1"/>
          <p:nvPr/>
        </p:nvSpPr>
        <p:spPr>
          <a:xfrm>
            <a:off x="5834185" y="4319730"/>
            <a:ext cx="5967045" cy="1754326"/>
          </a:xfrm>
          <a:prstGeom prst="rect">
            <a:avLst/>
          </a:prstGeom>
          <a:noFill/>
        </p:spPr>
        <p:txBody>
          <a:bodyPr wrap="square" rtlCol="0">
            <a:spAutoFit/>
          </a:bodyPr>
          <a:lstStyle/>
          <a:p>
            <a:r>
              <a:rPr lang="en-US" dirty="0" smtClean="0">
                <a:latin typeface="Segoe UI" panose="020B0502040204020203" pitchFamily="34" charset="0"/>
                <a:cs typeface="Segoe UI" panose="020B0502040204020203" pitchFamily="34" charset="0"/>
              </a:rPr>
              <a:t>2.</a:t>
            </a:r>
            <a:r>
              <a:rPr lang="en-US" dirty="0"/>
              <a:t> NoSQL databases excel in handling large volumes of unstructured or semi-structured data, high write/read scalability, and distributed environments. They are often used in applications like content management systems, real-time analytics, </a:t>
            </a:r>
            <a:r>
              <a:rPr lang="en-US" dirty="0" err="1"/>
              <a:t>IoT</a:t>
            </a:r>
            <a:r>
              <a:rPr lang="en-US" dirty="0"/>
              <a:t> (Internet of Things) platforms, and social networks.</a:t>
            </a:r>
            <a:endParaRPr lang="en-US" dirty="0">
              <a:latin typeface="Segoe UI" panose="020B0502040204020203" pitchFamily="34" charset="0"/>
              <a:cs typeface="Segoe UI" panose="020B0502040204020203" pitchFamily="34" charset="0"/>
            </a:endParaRPr>
          </a:p>
        </p:txBody>
      </p:sp>
      <p:sp>
        <p:nvSpPr>
          <p:cNvPr id="8" name="Oval 7">
            <a:extLst>
              <a:ext uri="{FF2B5EF4-FFF2-40B4-BE49-F238E27FC236}">
                <a16:creationId xmlns:a16="http://schemas.microsoft.com/office/drawing/2014/main" id="{E5585411-DE61-42EC-8DAB-BA853F129791}"/>
              </a:ext>
            </a:extLst>
          </p:cNvPr>
          <p:cNvSpPr/>
          <p:nvPr/>
        </p:nvSpPr>
        <p:spPr>
          <a:xfrm>
            <a:off x="363331" y="1495136"/>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1</a:t>
            </a:r>
          </a:p>
        </p:txBody>
      </p:sp>
      <p:sp>
        <p:nvSpPr>
          <p:cNvPr id="9" name="Oval 8">
            <a:extLst>
              <a:ext uri="{FF2B5EF4-FFF2-40B4-BE49-F238E27FC236}">
                <a16:creationId xmlns:a16="http://schemas.microsoft.com/office/drawing/2014/main" id="{6D1E12A6-FA7A-477F-8C87-308C5B84B139}"/>
              </a:ext>
            </a:extLst>
          </p:cNvPr>
          <p:cNvSpPr/>
          <p:nvPr/>
        </p:nvSpPr>
        <p:spPr>
          <a:xfrm>
            <a:off x="5248031" y="1495136"/>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2</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3839" y="1609970"/>
            <a:ext cx="2019300" cy="2266950"/>
          </a:xfrm>
          <a:prstGeom prst="rect">
            <a:avLst/>
          </a:prstGeom>
        </p:spPr>
      </p:pic>
      <p:pic>
        <p:nvPicPr>
          <p:cNvPr id="10" name="Picture 9"/>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6628339" y="1783106"/>
            <a:ext cx="3689937" cy="1931067"/>
          </a:xfrm>
          <a:prstGeom prst="rect">
            <a:avLst/>
          </a:prstGeom>
        </p:spPr>
      </p:pic>
    </p:spTree>
    <p:extLst>
      <p:ext uri="{BB962C8B-B14F-4D97-AF65-F5344CB8AC3E}">
        <p14:creationId xmlns:p14="http://schemas.microsoft.com/office/powerpoint/2010/main" val="14539047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320041" y="982364"/>
            <a:ext cx="2659472" cy="2659472"/>
          </a:xfrm>
          <a:prstGeom prst="rect">
            <a:avLst/>
          </a:prstGeom>
        </p:spPr>
      </p:pic>
      <p:cxnSp>
        <p:nvCxnSpPr>
          <p:cNvPr id="16" name="Straight Connector 15">
            <a:extLst>
              <a:ext uri="{FF2B5EF4-FFF2-40B4-BE49-F238E27FC236}">
                <a16:creationId xmlns:a16="http://schemas.microsoft.com/office/drawing/2014/main" id="{DFDA47BC-3069-47F5-8257-24B3B1F76A08}"/>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2927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3290143" y="983211"/>
            <a:ext cx="2646677" cy="2646677"/>
          </a:xfrm>
          <a:prstGeom prst="rect">
            <a:avLst/>
          </a:prstGeom>
        </p:spPr>
      </p:pic>
      <p:cxnSp>
        <p:nvCxnSpPr>
          <p:cNvPr id="20" name="Straight Connector 19">
            <a:extLst>
              <a:ext uri="{FF2B5EF4-FFF2-40B4-BE49-F238E27FC236}">
                <a16:creationId xmlns:a16="http://schemas.microsoft.com/office/drawing/2014/main" id="{942B920A-73AD-402A-8EEF-B88E1A9398B8}"/>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768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p:blipFill>
        <p:spPr>
          <a:xfrm>
            <a:off x="6256859" y="982364"/>
            <a:ext cx="2648371" cy="2648371"/>
          </a:xfrm>
          <a:prstGeom prst="rect">
            <a:avLst/>
          </a:prstGeom>
        </p:spPr>
      </p:pic>
      <p:cxnSp>
        <p:nvCxnSpPr>
          <p:cNvPr id="22" name="Straight Connector 21">
            <a:extLst>
              <a:ext uri="{FF2B5EF4-FFF2-40B4-BE49-F238E27FC236}">
                <a16:creationId xmlns:a16="http://schemas.microsoft.com/office/drawing/2014/main" id="{00C9EB70-BC82-414A-BF8D-AD7FC6727616}"/>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6609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p:blipFill>
        <p:spPr>
          <a:xfrm>
            <a:off x="9225269" y="1004677"/>
            <a:ext cx="2648372" cy="2648372"/>
          </a:xfrm>
          <a:prstGeom prst="rect">
            <a:avLst/>
          </a:prstGeom>
        </p:spPr>
      </p:pic>
      <p:sp>
        <p:nvSpPr>
          <p:cNvPr id="18" name="Rectangle 17">
            <a:extLst>
              <a:ext uri="{FF2B5EF4-FFF2-40B4-BE49-F238E27FC236}">
                <a16:creationId xmlns:a16="http://schemas.microsoft.com/office/drawing/2014/main" id="{7AE95D8F-9825-4222-8846-E3461598CC6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527538" y="4756638"/>
            <a:ext cx="11139854" cy="930447"/>
          </a:xfrm>
        </p:spPr>
        <p:txBody>
          <a:bodyPr>
            <a:normAutofit/>
          </a:bodyPr>
          <a:lstStyle/>
          <a:p>
            <a:r>
              <a:rPr lang="en-US" sz="5400" dirty="0">
                <a:solidFill>
                  <a:srgbClr val="FFFFFF"/>
                </a:solidFill>
                <a:latin typeface="Franklin Gothic Book" panose="020B0503020102020204" pitchFamily="34" charset="0"/>
                <a:cs typeface="Segoe UI" panose="020B0502040204020203" pitchFamily="34" charset="0"/>
              </a:rPr>
              <a:t>Research Presentation End</a:t>
            </a:r>
          </a:p>
        </p:txBody>
      </p:sp>
      <p:cxnSp>
        <p:nvCxnSpPr>
          <p:cNvPr id="24" name="Straight Connector 23">
            <a:extLst>
              <a:ext uri="{FF2B5EF4-FFF2-40B4-BE49-F238E27FC236}">
                <a16:creationId xmlns:a16="http://schemas.microsoft.com/office/drawing/2014/main" id="{3217665F-0036-444A-8D4A-33AF36A36A42}"/>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1339362" y="5815698"/>
            <a:ext cx="9144000" cy="420001"/>
          </a:xfrm>
        </p:spPr>
        <p:txBody>
          <a:bodyPr>
            <a:normAutofit/>
          </a:bodyPr>
          <a:lstStyle/>
          <a:p>
            <a:endParaRPr lang="en-US" sz="2000" dirty="0">
              <a:solidFill>
                <a:srgbClr val="E7E6E6"/>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37296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3C7D9E6-B0D9-433E-BD46-EB60F64F4DA8}">
  <ds:schemaRefs>
    <ds:schemaRef ds:uri="71af3243-3dd4-4a8d-8c0d-dd76da1f02a5"/>
    <ds:schemaRef ds:uri="http://schemas.microsoft.com/office/2006/documentManagement/types"/>
    <ds:schemaRef ds:uri="http://schemas.microsoft.com/office/infopath/2007/PartnerControls"/>
    <ds:schemaRef ds:uri="16c05727-aa75-4e4a-9b5f-8a80a1165891"/>
    <ds:schemaRef ds:uri="http://schemas.microsoft.com/office/2006/metadata/properties"/>
    <ds:schemaRef ds:uri="http://purl.org/dc/terms/"/>
    <ds:schemaRef ds:uri="http://purl.org/dc/elements/1.1/"/>
    <ds:schemaRef ds:uri="http://purl.org/dc/dcmitype/"/>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5CA875DA-F9FD-4F83-A049-3B1027B542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0</TotalTime>
  <Words>650</Words>
  <Application>Microsoft Office PowerPoint</Application>
  <PresentationFormat>Widescreen</PresentationFormat>
  <Paragraphs>42</Paragraphs>
  <Slides>7</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Franklin Gothic Book</vt:lpstr>
      <vt:lpstr>Segoe UI</vt:lpstr>
      <vt:lpstr>Office Theme</vt:lpstr>
      <vt:lpstr>Compare NoSQL to SQL </vt:lpstr>
      <vt:lpstr>NoSQL Vs SQL</vt:lpstr>
      <vt:lpstr>NoSQL Vs SQL</vt:lpstr>
      <vt:lpstr>NoSQL Vs SQL</vt:lpstr>
      <vt:lpstr>NoSQL Vs SQL</vt:lpstr>
      <vt:lpstr>NoSQL Vs SQL</vt:lpstr>
      <vt:lpstr>Research Presentation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2023-06-12T08:30:16Z</dcterms:created>
  <dcterms:modified xsi:type="dcterms:W3CDTF">2023-06-12T09:21:08Z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