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699" y="785616"/>
            <a:ext cx="11745532" cy="1880315"/>
          </a:xfrm>
        </p:spPr>
        <p:txBody>
          <a:bodyPr>
            <a:normAutofit/>
          </a:bodyPr>
          <a:lstStyle/>
          <a:p>
            <a:r>
              <a:rPr lang="fr-FR" sz="1800" b="1" dirty="0" smtClean="0">
                <a:solidFill>
                  <a:schemeClr val="bg1"/>
                </a:solidFill>
              </a:rPr>
              <a:t>1-</a:t>
            </a:r>
            <a:r>
              <a:rPr lang="en-US" sz="1800" b="1" dirty="0">
                <a:solidFill>
                  <a:schemeClr val="bg1"/>
                </a:solidFill>
              </a:rPr>
              <a:t> </a:t>
            </a:r>
            <a:r>
              <a:rPr lang="en-US" sz="1800" b="1" u="sng" dirty="0" smtClean="0">
                <a:solidFill>
                  <a:schemeClr val="bg1"/>
                </a:solidFill>
              </a:rPr>
              <a:t>MySQL</a:t>
            </a:r>
            <a:r>
              <a:rPr lang="en-US" sz="1800" b="1" dirty="0" smtClean="0">
                <a:solidFill>
                  <a:schemeClr val="bg1"/>
                </a:solidFill>
              </a:rPr>
              <a:t> </a:t>
            </a:r>
            <a:r>
              <a:rPr lang="fr-FR" sz="1800" b="1" dirty="0" smtClean="0">
                <a:solidFill>
                  <a:schemeClr val="bg1"/>
                </a:solidFill>
              </a:rPr>
              <a:t> : </a:t>
            </a:r>
            <a:r>
              <a:rPr lang="en-US" sz="1800" dirty="0">
                <a:solidFill>
                  <a:schemeClr val="bg1"/>
                </a:solidFill>
              </a:rPr>
              <a:t>MySQL is a relational database management system (RDBMS) developed by Oracle that is based on structured query language (SQL). MySQL is integral to the most popular software stacks for building and maintaining everything from customer-facing web applications to powerful, data-driven B2B services. Its open-source nature, stability, and rich feature set, paired with ongoing development and support from Oracle. Internet-critical organizations such as Facebook, Flickr, Twitter, Wikipedia, and YouTube all employ MySQL backends.</a:t>
            </a:r>
          </a:p>
        </p:txBody>
      </p:sp>
      <p:sp>
        <p:nvSpPr>
          <p:cNvPr id="4" name="Subtitle 2"/>
          <p:cNvSpPr txBox="1">
            <a:spLocks/>
          </p:cNvSpPr>
          <p:nvPr/>
        </p:nvSpPr>
        <p:spPr>
          <a:xfrm>
            <a:off x="244699" y="2820477"/>
            <a:ext cx="11719774" cy="209925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800" b="1" dirty="0" smtClean="0">
                <a:solidFill>
                  <a:schemeClr val="bg1"/>
                </a:solidFill>
              </a:rPr>
              <a:t>2-</a:t>
            </a:r>
            <a:r>
              <a:rPr lang="en-US" sz="1800" b="1" u="sng" dirty="0">
                <a:solidFill>
                  <a:schemeClr val="bg1"/>
                </a:solidFill>
              </a:rPr>
              <a:t>PostgreSQL</a:t>
            </a:r>
            <a:r>
              <a:rPr lang="fr-FR" sz="1800" b="1" dirty="0" smtClean="0">
                <a:solidFill>
                  <a:schemeClr val="bg1"/>
                </a:solidFill>
              </a:rPr>
              <a:t> : </a:t>
            </a:r>
            <a:r>
              <a:rPr lang="en-US" sz="1800" dirty="0">
                <a:solidFill>
                  <a:schemeClr val="bg1"/>
                </a:solidFill>
              </a:rPr>
              <a:t>PostgreSQL is a powerful, open-source object-relational database system that uses and extends the SQL language combined with many features that safely store and scale the most complicated data workloads. PostgreSQL has earned a strong reputation for its proven architecture, reliability, data integrity, robust feature set, extensibility, and the dedication of the open-source community behind the software to consistently deliver performant and innovative solutions. PostgreSQL runs on all major operating systems, is ACID-compliant, and has powerful add-ons such as the popular PostGIS geospatial database extender</a:t>
            </a:r>
            <a:r>
              <a:rPr lang="en-US" sz="1800" dirty="0" smtClean="0">
                <a:solidFill>
                  <a:schemeClr val="bg1"/>
                </a:solidFill>
              </a:rPr>
              <a:t>. </a:t>
            </a:r>
            <a:r>
              <a:rPr lang="fr-FR" sz="1800" b="1" dirty="0" smtClean="0">
                <a:solidFill>
                  <a:schemeClr val="bg1"/>
                </a:solidFill>
              </a:rPr>
              <a:t> </a:t>
            </a:r>
            <a:endParaRPr lang="en-US" sz="1800" b="1" dirty="0">
              <a:solidFill>
                <a:schemeClr val="bg1"/>
              </a:solidFill>
            </a:endParaRPr>
          </a:p>
        </p:txBody>
      </p:sp>
      <p:sp>
        <p:nvSpPr>
          <p:cNvPr id="5" name="Subtitle 2"/>
          <p:cNvSpPr txBox="1">
            <a:spLocks/>
          </p:cNvSpPr>
          <p:nvPr/>
        </p:nvSpPr>
        <p:spPr>
          <a:xfrm>
            <a:off x="244699" y="5118877"/>
            <a:ext cx="11745532" cy="137207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800" b="1" dirty="0" smtClean="0">
                <a:solidFill>
                  <a:schemeClr val="bg1"/>
                </a:solidFill>
              </a:rPr>
              <a:t>2-</a:t>
            </a:r>
            <a:r>
              <a:rPr lang="en-US" sz="1800" b="1" u="sng" dirty="0">
                <a:solidFill>
                  <a:schemeClr val="bg1"/>
                </a:solidFill>
              </a:rPr>
              <a:t>SQL </a:t>
            </a:r>
            <a:r>
              <a:rPr lang="en-US" sz="1800" b="1" u="sng" dirty="0" smtClean="0">
                <a:solidFill>
                  <a:schemeClr val="bg1"/>
                </a:solidFill>
              </a:rPr>
              <a:t>SERVER </a:t>
            </a:r>
            <a:r>
              <a:rPr lang="fr-FR" sz="1800" b="1" dirty="0" smtClean="0">
                <a:solidFill>
                  <a:schemeClr val="bg1"/>
                </a:solidFill>
              </a:rPr>
              <a:t>: </a:t>
            </a:r>
            <a:r>
              <a:rPr lang="en-US" sz="1800" dirty="0">
                <a:solidFill>
                  <a:schemeClr val="bg1"/>
                </a:solidFill>
              </a:rPr>
              <a:t>SQL Server is a relational database management system, or RDBMS, developed and marketed by Microsoft. Similar to other RDBMS software, SQL Server is built on top of SQL, a standard programming language for interacting with the relational databases. SQL server is tied to Transact-SQL, or T-SQL, Microsoft’s implementation of SQL that adds a set of proprietary programming constructs.</a:t>
            </a:r>
          </a:p>
          <a:p>
            <a:endParaRPr lang="en-US" b="1" dirty="0"/>
          </a:p>
        </p:txBody>
      </p:sp>
      <p:sp>
        <p:nvSpPr>
          <p:cNvPr id="6" name="Subtitle 2"/>
          <p:cNvSpPr txBox="1">
            <a:spLocks/>
          </p:cNvSpPr>
          <p:nvPr/>
        </p:nvSpPr>
        <p:spPr>
          <a:xfrm>
            <a:off x="244699" y="218940"/>
            <a:ext cx="6748529" cy="553791"/>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fr-FR" sz="1800" b="1" u="sng" dirty="0" smtClean="0">
                <a:solidFill>
                  <a:schemeClr val="bg1"/>
                </a:solidFill>
              </a:rPr>
              <a:t>A-</a:t>
            </a:r>
            <a:r>
              <a:rPr lang="en-US" sz="1800" b="1" u="sng" dirty="0">
                <a:solidFill>
                  <a:schemeClr val="bg1"/>
                </a:solidFill>
              </a:rPr>
              <a:t> </a:t>
            </a:r>
            <a:r>
              <a:rPr lang="en-US" sz="1800" b="1" u="sng" dirty="0" smtClean="0">
                <a:solidFill>
                  <a:schemeClr val="bg1"/>
                </a:solidFill>
              </a:rPr>
              <a:t>Presentation of </a:t>
            </a:r>
            <a:r>
              <a:rPr lang="en-US" sz="1800" b="1" u="sng" dirty="0">
                <a:solidFill>
                  <a:schemeClr val="bg1"/>
                </a:solidFill>
              </a:rPr>
              <a:t>MySQL </a:t>
            </a:r>
            <a:r>
              <a:rPr lang="en-US" sz="1800" b="1" u="sng" dirty="0" smtClean="0">
                <a:solidFill>
                  <a:schemeClr val="bg1"/>
                </a:solidFill>
              </a:rPr>
              <a:t>, </a:t>
            </a:r>
            <a:r>
              <a:rPr lang="en-US" sz="1800" b="1" u="sng" dirty="0">
                <a:solidFill>
                  <a:schemeClr val="bg1"/>
                </a:solidFill>
              </a:rPr>
              <a:t>PostgreSQL </a:t>
            </a:r>
            <a:r>
              <a:rPr lang="en-US" sz="1800" b="1" u="sng" dirty="0" smtClean="0">
                <a:solidFill>
                  <a:schemeClr val="bg1"/>
                </a:solidFill>
              </a:rPr>
              <a:t>and </a:t>
            </a:r>
            <a:r>
              <a:rPr lang="en-US" sz="1800" b="1" u="sng" dirty="0">
                <a:solidFill>
                  <a:schemeClr val="bg1"/>
                </a:solidFill>
              </a:rPr>
              <a:t>SQL SERVER </a:t>
            </a:r>
            <a:r>
              <a:rPr lang="en-US" sz="1800" b="1" u="sng" dirty="0" smtClean="0">
                <a:solidFill>
                  <a:schemeClr val="bg1"/>
                </a:solidFill>
              </a:rPr>
              <a:t>: </a:t>
            </a:r>
            <a:r>
              <a:rPr lang="fr-FR" sz="1800" b="1" u="sng" dirty="0" smtClean="0">
                <a:solidFill>
                  <a:schemeClr val="bg1"/>
                </a:solidFill>
              </a:rPr>
              <a:t> </a:t>
            </a:r>
            <a:endParaRPr lang="en-US" sz="1800" b="1" u="sng" dirty="0">
              <a:solidFill>
                <a:schemeClr val="bg1"/>
              </a:solidFill>
            </a:endParaRPr>
          </a:p>
        </p:txBody>
      </p:sp>
    </p:spTree>
    <p:extLst>
      <p:ext uri="{BB962C8B-B14F-4D97-AF65-F5344CB8AC3E}">
        <p14:creationId xmlns:p14="http://schemas.microsoft.com/office/powerpoint/2010/main" val="156105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44699" y="218940"/>
            <a:ext cx="7868991" cy="553791"/>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fr-FR" sz="1800" b="1" u="sng" dirty="0">
                <a:solidFill>
                  <a:schemeClr val="bg1"/>
                </a:solidFill>
              </a:rPr>
              <a:t>B-</a:t>
            </a:r>
            <a:r>
              <a:rPr lang="en-US" sz="1800" b="1" u="sng" dirty="0">
                <a:solidFill>
                  <a:schemeClr val="bg1"/>
                </a:solidFill>
              </a:rPr>
              <a:t> Comparison </a:t>
            </a:r>
            <a:r>
              <a:rPr lang="en-US" sz="1800" b="1" u="sng" dirty="0" smtClean="0">
                <a:solidFill>
                  <a:schemeClr val="bg1"/>
                </a:solidFill>
              </a:rPr>
              <a:t>between MySQL, </a:t>
            </a:r>
            <a:r>
              <a:rPr lang="en-US" sz="1800" b="1" u="sng" dirty="0">
                <a:solidFill>
                  <a:schemeClr val="bg1"/>
                </a:solidFill>
              </a:rPr>
              <a:t>PostgreSQL</a:t>
            </a:r>
            <a:r>
              <a:rPr lang="fr-FR" sz="1800" b="1" u="sng" dirty="0">
                <a:solidFill>
                  <a:schemeClr val="bg1"/>
                </a:solidFill>
              </a:rPr>
              <a:t> </a:t>
            </a:r>
            <a:r>
              <a:rPr lang="fr-FR" sz="1800" b="1" u="sng" dirty="0" smtClean="0">
                <a:solidFill>
                  <a:schemeClr val="bg1"/>
                </a:solidFill>
              </a:rPr>
              <a:t>and </a:t>
            </a:r>
            <a:r>
              <a:rPr lang="en-US" sz="1800" b="1" u="sng" dirty="0">
                <a:solidFill>
                  <a:schemeClr val="bg1"/>
                </a:solidFill>
              </a:rPr>
              <a:t>SQL SERVER</a:t>
            </a:r>
            <a:r>
              <a:rPr lang="fr-FR" sz="1800" b="1" dirty="0" smtClean="0">
                <a:solidFill>
                  <a:schemeClr val="bg1"/>
                </a:solidFill>
              </a:rPr>
              <a:t> </a:t>
            </a:r>
            <a:r>
              <a:rPr lang="en-US" sz="1800" b="1" dirty="0" smtClean="0">
                <a:solidFill>
                  <a:schemeClr val="bg1"/>
                </a:solidFill>
              </a:rPr>
              <a:t>: </a:t>
            </a:r>
            <a:r>
              <a:rPr lang="fr-FR" sz="1800" b="1" dirty="0" smtClean="0">
                <a:solidFill>
                  <a:schemeClr val="bg1"/>
                </a:solidFill>
              </a:rPr>
              <a:t> </a:t>
            </a:r>
            <a:endParaRPr lang="en-US" sz="1800" b="1"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62649142"/>
              </p:ext>
            </p:extLst>
          </p:nvPr>
        </p:nvGraphicFramePr>
        <p:xfrm>
          <a:off x="480173" y="772730"/>
          <a:ext cx="11305426" cy="5894770"/>
        </p:xfrm>
        <a:graphic>
          <a:graphicData uri="http://schemas.openxmlformats.org/drawingml/2006/table">
            <a:tbl>
              <a:tblPr firstRow="1" bandRow="1">
                <a:tableStyleId>{5C22544A-7EE6-4342-B048-85BDC9FD1C3A}</a:tableStyleId>
              </a:tblPr>
              <a:tblGrid>
                <a:gridCol w="1958227"/>
                <a:gridCol w="2921000"/>
                <a:gridCol w="2878652"/>
                <a:gridCol w="3547547"/>
              </a:tblGrid>
              <a:tr h="1056070">
                <a:tc>
                  <a:txBody>
                    <a:bodyPr/>
                    <a:lstStyle/>
                    <a:p>
                      <a:endParaRPr lang="en-US" dirty="0"/>
                    </a:p>
                  </a:txBody>
                  <a:tcPr/>
                </a:tc>
                <a:tc>
                  <a:txBody>
                    <a:bodyPr/>
                    <a:lstStyle/>
                    <a:p>
                      <a:pPr algn="ctr"/>
                      <a:r>
                        <a:rPr lang="fr-FR" dirty="0" err="1" smtClean="0"/>
                        <a:t>My</a:t>
                      </a:r>
                      <a:r>
                        <a:rPr lang="fr-FR" dirty="0" smtClean="0"/>
                        <a:t> SQL </a:t>
                      </a:r>
                    </a:p>
                    <a:p>
                      <a:pPr algn="ctr"/>
                      <a:endParaRPr lang="en-US" dirty="0"/>
                    </a:p>
                  </a:txBody>
                  <a:tcPr/>
                </a:tc>
                <a:tc>
                  <a:txBody>
                    <a:bodyPr/>
                    <a:lstStyle/>
                    <a:p>
                      <a:pPr algn="ctr"/>
                      <a:r>
                        <a:rPr lang="fr-FR" dirty="0" err="1" smtClean="0"/>
                        <a:t>Postgre</a:t>
                      </a:r>
                      <a:r>
                        <a:rPr lang="fr-FR" dirty="0" smtClean="0"/>
                        <a:t> SQL </a:t>
                      </a:r>
                      <a:endParaRPr lang="en-US" dirty="0"/>
                    </a:p>
                  </a:txBody>
                  <a:tcPr/>
                </a:tc>
                <a:tc>
                  <a:txBody>
                    <a:bodyPr/>
                    <a:lstStyle/>
                    <a:p>
                      <a:pPr algn="ctr"/>
                      <a:r>
                        <a:rPr lang="fr-FR" dirty="0" smtClean="0"/>
                        <a:t>SQL Server </a:t>
                      </a:r>
                      <a:endParaRPr lang="en-US" dirty="0"/>
                    </a:p>
                  </a:txBody>
                  <a:tcPr/>
                </a:tc>
              </a:tr>
              <a:tr h="1452183">
                <a:tc>
                  <a:txBody>
                    <a:bodyPr/>
                    <a:lstStyle/>
                    <a:p>
                      <a:pPr algn="ctr"/>
                      <a:endParaRPr lang="fr-FR" sz="1600" b="1" dirty="0" smtClean="0"/>
                    </a:p>
                    <a:p>
                      <a:pPr algn="ctr"/>
                      <a:endParaRPr lang="fr-FR" sz="1600" b="1" dirty="0" smtClean="0"/>
                    </a:p>
                    <a:p>
                      <a:pPr algn="ctr"/>
                      <a:r>
                        <a:rPr lang="fr-FR" sz="1600" b="1" dirty="0" smtClean="0"/>
                        <a:t>Price</a:t>
                      </a:r>
                      <a:r>
                        <a:rPr lang="fr-FR" sz="1600" b="1" baseline="0" dirty="0" smtClean="0"/>
                        <a:t> </a:t>
                      </a:r>
                      <a:endParaRPr lang="en-US" sz="1600" b="1" dirty="0"/>
                    </a:p>
                  </a:txBody>
                  <a:tcPr/>
                </a:tc>
                <a:tc>
                  <a:txBody>
                    <a:bodyPr/>
                    <a:lstStyle/>
                    <a:p>
                      <a:r>
                        <a:rPr lang="fr-FR" sz="1600" dirty="0" smtClean="0"/>
                        <a:t>Has</a:t>
                      </a:r>
                      <a:r>
                        <a:rPr lang="fr-FR" sz="1600" baseline="0" dirty="0" smtClean="0"/>
                        <a:t> </a:t>
                      </a:r>
                      <a:r>
                        <a:rPr lang="fr-FR" sz="1600" baseline="0" dirty="0" err="1" smtClean="0"/>
                        <a:t>additional</a:t>
                      </a:r>
                      <a:r>
                        <a:rPr lang="fr-FR" sz="1600" baseline="0" dirty="0" smtClean="0"/>
                        <a:t> </a:t>
                      </a:r>
                      <a:r>
                        <a:rPr lang="fr-FR" sz="1600" baseline="0" dirty="0" err="1" smtClean="0"/>
                        <a:t>paid</a:t>
                      </a:r>
                      <a:r>
                        <a:rPr lang="fr-FR" sz="1600" baseline="0" dirty="0" smtClean="0"/>
                        <a:t> </a:t>
                      </a:r>
                      <a:r>
                        <a:rPr lang="fr-FR" sz="1600" baseline="0" dirty="0" err="1" smtClean="0"/>
                        <a:t>tools</a:t>
                      </a:r>
                      <a:r>
                        <a:rPr lang="fr-FR" sz="1600" baseline="0" dirty="0" smtClean="0"/>
                        <a:t>; </a:t>
                      </a:r>
                      <a:r>
                        <a:rPr lang="fr-FR" sz="1600" baseline="0" dirty="0" err="1" smtClean="0"/>
                        <a:t>ths</a:t>
                      </a:r>
                      <a:r>
                        <a:rPr lang="fr-FR" sz="1600" baseline="0" dirty="0" smtClean="0"/>
                        <a:t> </a:t>
                      </a:r>
                      <a:r>
                        <a:rPr lang="fr-FR" sz="1600" baseline="0" dirty="0" err="1" smtClean="0"/>
                        <a:t>core</a:t>
                      </a:r>
                      <a:r>
                        <a:rPr lang="fr-FR" sz="1600" baseline="0" dirty="0" smtClean="0"/>
                        <a:t> </a:t>
                      </a:r>
                      <a:r>
                        <a:rPr lang="fr-FR" sz="1600" baseline="0" dirty="0" err="1" smtClean="0"/>
                        <a:t>functionality</a:t>
                      </a:r>
                      <a:r>
                        <a:rPr lang="fr-FR" sz="1600" baseline="0" dirty="0" smtClean="0"/>
                        <a:t> </a:t>
                      </a:r>
                      <a:r>
                        <a:rPr lang="fr-FR" sz="1600" baseline="0" dirty="0" err="1" smtClean="0"/>
                        <a:t>can</a:t>
                      </a:r>
                      <a:r>
                        <a:rPr lang="fr-FR" sz="1600" baseline="0" dirty="0" smtClean="0"/>
                        <a:t> </a:t>
                      </a:r>
                      <a:r>
                        <a:rPr lang="fr-FR" sz="1600" baseline="0" dirty="0" err="1" smtClean="0"/>
                        <a:t>be</a:t>
                      </a:r>
                      <a:r>
                        <a:rPr lang="fr-FR" sz="1600" baseline="0" dirty="0" smtClean="0"/>
                        <a:t> </a:t>
                      </a:r>
                      <a:r>
                        <a:rPr lang="fr-FR" sz="1600" baseline="0" dirty="0" err="1" smtClean="0"/>
                        <a:t>accessed</a:t>
                      </a:r>
                      <a:r>
                        <a:rPr lang="fr-FR" sz="1600" baseline="0" dirty="0" smtClean="0"/>
                        <a:t> for free. </a:t>
                      </a:r>
                      <a:endParaRPr lang="en-US" sz="1600" dirty="0"/>
                    </a:p>
                  </a:txBody>
                  <a:tcPr/>
                </a:tc>
                <a:tc>
                  <a:txBody>
                    <a:bodyPr/>
                    <a:lstStyle/>
                    <a:p>
                      <a:r>
                        <a:rPr lang="fr-FR" sz="1600" dirty="0" smtClean="0"/>
                        <a:t>Open-source</a:t>
                      </a:r>
                      <a:r>
                        <a:rPr lang="fr-FR" sz="1600" baseline="0" dirty="0" smtClean="0"/>
                        <a:t> </a:t>
                      </a:r>
                      <a:endParaRPr lang="en-US" sz="1600" dirty="0"/>
                    </a:p>
                  </a:txBody>
                  <a:tcPr/>
                </a:tc>
                <a:tc>
                  <a:txBody>
                    <a:bodyPr/>
                    <a:lstStyle/>
                    <a:p>
                      <a:r>
                        <a:rPr lang="fr-FR" sz="1600" dirty="0" smtClean="0"/>
                        <a:t>The </a:t>
                      </a:r>
                      <a:r>
                        <a:rPr lang="fr-FR" sz="1600" dirty="0" err="1" smtClean="0"/>
                        <a:t>database</a:t>
                      </a:r>
                      <a:r>
                        <a:rPr lang="fr-FR" sz="1600" dirty="0" smtClean="0"/>
                        <a:t> has a free </a:t>
                      </a:r>
                      <a:r>
                        <a:rPr lang="fr-FR" sz="1600" dirty="0" err="1" smtClean="0"/>
                        <a:t>edition</a:t>
                      </a:r>
                      <a:r>
                        <a:rPr lang="fr-FR" sz="1600" dirty="0" smtClean="0"/>
                        <a:t> for </a:t>
                      </a:r>
                      <a:r>
                        <a:rPr lang="fr-FR" sz="1600" dirty="0" err="1" smtClean="0"/>
                        <a:t>devlopers</a:t>
                      </a:r>
                      <a:r>
                        <a:rPr lang="fr-FR" sz="1600" dirty="0" smtClean="0"/>
                        <a:t> and </a:t>
                      </a:r>
                      <a:r>
                        <a:rPr lang="fr-FR" sz="1600" dirty="0" err="1" smtClean="0"/>
                        <a:t>small</a:t>
                      </a:r>
                      <a:r>
                        <a:rPr lang="fr-FR" sz="1600" dirty="0" smtClean="0"/>
                        <a:t> </a:t>
                      </a:r>
                      <a:r>
                        <a:rPr lang="fr-FR" sz="1600" dirty="0" err="1" smtClean="0"/>
                        <a:t>businesss</a:t>
                      </a:r>
                      <a:r>
                        <a:rPr lang="fr-FR" sz="1600" dirty="0" smtClean="0"/>
                        <a:t> but </a:t>
                      </a:r>
                      <a:r>
                        <a:rPr lang="fr-FR" sz="1600" dirty="0" err="1" smtClean="0"/>
                        <a:t>only</a:t>
                      </a:r>
                      <a:r>
                        <a:rPr lang="fr-FR" sz="1600" dirty="0" smtClean="0"/>
                        <a:t> supports 1 processor and 1 memory GB.</a:t>
                      </a:r>
                      <a:r>
                        <a:rPr lang="fr-FR" sz="1600" baseline="0" dirty="0" smtClean="0"/>
                        <a:t> For a </a:t>
                      </a:r>
                      <a:r>
                        <a:rPr lang="fr-FR" sz="1600" baseline="0" dirty="0" err="1" smtClean="0"/>
                        <a:t>server,users</a:t>
                      </a:r>
                      <a:r>
                        <a:rPr lang="fr-FR" sz="1600" baseline="0" dirty="0" smtClean="0"/>
                        <a:t> </a:t>
                      </a:r>
                      <a:r>
                        <a:rPr lang="fr-FR" sz="1600" baseline="0" dirty="0" err="1" smtClean="0"/>
                        <a:t>need</a:t>
                      </a:r>
                      <a:r>
                        <a:rPr lang="fr-FR" sz="1600" baseline="0" dirty="0" smtClean="0"/>
                        <a:t> to </a:t>
                      </a:r>
                      <a:r>
                        <a:rPr lang="fr-FR" sz="1600" baseline="0" dirty="0" err="1" smtClean="0"/>
                        <a:t>pay</a:t>
                      </a:r>
                      <a:r>
                        <a:rPr lang="fr-FR" sz="1600" baseline="0" dirty="0" smtClean="0"/>
                        <a:t> $931. </a:t>
                      </a:r>
                      <a:endParaRPr lang="en-US" sz="1600" dirty="0"/>
                    </a:p>
                  </a:txBody>
                  <a:tcPr/>
                </a:tc>
              </a:tr>
              <a:tr h="939800">
                <a:tc>
                  <a:txBody>
                    <a:bodyPr/>
                    <a:lstStyle/>
                    <a:p>
                      <a:pPr algn="ctr"/>
                      <a:endParaRPr lang="fr-FR" sz="1600" b="1" dirty="0" smtClean="0"/>
                    </a:p>
                    <a:p>
                      <a:pPr algn="ctr"/>
                      <a:r>
                        <a:rPr lang="fr-FR" sz="1600" b="1" dirty="0" err="1" smtClean="0"/>
                        <a:t>Language</a:t>
                      </a:r>
                      <a:r>
                        <a:rPr lang="fr-FR" sz="1600" dirty="0" smtClean="0"/>
                        <a:t> </a:t>
                      </a:r>
                      <a:endParaRPr lang="en-US" sz="1600" dirty="0"/>
                    </a:p>
                  </a:txBody>
                  <a:tcPr/>
                </a:tc>
                <a:tc>
                  <a:txBody>
                    <a:bodyPr/>
                    <a:lstStyle/>
                    <a:p>
                      <a:r>
                        <a:rPr lang="fr-FR" sz="1600" dirty="0" err="1" smtClean="0"/>
                        <a:t>Written</a:t>
                      </a:r>
                      <a:r>
                        <a:rPr lang="fr-FR" sz="1600" dirty="0" smtClean="0"/>
                        <a:t> in C++,</a:t>
                      </a:r>
                      <a:r>
                        <a:rPr lang="fr-FR" sz="1600" dirty="0" err="1" smtClean="0"/>
                        <a:t>database</a:t>
                      </a:r>
                      <a:r>
                        <a:rPr lang="fr-FR" sz="1600" dirty="0" smtClean="0"/>
                        <a:t> management </a:t>
                      </a:r>
                      <a:r>
                        <a:rPr lang="fr-FR" sz="1600" dirty="0" err="1" smtClean="0"/>
                        <a:t>is</a:t>
                      </a:r>
                      <a:r>
                        <a:rPr lang="fr-FR" sz="1600" dirty="0" smtClean="0"/>
                        <a:t> </a:t>
                      </a:r>
                      <a:r>
                        <a:rPr lang="fr-FR" sz="1600" dirty="0" err="1" smtClean="0"/>
                        <a:t>done</a:t>
                      </a:r>
                      <a:r>
                        <a:rPr lang="fr-FR" sz="1600" dirty="0" smtClean="0"/>
                        <a:t> </a:t>
                      </a:r>
                      <a:r>
                        <a:rPr lang="fr-FR" sz="1600" dirty="0" err="1" smtClean="0"/>
                        <a:t>with</a:t>
                      </a:r>
                      <a:r>
                        <a:rPr lang="fr-FR" sz="1600" dirty="0" smtClean="0"/>
                        <a:t> </a:t>
                      </a:r>
                      <a:r>
                        <a:rPr lang="fr-FR" sz="1600" dirty="0" err="1" smtClean="0"/>
                        <a:t>structred</a:t>
                      </a:r>
                      <a:r>
                        <a:rPr lang="fr-FR" sz="1600" dirty="0" smtClean="0"/>
                        <a:t> </a:t>
                      </a:r>
                      <a:r>
                        <a:rPr lang="fr-FR" sz="1600" dirty="0" err="1" smtClean="0"/>
                        <a:t>Query</a:t>
                      </a:r>
                      <a:r>
                        <a:rPr lang="fr-FR" sz="1600" dirty="0" smtClean="0"/>
                        <a:t> </a:t>
                      </a:r>
                      <a:r>
                        <a:rPr lang="fr-FR" sz="1600" dirty="0" err="1" smtClean="0"/>
                        <a:t>Language</a:t>
                      </a:r>
                      <a:r>
                        <a:rPr lang="fr-FR" sz="1600" dirty="0" smtClean="0"/>
                        <a:t>.</a:t>
                      </a:r>
                      <a:r>
                        <a:rPr lang="fr-FR" sz="1600" baseline="0" dirty="0" smtClean="0"/>
                        <a:t> </a:t>
                      </a:r>
                      <a:endParaRPr lang="en-US" sz="1600" dirty="0"/>
                    </a:p>
                  </a:txBody>
                  <a:tcPr/>
                </a:tc>
                <a:tc>
                  <a:txBody>
                    <a:bodyPr/>
                    <a:lstStyle/>
                    <a:p>
                      <a:r>
                        <a:rPr lang="fr-FR" sz="1600" dirty="0" err="1" smtClean="0"/>
                        <a:t>Written</a:t>
                      </a:r>
                      <a:r>
                        <a:rPr lang="fr-FR" sz="1600" baseline="0" dirty="0" smtClean="0"/>
                        <a:t> in C. </a:t>
                      </a:r>
                      <a:endParaRPr lang="en-US" sz="1600" dirty="0"/>
                    </a:p>
                  </a:txBody>
                  <a:tcPr/>
                </a:tc>
                <a:tc>
                  <a:txBody>
                    <a:bodyPr/>
                    <a:lstStyle/>
                    <a:p>
                      <a:r>
                        <a:rPr lang="fr-FR" sz="1600" dirty="0" err="1" smtClean="0"/>
                        <a:t>Written</a:t>
                      </a:r>
                      <a:r>
                        <a:rPr lang="fr-FR" sz="1600" dirty="0" smtClean="0"/>
                        <a:t> in C, C++. </a:t>
                      </a:r>
                      <a:endParaRPr lang="en-US" sz="1600" dirty="0"/>
                    </a:p>
                  </a:txBody>
                  <a:tcPr/>
                </a:tc>
              </a:tr>
              <a:tr h="1117600">
                <a:tc>
                  <a:txBody>
                    <a:bodyPr/>
                    <a:lstStyle/>
                    <a:p>
                      <a:pPr algn="ctr"/>
                      <a:endParaRPr lang="fr-FR" sz="1600" b="1" dirty="0" smtClean="0"/>
                    </a:p>
                    <a:p>
                      <a:pPr algn="ctr"/>
                      <a:r>
                        <a:rPr lang="fr-FR" sz="1600" b="1" dirty="0" smtClean="0"/>
                        <a:t>Data changes </a:t>
                      </a:r>
                      <a:endParaRPr lang="en-US" sz="1600" b="1" dirty="0"/>
                    </a:p>
                  </a:txBody>
                  <a:tcPr/>
                </a:tc>
                <a:tc>
                  <a:txBody>
                    <a:bodyPr/>
                    <a:lstStyle/>
                    <a:p>
                      <a:r>
                        <a:rPr lang="fr-FR" sz="1600" dirty="0" smtClean="0"/>
                        <a:t>A</a:t>
                      </a:r>
                      <a:r>
                        <a:rPr lang="fr-FR" sz="1600" baseline="0" dirty="0" smtClean="0"/>
                        <a:t> solution updates data </a:t>
                      </a:r>
                      <a:r>
                        <a:rPr lang="fr-FR" sz="1600" baseline="0" dirty="0" err="1" smtClean="0"/>
                        <a:t>automatically</a:t>
                      </a:r>
                      <a:r>
                        <a:rPr lang="fr-FR" sz="1600" baseline="0" dirty="0" smtClean="0"/>
                        <a:t> to the </a:t>
                      </a:r>
                      <a:r>
                        <a:rPr lang="fr-FR" sz="1600" baseline="0" dirty="0" err="1" smtClean="0"/>
                        <a:t>rollback</a:t>
                      </a:r>
                      <a:r>
                        <a:rPr lang="fr-FR" sz="1600" baseline="0" dirty="0" smtClean="0"/>
                        <a:t> </a:t>
                      </a:r>
                      <a:r>
                        <a:rPr lang="fr-FR" sz="1600" baseline="0" dirty="0" err="1" smtClean="0"/>
                        <a:t>storge</a:t>
                      </a:r>
                      <a:r>
                        <a:rPr lang="fr-FR" sz="1600" baseline="0" dirty="0" smtClean="0"/>
                        <a:t>. </a:t>
                      </a:r>
                      <a:endParaRPr lang="en-US" sz="1600" dirty="0"/>
                    </a:p>
                  </a:txBody>
                  <a:tcPr/>
                </a:tc>
                <a:tc>
                  <a:txBody>
                    <a:bodyPr/>
                    <a:lstStyle/>
                    <a:p>
                      <a:r>
                        <a:rPr lang="fr-FR" sz="1600" dirty="0" err="1" smtClean="0"/>
                        <a:t>Developers</a:t>
                      </a:r>
                      <a:r>
                        <a:rPr lang="fr-FR" sz="1600" dirty="0" smtClean="0"/>
                        <a:t> insert a new </a:t>
                      </a:r>
                      <a:r>
                        <a:rPr lang="fr-FR" sz="1600" dirty="0" err="1" smtClean="0"/>
                        <a:t>column</a:t>
                      </a:r>
                      <a:r>
                        <a:rPr lang="fr-FR" sz="1600" dirty="0" smtClean="0"/>
                        <a:t> and </a:t>
                      </a:r>
                      <a:r>
                        <a:rPr lang="fr-FR" sz="1600" dirty="0" err="1" smtClean="0"/>
                        <a:t>row</a:t>
                      </a:r>
                      <a:r>
                        <a:rPr lang="fr-FR" sz="1600" dirty="0" smtClean="0"/>
                        <a:t> in </a:t>
                      </a:r>
                      <a:r>
                        <a:rPr lang="fr-FR" sz="1600" dirty="0" err="1" smtClean="0"/>
                        <a:t>order</a:t>
                      </a:r>
                      <a:r>
                        <a:rPr lang="fr-FR" sz="1600" dirty="0" smtClean="0"/>
                        <a:t> to update the </a:t>
                      </a:r>
                      <a:r>
                        <a:rPr lang="fr-FR" sz="1600" dirty="0" err="1" smtClean="0"/>
                        <a:t>database</a:t>
                      </a:r>
                      <a:r>
                        <a:rPr lang="fr-FR" sz="1600" dirty="0" smtClean="0"/>
                        <a:t>.</a:t>
                      </a:r>
                      <a:r>
                        <a:rPr lang="fr-FR" sz="1600" baseline="0" dirty="0" smtClean="0"/>
                        <a:t> </a:t>
                      </a:r>
                      <a:endParaRPr lang="en-US" sz="1600" dirty="0"/>
                    </a:p>
                  </a:txBody>
                  <a:tcPr/>
                </a:tc>
                <a:tc>
                  <a:txBody>
                    <a:bodyPr/>
                    <a:lstStyle/>
                    <a:p>
                      <a:r>
                        <a:rPr lang="fr-FR" sz="1600" dirty="0" smtClean="0"/>
                        <a:t>The </a:t>
                      </a:r>
                      <a:r>
                        <a:rPr lang="fr-FR" sz="1600" dirty="0" err="1" smtClean="0"/>
                        <a:t>database</a:t>
                      </a:r>
                      <a:r>
                        <a:rPr lang="fr-FR" sz="1600" baseline="0" dirty="0" smtClean="0"/>
                        <a:t> has </a:t>
                      </a:r>
                      <a:r>
                        <a:rPr lang="fr-FR" sz="1600" baseline="0" dirty="0" err="1" smtClean="0"/>
                        <a:t>three</a:t>
                      </a:r>
                      <a:r>
                        <a:rPr lang="fr-FR" sz="1600" baseline="0" dirty="0" smtClean="0"/>
                        <a:t> </a:t>
                      </a:r>
                      <a:r>
                        <a:rPr lang="fr-FR" sz="1600" baseline="0" dirty="0" err="1" smtClean="0"/>
                        <a:t>engines</a:t>
                      </a:r>
                      <a:r>
                        <a:rPr lang="fr-FR" sz="1600" baseline="0" dirty="0" smtClean="0"/>
                        <a:t> </a:t>
                      </a:r>
                      <a:r>
                        <a:rPr lang="fr-FR" sz="1600" baseline="0" dirty="0" err="1" smtClean="0"/>
                        <a:t>that</a:t>
                      </a:r>
                      <a:r>
                        <a:rPr lang="fr-FR" sz="1600" baseline="0" dirty="0" smtClean="0"/>
                        <a:t> are </a:t>
                      </a:r>
                      <a:r>
                        <a:rPr lang="fr-FR" sz="1600" baseline="0" dirty="0" err="1" smtClean="0"/>
                        <a:t>responsible</a:t>
                      </a:r>
                      <a:r>
                        <a:rPr lang="fr-FR" sz="1600" baseline="0" dirty="0" smtClean="0"/>
                        <a:t> for </a:t>
                      </a:r>
                      <a:r>
                        <a:rPr lang="fr-FR" sz="1600" baseline="0" dirty="0" err="1" smtClean="0"/>
                        <a:t>row</a:t>
                      </a:r>
                      <a:r>
                        <a:rPr lang="fr-FR" sz="1600" baseline="0" dirty="0" smtClean="0"/>
                        <a:t> updates. </a:t>
                      </a:r>
                      <a:endParaRPr lang="en-US" sz="1600" dirty="0"/>
                    </a:p>
                  </a:txBody>
                  <a:tcPr/>
                </a:tc>
              </a:tr>
              <a:tr h="1329117">
                <a:tc>
                  <a:txBody>
                    <a:bodyPr/>
                    <a:lstStyle/>
                    <a:p>
                      <a:pPr algn="ctr"/>
                      <a:endParaRPr lang="fr-FR" sz="1600" b="1" dirty="0" smtClean="0"/>
                    </a:p>
                    <a:p>
                      <a:pPr algn="ctr"/>
                      <a:endParaRPr lang="fr-FR" sz="1600" b="1" dirty="0" smtClean="0"/>
                    </a:p>
                    <a:p>
                      <a:pPr algn="ctr"/>
                      <a:r>
                        <a:rPr lang="fr-FR" sz="1600" b="1" dirty="0" err="1" smtClean="0"/>
                        <a:t>Defragmentation</a:t>
                      </a:r>
                      <a:r>
                        <a:rPr lang="fr-FR" sz="1600" b="1" dirty="0" smtClean="0"/>
                        <a:t> </a:t>
                      </a:r>
                      <a:endParaRPr lang="en-US" sz="1600" b="1" dirty="0"/>
                    </a:p>
                  </a:txBody>
                  <a:tcPr/>
                </a:tc>
                <a:tc>
                  <a:txBody>
                    <a:bodyPr/>
                    <a:lstStyle/>
                    <a:p>
                      <a:r>
                        <a:rPr lang="fr-FR" sz="1600" dirty="0" err="1" smtClean="0"/>
                        <a:t>Offers</a:t>
                      </a:r>
                      <a:r>
                        <a:rPr lang="fr-FR" sz="1600" dirty="0" smtClean="0"/>
                        <a:t> </a:t>
                      </a:r>
                      <a:r>
                        <a:rPr lang="fr-FR" sz="1600" dirty="0" err="1" smtClean="0"/>
                        <a:t>several</a:t>
                      </a:r>
                      <a:r>
                        <a:rPr lang="fr-FR" sz="1600" dirty="0" smtClean="0"/>
                        <a:t> </a:t>
                      </a:r>
                      <a:r>
                        <a:rPr lang="fr-FR" sz="1600" dirty="0" err="1" smtClean="0"/>
                        <a:t>approaches</a:t>
                      </a:r>
                      <a:r>
                        <a:rPr lang="fr-FR" sz="1600" dirty="0" smtClean="0"/>
                        <a:t> to </a:t>
                      </a:r>
                      <a:r>
                        <a:rPr lang="fr-FR" sz="1600" dirty="0" err="1" smtClean="0"/>
                        <a:t>defragmentations</a:t>
                      </a:r>
                      <a:r>
                        <a:rPr lang="fr-FR" sz="1600" dirty="0" smtClean="0"/>
                        <a:t> – </a:t>
                      </a:r>
                      <a:r>
                        <a:rPr lang="fr-FR" sz="1600" dirty="0" err="1" smtClean="0"/>
                        <a:t>during</a:t>
                      </a:r>
                      <a:r>
                        <a:rPr lang="fr-FR" sz="1600" dirty="0" smtClean="0"/>
                        <a:t> backup, index </a:t>
                      </a:r>
                      <a:r>
                        <a:rPr lang="fr-FR" sz="1600" dirty="0" err="1" smtClean="0"/>
                        <a:t>creation</a:t>
                      </a:r>
                      <a:r>
                        <a:rPr lang="fr-FR" sz="1600" dirty="0" smtClean="0"/>
                        <a:t> , and </a:t>
                      </a:r>
                      <a:r>
                        <a:rPr lang="fr-FR" sz="1600" dirty="0" err="1" smtClean="0"/>
                        <a:t>with</a:t>
                      </a:r>
                      <a:r>
                        <a:rPr lang="fr-FR" sz="1600" dirty="0" smtClean="0"/>
                        <a:t> an </a:t>
                      </a:r>
                      <a:r>
                        <a:rPr lang="fr-FR" sz="1600" dirty="0" err="1" smtClean="0"/>
                        <a:t>optimize</a:t>
                      </a:r>
                      <a:r>
                        <a:rPr lang="fr-FR" sz="1600" dirty="0" smtClean="0"/>
                        <a:t> table command. </a:t>
                      </a:r>
                      <a:r>
                        <a:rPr lang="fr-FR" sz="1600" baseline="0" dirty="0" smtClean="0"/>
                        <a:t> </a:t>
                      </a:r>
                      <a:endParaRPr lang="en-US" sz="1600" dirty="0"/>
                    </a:p>
                  </a:txBody>
                  <a:tcPr/>
                </a:tc>
                <a:tc>
                  <a:txBody>
                    <a:bodyPr/>
                    <a:lstStyle/>
                    <a:p>
                      <a:r>
                        <a:rPr lang="fr-FR" sz="1600" dirty="0" err="1" smtClean="0"/>
                        <a:t>Allows</a:t>
                      </a:r>
                      <a:r>
                        <a:rPr lang="fr-FR" sz="1600" dirty="0" smtClean="0"/>
                        <a:t> scanning the </a:t>
                      </a:r>
                      <a:r>
                        <a:rPr lang="fr-FR" sz="1600" dirty="0" err="1" smtClean="0"/>
                        <a:t>entire</a:t>
                      </a:r>
                      <a:r>
                        <a:rPr lang="fr-FR" sz="1600" dirty="0" smtClean="0"/>
                        <a:t> tables of</a:t>
                      </a:r>
                      <a:r>
                        <a:rPr lang="fr-FR" sz="1600" baseline="0" dirty="0" smtClean="0"/>
                        <a:t> data layer to </a:t>
                      </a:r>
                      <a:r>
                        <a:rPr lang="fr-FR" sz="1600" baseline="0" dirty="0" err="1" smtClean="0"/>
                        <a:t>find</a:t>
                      </a:r>
                      <a:r>
                        <a:rPr lang="fr-FR" sz="1600" baseline="0" dirty="0" smtClean="0"/>
                        <a:t> </a:t>
                      </a:r>
                      <a:r>
                        <a:rPr lang="fr-FR" sz="1600" baseline="0" dirty="0" err="1" smtClean="0"/>
                        <a:t>empty</a:t>
                      </a:r>
                      <a:r>
                        <a:rPr lang="fr-FR" sz="1600" baseline="0" dirty="0" smtClean="0"/>
                        <a:t> </a:t>
                      </a:r>
                      <a:r>
                        <a:rPr lang="fr-FR" sz="1600" baseline="0" dirty="0" err="1" smtClean="0"/>
                        <a:t>rows</a:t>
                      </a:r>
                      <a:r>
                        <a:rPr lang="fr-FR" sz="1600" baseline="0" dirty="0" smtClean="0"/>
                        <a:t> and </a:t>
                      </a:r>
                      <a:r>
                        <a:rPr lang="fr-FR" sz="1600" baseline="0" dirty="0" err="1" smtClean="0"/>
                        <a:t>delete</a:t>
                      </a:r>
                      <a:r>
                        <a:rPr lang="fr-FR" sz="1600" baseline="0" dirty="0" smtClean="0"/>
                        <a:t> the </a:t>
                      </a:r>
                      <a:r>
                        <a:rPr lang="fr-FR" sz="1600" baseline="0" dirty="0" err="1" smtClean="0"/>
                        <a:t>unnecessary</a:t>
                      </a:r>
                      <a:r>
                        <a:rPr lang="fr-FR" sz="1600" baseline="0" dirty="0" smtClean="0"/>
                        <a:t> </a:t>
                      </a:r>
                      <a:r>
                        <a:rPr lang="fr-FR" sz="1600" baseline="0" dirty="0" err="1" smtClean="0"/>
                        <a:t>elements</a:t>
                      </a:r>
                      <a:r>
                        <a:rPr lang="fr-FR" sz="1600" baseline="0" dirty="0" smtClean="0"/>
                        <a:t>. </a:t>
                      </a:r>
                      <a:endParaRPr lang="en-US" sz="1600" dirty="0"/>
                    </a:p>
                  </a:txBody>
                  <a:tcPr/>
                </a:tc>
                <a:tc>
                  <a:txBody>
                    <a:bodyPr/>
                    <a:lstStyle/>
                    <a:p>
                      <a:r>
                        <a:rPr lang="fr-FR" sz="1600" dirty="0" err="1" smtClean="0"/>
                        <a:t>Offers</a:t>
                      </a:r>
                      <a:r>
                        <a:rPr lang="fr-FR" sz="1600" dirty="0" smtClean="0"/>
                        <a:t> an efficient</a:t>
                      </a:r>
                      <a:r>
                        <a:rPr lang="fr-FR" sz="1600" baseline="0" dirty="0" smtClean="0"/>
                        <a:t> </a:t>
                      </a:r>
                      <a:r>
                        <a:rPr lang="fr-FR" sz="1600" baseline="0" dirty="0" err="1" smtClean="0"/>
                        <a:t>garbage</a:t>
                      </a:r>
                      <a:r>
                        <a:rPr lang="fr-FR" sz="1600" baseline="0" dirty="0" smtClean="0"/>
                        <a:t> </a:t>
                      </a:r>
                      <a:r>
                        <a:rPr lang="fr-FR" sz="1600" baseline="0" dirty="0" err="1" smtClean="0"/>
                        <a:t>collector</a:t>
                      </a:r>
                      <a:r>
                        <a:rPr lang="fr-FR" sz="1600" baseline="0" dirty="0" smtClean="0"/>
                        <a:t> </a:t>
                      </a:r>
                      <a:r>
                        <a:rPr lang="fr-FR" sz="1600" baseline="0" dirty="0" err="1" smtClean="0"/>
                        <a:t>that</a:t>
                      </a:r>
                      <a:r>
                        <a:rPr lang="fr-FR" sz="1600" baseline="0" dirty="0" smtClean="0"/>
                        <a:t> </a:t>
                      </a:r>
                      <a:r>
                        <a:rPr lang="fr-FR" sz="1600" baseline="0" dirty="0" err="1" smtClean="0"/>
                        <a:t>doesn’t</a:t>
                      </a:r>
                      <a:r>
                        <a:rPr lang="fr-FR" sz="1600" baseline="0" dirty="0" smtClean="0"/>
                        <a:t> </a:t>
                      </a:r>
                      <a:r>
                        <a:rPr lang="fr-FR" sz="1600" baseline="0" dirty="0" err="1" smtClean="0"/>
                        <a:t>create</a:t>
                      </a:r>
                      <a:r>
                        <a:rPr lang="fr-FR" sz="1600" baseline="0" dirty="0" smtClean="0"/>
                        <a:t> more </a:t>
                      </a:r>
                      <a:r>
                        <a:rPr lang="fr-FR" sz="1600" baseline="0" dirty="0" err="1" smtClean="0"/>
                        <a:t>than</a:t>
                      </a:r>
                      <a:r>
                        <a:rPr lang="fr-FR" sz="1600" baseline="0" dirty="0" smtClean="0"/>
                        <a:t> 15-20% of </a:t>
                      </a:r>
                      <a:r>
                        <a:rPr lang="fr-FR" sz="1600" baseline="0" dirty="0" err="1" smtClean="0"/>
                        <a:t>overhead</a:t>
                      </a:r>
                      <a:r>
                        <a:rPr lang="fr-FR" sz="1600" baseline="0" dirty="0" smtClean="0"/>
                        <a:t>. </a:t>
                      </a:r>
                    </a:p>
                    <a:p>
                      <a:endParaRPr lang="fr-FR" sz="1600" baseline="0" dirty="0" smtClean="0"/>
                    </a:p>
                  </a:txBody>
                  <a:tcPr/>
                </a:tc>
              </a:tr>
            </a:tbl>
          </a:graphicData>
        </a:graphic>
      </p:graphicFrame>
      <p:pic>
        <p:nvPicPr>
          <p:cNvPr id="7" name="Picture 6"/>
          <p:cNvPicPr>
            <a:picLocks noChangeAspect="1"/>
          </p:cNvPicPr>
          <p:nvPr/>
        </p:nvPicPr>
        <p:blipFill>
          <a:blip r:embed="rId2"/>
          <a:stretch>
            <a:fillRect/>
          </a:stretch>
        </p:blipFill>
        <p:spPr>
          <a:xfrm>
            <a:off x="3557788" y="1163220"/>
            <a:ext cx="634106" cy="562392"/>
          </a:xfrm>
          <a:prstGeom prst="rect">
            <a:avLst/>
          </a:prstGeom>
        </p:spPr>
      </p:pic>
      <p:pic>
        <p:nvPicPr>
          <p:cNvPr id="8" name="Picture 7"/>
          <p:cNvPicPr>
            <a:picLocks noChangeAspect="1"/>
          </p:cNvPicPr>
          <p:nvPr/>
        </p:nvPicPr>
        <p:blipFill>
          <a:blip r:embed="rId3"/>
          <a:stretch>
            <a:fillRect/>
          </a:stretch>
        </p:blipFill>
        <p:spPr>
          <a:xfrm>
            <a:off x="6502400" y="1137820"/>
            <a:ext cx="621054" cy="625140"/>
          </a:xfrm>
          <a:prstGeom prst="rect">
            <a:avLst/>
          </a:prstGeom>
        </p:spPr>
      </p:pic>
      <p:pic>
        <p:nvPicPr>
          <p:cNvPr id="9" name="Picture 8"/>
          <p:cNvPicPr>
            <a:picLocks noChangeAspect="1"/>
          </p:cNvPicPr>
          <p:nvPr/>
        </p:nvPicPr>
        <p:blipFill>
          <a:blip r:embed="rId4"/>
          <a:stretch>
            <a:fillRect/>
          </a:stretch>
        </p:blipFill>
        <p:spPr>
          <a:xfrm>
            <a:off x="9723437" y="1122586"/>
            <a:ext cx="665163" cy="640374"/>
          </a:xfrm>
          <a:prstGeom prst="rect">
            <a:avLst/>
          </a:prstGeom>
        </p:spPr>
      </p:pic>
    </p:spTree>
    <p:extLst>
      <p:ext uri="{BB962C8B-B14F-4D97-AF65-F5344CB8AC3E}">
        <p14:creationId xmlns:p14="http://schemas.microsoft.com/office/powerpoint/2010/main" val="162159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92576251"/>
              </p:ext>
            </p:extLst>
          </p:nvPr>
        </p:nvGraphicFramePr>
        <p:xfrm>
          <a:off x="391271" y="160590"/>
          <a:ext cx="11457828" cy="6207190"/>
        </p:xfrm>
        <a:graphic>
          <a:graphicData uri="http://schemas.openxmlformats.org/drawingml/2006/table">
            <a:tbl>
              <a:tblPr firstRow="1" bandRow="1">
                <a:tableStyleId>{5C22544A-7EE6-4342-B048-85BDC9FD1C3A}</a:tableStyleId>
              </a:tblPr>
              <a:tblGrid>
                <a:gridCol w="2139079"/>
                <a:gridCol w="3127702"/>
                <a:gridCol w="3127702"/>
                <a:gridCol w="3063345"/>
              </a:tblGrid>
              <a:tr h="423610">
                <a:tc>
                  <a:txBody>
                    <a:bodyPr/>
                    <a:lstStyle/>
                    <a:p>
                      <a:endParaRPr lang="en-US" dirty="0"/>
                    </a:p>
                  </a:txBody>
                  <a:tcPr/>
                </a:tc>
                <a:tc>
                  <a:txBody>
                    <a:bodyPr/>
                    <a:lstStyle/>
                    <a:p>
                      <a:pPr algn="ctr"/>
                      <a:r>
                        <a:rPr lang="fr-FR" dirty="0" err="1" smtClean="0"/>
                        <a:t>My</a:t>
                      </a:r>
                      <a:r>
                        <a:rPr lang="fr-FR" dirty="0" smtClean="0"/>
                        <a:t> SQL </a:t>
                      </a:r>
                      <a:endParaRPr lang="en-US" dirty="0"/>
                    </a:p>
                  </a:txBody>
                  <a:tcPr/>
                </a:tc>
                <a:tc>
                  <a:txBody>
                    <a:bodyPr/>
                    <a:lstStyle/>
                    <a:p>
                      <a:pPr algn="ctr"/>
                      <a:r>
                        <a:rPr lang="fr-FR" dirty="0" err="1" smtClean="0"/>
                        <a:t>Postgre</a:t>
                      </a:r>
                      <a:r>
                        <a:rPr lang="fr-FR" dirty="0" smtClean="0"/>
                        <a:t> SQL </a:t>
                      </a:r>
                      <a:endParaRPr lang="en-US" dirty="0"/>
                    </a:p>
                  </a:txBody>
                  <a:tcPr/>
                </a:tc>
                <a:tc>
                  <a:txBody>
                    <a:bodyPr/>
                    <a:lstStyle/>
                    <a:p>
                      <a:pPr algn="ctr"/>
                      <a:r>
                        <a:rPr lang="fr-FR" dirty="0" smtClean="0"/>
                        <a:t>SQL Server </a:t>
                      </a:r>
                      <a:endParaRPr lang="en-US" dirty="0"/>
                    </a:p>
                  </a:txBody>
                  <a:tcPr/>
                </a:tc>
              </a:tr>
              <a:tr h="1384300">
                <a:tc>
                  <a:txBody>
                    <a:bodyPr/>
                    <a:lstStyle/>
                    <a:p>
                      <a:pPr algn="ctr"/>
                      <a:endParaRPr lang="fr-FR" sz="1600" dirty="0" smtClean="0"/>
                    </a:p>
                    <a:p>
                      <a:pPr algn="ctr"/>
                      <a:endParaRPr lang="fr-FR" sz="1600" dirty="0" smtClean="0"/>
                    </a:p>
                    <a:p>
                      <a:pPr algn="ctr"/>
                      <a:r>
                        <a:rPr lang="fr-FR" sz="1600" b="1" dirty="0" smtClean="0"/>
                        <a:t>Data </a:t>
                      </a:r>
                      <a:r>
                        <a:rPr lang="fr-FR" sz="1600" b="1" dirty="0" err="1" smtClean="0"/>
                        <a:t>queries</a:t>
                      </a:r>
                      <a:r>
                        <a:rPr lang="fr-FR" sz="1600" b="1" dirty="0" smtClean="0"/>
                        <a:t> </a:t>
                      </a:r>
                      <a:endParaRPr lang="en-US" sz="1600" b="1" dirty="0"/>
                    </a:p>
                  </a:txBody>
                  <a:tcPr/>
                </a:tc>
                <a:tc>
                  <a:txBody>
                    <a:bodyPr/>
                    <a:lstStyle/>
                    <a:p>
                      <a:r>
                        <a:rPr lang="fr-FR" sz="1600" dirty="0" err="1" smtClean="0"/>
                        <a:t>Offers</a:t>
                      </a:r>
                      <a:r>
                        <a:rPr lang="fr-FR" sz="1600" dirty="0" smtClean="0"/>
                        <a:t> a </a:t>
                      </a:r>
                      <a:r>
                        <a:rPr lang="fr-FR" sz="1600" dirty="0" err="1" smtClean="0"/>
                        <a:t>scalable</a:t>
                      </a:r>
                      <a:r>
                        <a:rPr lang="fr-FR" sz="1600" dirty="0" smtClean="0"/>
                        <a:t> buffer pool-</a:t>
                      </a:r>
                      <a:r>
                        <a:rPr lang="fr-FR" sz="1600" dirty="0" err="1" smtClean="0"/>
                        <a:t>developers</a:t>
                      </a:r>
                      <a:r>
                        <a:rPr lang="fr-FR" sz="1600" dirty="0" smtClean="0"/>
                        <a:t> </a:t>
                      </a:r>
                      <a:r>
                        <a:rPr lang="fr-FR" sz="1600" dirty="0" err="1" smtClean="0"/>
                        <a:t>can</a:t>
                      </a:r>
                      <a:r>
                        <a:rPr lang="fr-FR" sz="1600" dirty="0" smtClean="0"/>
                        <a:t> set up the size of the cache </a:t>
                      </a:r>
                      <a:r>
                        <a:rPr lang="fr-FR" sz="1600" dirty="0" err="1" smtClean="0"/>
                        <a:t>according</a:t>
                      </a:r>
                      <a:r>
                        <a:rPr lang="fr-FR" sz="1600" dirty="0" smtClean="0"/>
                        <a:t> of the </a:t>
                      </a:r>
                      <a:r>
                        <a:rPr lang="fr-FR" sz="1600" dirty="0" err="1" smtClean="0"/>
                        <a:t>workload</a:t>
                      </a:r>
                      <a:r>
                        <a:rPr lang="fr-FR" sz="1600" dirty="0" smtClean="0"/>
                        <a:t>. </a:t>
                      </a:r>
                      <a:endParaRPr lang="en-US" sz="1600" dirty="0"/>
                    </a:p>
                  </a:txBody>
                  <a:tcPr/>
                </a:tc>
                <a:tc>
                  <a:txBody>
                    <a:bodyPr/>
                    <a:lstStyle/>
                    <a:p>
                      <a:r>
                        <a:rPr lang="fr-FR" sz="1600" dirty="0" err="1" smtClean="0"/>
                        <a:t>Each</a:t>
                      </a:r>
                      <a:r>
                        <a:rPr lang="fr-FR" sz="1600" dirty="0" smtClean="0"/>
                        <a:t> </a:t>
                      </a:r>
                      <a:r>
                        <a:rPr lang="fr-FR" sz="1600" dirty="0" err="1" smtClean="0"/>
                        <a:t>database</a:t>
                      </a:r>
                      <a:r>
                        <a:rPr lang="fr-FR" sz="1600" dirty="0" smtClean="0"/>
                        <a:t> has a </a:t>
                      </a:r>
                      <a:r>
                        <a:rPr lang="fr-FR" sz="1600" dirty="0" err="1" smtClean="0"/>
                        <a:t>separate</a:t>
                      </a:r>
                      <a:r>
                        <a:rPr lang="fr-FR" sz="1600" dirty="0" smtClean="0"/>
                        <a:t> memory and </a:t>
                      </a:r>
                      <a:r>
                        <a:rPr lang="fr-FR" sz="1600" dirty="0" err="1" smtClean="0"/>
                        <a:t>runs</a:t>
                      </a:r>
                      <a:r>
                        <a:rPr lang="fr-FR" sz="1600" dirty="0" smtClean="0"/>
                        <a:t> </a:t>
                      </a:r>
                      <a:r>
                        <a:rPr lang="fr-FR" sz="1600" dirty="0" err="1" smtClean="0"/>
                        <a:t>its</a:t>
                      </a:r>
                      <a:r>
                        <a:rPr lang="fr-FR" sz="1600" dirty="0" smtClean="0"/>
                        <a:t> </a:t>
                      </a:r>
                      <a:r>
                        <a:rPr lang="fr-FR" sz="1600" dirty="0" err="1" smtClean="0"/>
                        <a:t>own</a:t>
                      </a:r>
                      <a:r>
                        <a:rPr lang="fr-FR" sz="1600" dirty="0" smtClean="0"/>
                        <a:t> </a:t>
                      </a:r>
                      <a:r>
                        <a:rPr lang="fr-FR" sz="1600" dirty="0" err="1" smtClean="0"/>
                        <a:t>process</a:t>
                      </a:r>
                      <a:r>
                        <a:rPr lang="fr-FR" sz="1600" dirty="0" smtClean="0"/>
                        <a:t>. </a:t>
                      </a:r>
                      <a:endParaRPr lang="en-US" sz="1600" dirty="0"/>
                    </a:p>
                  </a:txBody>
                  <a:tcPr/>
                </a:tc>
                <a:tc>
                  <a:txBody>
                    <a:bodyPr/>
                    <a:lstStyle/>
                    <a:p>
                      <a:r>
                        <a:rPr lang="fr-FR" sz="1600" dirty="0" smtClean="0"/>
                        <a:t>Uses a buffer </a:t>
                      </a:r>
                      <a:r>
                        <a:rPr lang="fr-FR" sz="1600" dirty="0" err="1" smtClean="0"/>
                        <a:t>pool,and</a:t>
                      </a:r>
                      <a:r>
                        <a:rPr lang="fr-FR" sz="1600" dirty="0" smtClean="0"/>
                        <a:t> </a:t>
                      </a:r>
                      <a:r>
                        <a:rPr lang="fr-FR" sz="1600" dirty="0" err="1" smtClean="0"/>
                        <a:t>just</a:t>
                      </a:r>
                      <a:r>
                        <a:rPr lang="fr-FR" sz="1600" dirty="0" smtClean="0"/>
                        <a:t> </a:t>
                      </a:r>
                      <a:r>
                        <a:rPr lang="fr-FR" sz="1600" dirty="0" err="1" smtClean="0"/>
                        <a:t>like</a:t>
                      </a:r>
                      <a:r>
                        <a:rPr lang="fr-FR" sz="1600" dirty="0" smtClean="0"/>
                        <a:t> in MySQL,</a:t>
                      </a:r>
                      <a:r>
                        <a:rPr lang="fr-FR" sz="1600" baseline="0" dirty="0" smtClean="0"/>
                        <a:t> </a:t>
                      </a:r>
                      <a:r>
                        <a:rPr lang="fr-FR" sz="1600" baseline="0" dirty="0" err="1" smtClean="0"/>
                        <a:t>it</a:t>
                      </a:r>
                      <a:r>
                        <a:rPr lang="fr-FR" sz="1600" baseline="0" dirty="0" smtClean="0"/>
                        <a:t> </a:t>
                      </a:r>
                      <a:r>
                        <a:rPr lang="fr-FR" sz="1600" baseline="0" dirty="0" err="1" smtClean="0"/>
                        <a:t>can</a:t>
                      </a:r>
                      <a:r>
                        <a:rPr lang="fr-FR" sz="1600" baseline="0" dirty="0" smtClean="0"/>
                        <a:t> </a:t>
                      </a:r>
                      <a:r>
                        <a:rPr lang="fr-FR" sz="1600" baseline="0" dirty="0" err="1" smtClean="0"/>
                        <a:t>be</a:t>
                      </a:r>
                      <a:r>
                        <a:rPr lang="fr-FR" sz="1600" baseline="0" dirty="0" smtClean="0"/>
                        <a:t> </a:t>
                      </a:r>
                      <a:r>
                        <a:rPr lang="fr-FR" sz="1600" baseline="0" dirty="0" err="1" smtClean="0"/>
                        <a:t>limited</a:t>
                      </a:r>
                      <a:r>
                        <a:rPr lang="fr-FR" sz="1600" baseline="0" dirty="0" smtClean="0"/>
                        <a:t> or </a:t>
                      </a:r>
                      <a:r>
                        <a:rPr lang="fr-FR" sz="1600" baseline="0" dirty="0" err="1" smtClean="0"/>
                        <a:t>increased</a:t>
                      </a:r>
                      <a:r>
                        <a:rPr lang="fr-FR" sz="1600" baseline="0" dirty="0" smtClean="0"/>
                        <a:t> </a:t>
                      </a:r>
                      <a:r>
                        <a:rPr lang="fr-FR" sz="1600" baseline="0" dirty="0" err="1" smtClean="0"/>
                        <a:t>according</a:t>
                      </a:r>
                      <a:r>
                        <a:rPr lang="fr-FR" sz="1600" baseline="0" dirty="0" smtClean="0"/>
                        <a:t> to </a:t>
                      </a:r>
                      <a:r>
                        <a:rPr lang="fr-FR" sz="1600" baseline="0" dirty="0" err="1" smtClean="0"/>
                        <a:t>processing</a:t>
                      </a:r>
                      <a:r>
                        <a:rPr lang="fr-FR" sz="1600" baseline="0" dirty="0" smtClean="0"/>
                        <a:t> </a:t>
                      </a:r>
                      <a:r>
                        <a:rPr lang="fr-FR" sz="1600" baseline="0" dirty="0" err="1" smtClean="0"/>
                        <a:t>needs</a:t>
                      </a:r>
                      <a:r>
                        <a:rPr lang="fr-FR" sz="1600" baseline="0" dirty="0" smtClean="0"/>
                        <a:t>. </a:t>
                      </a:r>
                      <a:endParaRPr lang="en-US" sz="1600" dirty="0"/>
                    </a:p>
                  </a:txBody>
                  <a:tcPr/>
                </a:tc>
              </a:tr>
              <a:tr h="1422400">
                <a:tc>
                  <a:txBody>
                    <a:bodyPr/>
                    <a:lstStyle/>
                    <a:p>
                      <a:pPr algn="ctr"/>
                      <a:endParaRPr lang="fr-FR" sz="1600" b="1" dirty="0" smtClean="0"/>
                    </a:p>
                    <a:p>
                      <a:pPr algn="ctr"/>
                      <a:endParaRPr lang="fr-FR" sz="1600" b="1" dirty="0" smtClean="0"/>
                    </a:p>
                    <a:p>
                      <a:pPr algn="ctr"/>
                      <a:r>
                        <a:rPr lang="fr-FR" sz="1600" b="1" dirty="0" err="1" smtClean="0"/>
                        <a:t>Temporary</a:t>
                      </a:r>
                      <a:r>
                        <a:rPr lang="fr-FR" sz="1600" b="1" dirty="0" smtClean="0"/>
                        <a:t> tables </a:t>
                      </a:r>
                      <a:endParaRPr lang="en-US" sz="1600" b="1" dirty="0"/>
                    </a:p>
                  </a:txBody>
                  <a:tcPr/>
                </a:tc>
                <a:tc>
                  <a:txBody>
                    <a:bodyPr/>
                    <a:lstStyle/>
                    <a:p>
                      <a:r>
                        <a:rPr lang="fr-FR" sz="1600" dirty="0" err="1" smtClean="0"/>
                        <a:t>Offers</a:t>
                      </a:r>
                      <a:r>
                        <a:rPr lang="fr-FR" sz="1600" dirty="0" smtClean="0"/>
                        <a:t> </a:t>
                      </a:r>
                      <a:r>
                        <a:rPr lang="fr-FR" sz="1600" dirty="0" err="1" smtClean="0"/>
                        <a:t>limited</a:t>
                      </a:r>
                      <a:r>
                        <a:rPr lang="fr-FR" sz="1600" baseline="0" dirty="0" smtClean="0"/>
                        <a:t> </a:t>
                      </a:r>
                      <a:r>
                        <a:rPr lang="fr-FR" sz="1600" baseline="0" dirty="0" err="1" smtClean="0"/>
                        <a:t>functionality</a:t>
                      </a:r>
                      <a:r>
                        <a:rPr lang="fr-FR" sz="1600" baseline="0" dirty="0" smtClean="0"/>
                        <a:t> for </a:t>
                      </a:r>
                      <a:r>
                        <a:rPr lang="fr-FR" sz="1600" baseline="0" dirty="0" err="1" smtClean="0"/>
                        <a:t>temporary</a:t>
                      </a:r>
                      <a:r>
                        <a:rPr lang="fr-FR" sz="1600" baseline="0" dirty="0" smtClean="0"/>
                        <a:t> tables (</a:t>
                      </a:r>
                      <a:r>
                        <a:rPr lang="fr-FR" sz="1600" baseline="0" dirty="0" err="1" smtClean="0"/>
                        <a:t>devlopers</a:t>
                      </a:r>
                      <a:r>
                        <a:rPr lang="fr-FR" sz="1600" baseline="0" dirty="0" smtClean="0"/>
                        <a:t> </a:t>
                      </a:r>
                      <a:r>
                        <a:rPr lang="fr-FR" sz="1600" baseline="0" dirty="0" err="1" smtClean="0"/>
                        <a:t>cannot</a:t>
                      </a:r>
                      <a:r>
                        <a:rPr lang="fr-FR" sz="1600" baseline="0" dirty="0" smtClean="0"/>
                        <a:t> set variables or </a:t>
                      </a:r>
                      <a:r>
                        <a:rPr lang="fr-FR" sz="1600" baseline="0" dirty="0" err="1" smtClean="0"/>
                        <a:t>create</a:t>
                      </a:r>
                      <a:r>
                        <a:rPr lang="fr-FR" sz="1600" baseline="0" dirty="0" smtClean="0"/>
                        <a:t> global </a:t>
                      </a:r>
                      <a:r>
                        <a:rPr lang="fr-FR" sz="1600" baseline="0" dirty="0" err="1" smtClean="0"/>
                        <a:t>templates</a:t>
                      </a:r>
                      <a:r>
                        <a:rPr lang="fr-FR" sz="1600" baseline="0" dirty="0" smtClean="0"/>
                        <a:t>) </a:t>
                      </a:r>
                      <a:endParaRPr lang="en-US" sz="1600" dirty="0"/>
                    </a:p>
                  </a:txBody>
                  <a:tcPr/>
                </a:tc>
                <a:tc>
                  <a:txBody>
                    <a:bodyPr/>
                    <a:lstStyle/>
                    <a:p>
                      <a:r>
                        <a:rPr lang="fr-FR" sz="1600" dirty="0" err="1" smtClean="0"/>
                        <a:t>Developers</a:t>
                      </a:r>
                      <a:r>
                        <a:rPr lang="fr-FR" sz="1600" dirty="0" smtClean="0"/>
                        <a:t> </a:t>
                      </a:r>
                      <a:r>
                        <a:rPr lang="fr-FR" sz="1600" dirty="0" err="1" smtClean="0"/>
                        <a:t>divide</a:t>
                      </a:r>
                      <a:r>
                        <a:rPr lang="fr-FR" sz="1600" dirty="0" smtClean="0"/>
                        <a:t> </a:t>
                      </a:r>
                      <a:r>
                        <a:rPr lang="fr-FR" sz="1600" dirty="0" err="1" smtClean="0"/>
                        <a:t>temporary</a:t>
                      </a:r>
                      <a:r>
                        <a:rPr lang="fr-FR" sz="1600" dirty="0" smtClean="0"/>
                        <a:t> tables on local and </a:t>
                      </a:r>
                      <a:r>
                        <a:rPr lang="fr-FR" sz="1600" dirty="0" err="1" smtClean="0"/>
                        <a:t>global,configure</a:t>
                      </a:r>
                      <a:r>
                        <a:rPr lang="fr-FR" sz="1600" dirty="0" smtClean="0"/>
                        <a:t> </a:t>
                      </a:r>
                      <a:r>
                        <a:rPr lang="fr-FR" sz="1600" dirty="0" err="1" smtClean="0"/>
                        <a:t>them</a:t>
                      </a:r>
                      <a:r>
                        <a:rPr lang="fr-FR" sz="1600" dirty="0" smtClean="0"/>
                        <a:t> </a:t>
                      </a:r>
                      <a:r>
                        <a:rPr lang="fr-FR" sz="1600" dirty="0" err="1" smtClean="0"/>
                        <a:t>with</a:t>
                      </a:r>
                      <a:r>
                        <a:rPr lang="fr-FR" sz="1600" dirty="0" smtClean="0"/>
                        <a:t> flexible variables. </a:t>
                      </a:r>
                      <a:endParaRPr lang="en-US" sz="1600" dirty="0"/>
                    </a:p>
                  </a:txBody>
                  <a:tcPr/>
                </a:tc>
                <a:tc>
                  <a:txBody>
                    <a:bodyPr/>
                    <a:lstStyle/>
                    <a:p>
                      <a:r>
                        <a:rPr lang="fr-FR" sz="1600" dirty="0" err="1" smtClean="0"/>
                        <a:t>Devlopers</a:t>
                      </a:r>
                      <a:r>
                        <a:rPr lang="fr-FR" sz="1600" dirty="0" smtClean="0"/>
                        <a:t> </a:t>
                      </a:r>
                      <a:r>
                        <a:rPr lang="fr-FR" sz="1600" dirty="0" err="1" smtClean="0"/>
                        <a:t>can</a:t>
                      </a:r>
                      <a:r>
                        <a:rPr lang="fr-FR" sz="1600" baseline="0" dirty="0" smtClean="0"/>
                        <a:t> </a:t>
                      </a:r>
                      <a:r>
                        <a:rPr lang="fr-FR" sz="1600" baseline="0" dirty="0" err="1" smtClean="0"/>
                        <a:t>create</a:t>
                      </a:r>
                      <a:r>
                        <a:rPr lang="fr-FR" sz="1600" baseline="0" dirty="0" smtClean="0"/>
                        <a:t> local and global </a:t>
                      </a:r>
                      <a:r>
                        <a:rPr lang="fr-FR" sz="1600" baseline="0" dirty="0" err="1" smtClean="0"/>
                        <a:t>temporary</a:t>
                      </a:r>
                      <a:r>
                        <a:rPr lang="fr-FR" sz="1600" baseline="0" dirty="0" smtClean="0"/>
                        <a:t> tables, as </a:t>
                      </a:r>
                      <a:r>
                        <a:rPr lang="fr-FR" sz="1600" baseline="0" dirty="0" err="1" smtClean="0"/>
                        <a:t>waell</a:t>
                      </a:r>
                      <a:r>
                        <a:rPr lang="fr-FR" sz="1600" baseline="0" dirty="0" smtClean="0"/>
                        <a:t> as </a:t>
                      </a:r>
                      <a:r>
                        <a:rPr lang="fr-FR" sz="1600" baseline="0" dirty="0" err="1" smtClean="0"/>
                        <a:t>oversee</a:t>
                      </a:r>
                      <a:r>
                        <a:rPr lang="fr-FR" sz="1600" baseline="0" dirty="0" smtClean="0"/>
                        <a:t> and </a:t>
                      </a:r>
                      <a:r>
                        <a:rPr lang="fr-FR" sz="1600" baseline="0" dirty="0" err="1" smtClean="0"/>
                        <a:t>create</a:t>
                      </a:r>
                      <a:r>
                        <a:rPr lang="fr-FR" sz="1600" baseline="0" dirty="0" smtClean="0"/>
                        <a:t> variables. </a:t>
                      </a:r>
                      <a:endParaRPr lang="en-US" sz="1600" dirty="0"/>
                    </a:p>
                  </a:txBody>
                  <a:tcPr/>
                </a:tc>
              </a:tr>
              <a:tr h="1422400">
                <a:tc>
                  <a:txBody>
                    <a:bodyPr/>
                    <a:lstStyle/>
                    <a:p>
                      <a:pPr algn="ctr"/>
                      <a:endParaRPr lang="fr-FR" sz="1600" b="1" dirty="0" smtClean="0"/>
                    </a:p>
                    <a:p>
                      <a:pPr algn="ctr"/>
                      <a:endParaRPr lang="fr-FR" sz="1600" b="1" dirty="0" smtClean="0"/>
                    </a:p>
                    <a:p>
                      <a:pPr algn="ctr"/>
                      <a:r>
                        <a:rPr lang="fr-FR" sz="1600" b="1" dirty="0" smtClean="0"/>
                        <a:t>Indexes </a:t>
                      </a:r>
                      <a:endParaRPr lang="en-US" sz="1600" b="1" dirty="0"/>
                    </a:p>
                  </a:txBody>
                  <a:tcPr/>
                </a:tc>
                <a:tc>
                  <a:txBody>
                    <a:bodyPr/>
                    <a:lstStyle/>
                    <a:p>
                      <a:r>
                        <a:rPr lang="fr-FR" sz="1600" dirty="0" smtClean="0"/>
                        <a:t>Indexes are </a:t>
                      </a:r>
                      <a:r>
                        <a:rPr lang="fr-FR" sz="1600" dirty="0" err="1" smtClean="0"/>
                        <a:t>organized</a:t>
                      </a:r>
                      <a:r>
                        <a:rPr lang="fr-FR" sz="1600" dirty="0" smtClean="0"/>
                        <a:t> in tables and clusters. </a:t>
                      </a:r>
                      <a:endParaRPr lang="en-US" sz="1600" dirty="0"/>
                    </a:p>
                  </a:txBody>
                  <a:tcPr/>
                </a:tc>
                <a:tc>
                  <a:txBody>
                    <a:bodyPr/>
                    <a:lstStyle/>
                    <a:p>
                      <a:r>
                        <a:rPr lang="fr-FR" sz="1600" dirty="0" smtClean="0"/>
                        <a:t>Supports index-</a:t>
                      </a:r>
                      <a:r>
                        <a:rPr lang="fr-FR" sz="1600" dirty="0" err="1" smtClean="0"/>
                        <a:t>based</a:t>
                      </a:r>
                      <a:r>
                        <a:rPr lang="fr-FR" sz="1600" dirty="0" smtClean="0"/>
                        <a:t> table </a:t>
                      </a:r>
                      <a:r>
                        <a:rPr lang="fr-FR" sz="1600" dirty="0" err="1" smtClean="0"/>
                        <a:t>organization</a:t>
                      </a:r>
                      <a:r>
                        <a:rPr lang="fr-FR" sz="1600" dirty="0" smtClean="0"/>
                        <a:t>,</a:t>
                      </a:r>
                      <a:r>
                        <a:rPr lang="fr-FR" sz="1600" baseline="0" dirty="0" smtClean="0"/>
                        <a:t> but the </a:t>
                      </a:r>
                      <a:r>
                        <a:rPr lang="fr-FR" sz="1600" baseline="0" dirty="0" err="1" smtClean="0"/>
                        <a:t>early</a:t>
                      </a:r>
                      <a:r>
                        <a:rPr lang="fr-FR" sz="1600" baseline="0" dirty="0" smtClean="0"/>
                        <a:t> versions </a:t>
                      </a:r>
                      <a:r>
                        <a:rPr lang="fr-FR" sz="1600" baseline="0" dirty="0" err="1" smtClean="0"/>
                        <a:t>don’t</a:t>
                      </a:r>
                      <a:r>
                        <a:rPr lang="fr-FR" sz="1600" baseline="0" dirty="0" smtClean="0"/>
                        <a:t> </a:t>
                      </a:r>
                      <a:r>
                        <a:rPr lang="fr-FR" sz="1600" baseline="0" dirty="0" err="1" smtClean="0"/>
                        <a:t>include</a:t>
                      </a:r>
                      <a:r>
                        <a:rPr lang="fr-FR" sz="1600" baseline="0" dirty="0" smtClean="0"/>
                        <a:t> </a:t>
                      </a:r>
                      <a:r>
                        <a:rPr lang="fr-FR" sz="1600" baseline="0" dirty="0" err="1" smtClean="0"/>
                        <a:t>automated</a:t>
                      </a:r>
                      <a:r>
                        <a:rPr lang="fr-FR" sz="1600" baseline="0" dirty="0" smtClean="0"/>
                        <a:t> index updates (</a:t>
                      </a:r>
                      <a:r>
                        <a:rPr lang="fr-FR" sz="1600" baseline="0" dirty="0" err="1" smtClean="0"/>
                        <a:t>it</a:t>
                      </a:r>
                      <a:r>
                        <a:rPr lang="fr-FR" sz="1600" baseline="0" dirty="0" smtClean="0"/>
                        <a:t> </a:t>
                      </a:r>
                      <a:r>
                        <a:rPr lang="fr-FR" sz="1600" baseline="0" dirty="0" err="1" smtClean="0"/>
                        <a:t>appears</a:t>
                      </a:r>
                      <a:r>
                        <a:rPr lang="fr-FR" sz="1600" baseline="0" dirty="0" smtClean="0"/>
                        <a:t> </a:t>
                      </a:r>
                      <a:r>
                        <a:rPr lang="fr-FR" sz="1600" baseline="0" dirty="0" err="1" smtClean="0"/>
                        <a:t>after</a:t>
                      </a:r>
                      <a:r>
                        <a:rPr lang="fr-FR" sz="1600" baseline="0" dirty="0" smtClean="0"/>
                        <a:t> the release of the 11th </a:t>
                      </a:r>
                      <a:r>
                        <a:rPr lang="fr-FR" sz="1600" baseline="0" dirty="0" err="1" smtClean="0"/>
                        <a:t>edition</a:t>
                      </a:r>
                      <a:r>
                        <a:rPr lang="fr-FR" sz="1600" baseline="0" dirty="0" smtClean="0"/>
                        <a:t>)</a:t>
                      </a:r>
                      <a:endParaRPr lang="en-US" sz="1600" dirty="0"/>
                    </a:p>
                  </a:txBody>
                  <a:tcPr/>
                </a:tc>
                <a:tc>
                  <a:txBody>
                    <a:bodyPr/>
                    <a:lstStyle/>
                    <a:p>
                      <a:r>
                        <a:rPr lang="fr-FR" sz="1600" dirty="0" smtClean="0"/>
                        <a:t>Indexes </a:t>
                      </a:r>
                      <a:r>
                        <a:rPr lang="fr-FR" sz="1600" dirty="0" err="1" smtClean="0"/>
                        <a:t>can</a:t>
                      </a:r>
                      <a:r>
                        <a:rPr lang="fr-FR" sz="1600" dirty="0" smtClean="0"/>
                        <a:t> </a:t>
                      </a:r>
                      <a:r>
                        <a:rPr lang="fr-FR" sz="1600" dirty="0" err="1" smtClean="0"/>
                        <a:t>be</a:t>
                      </a:r>
                      <a:r>
                        <a:rPr lang="fr-FR" sz="1600" dirty="0" smtClean="0"/>
                        <a:t> </a:t>
                      </a:r>
                      <a:r>
                        <a:rPr lang="fr-FR" sz="1600" dirty="0" err="1" smtClean="0"/>
                        <a:t>organized</a:t>
                      </a:r>
                      <a:r>
                        <a:rPr lang="fr-FR" sz="1600" dirty="0" smtClean="0"/>
                        <a:t> in clusters and </a:t>
                      </a:r>
                      <a:r>
                        <a:rPr lang="fr-FR" sz="1600" dirty="0" err="1" smtClean="0"/>
                        <a:t>maintain</a:t>
                      </a:r>
                      <a:r>
                        <a:rPr lang="fr-FR" sz="1600" dirty="0" smtClean="0"/>
                        <a:t> the correct ros </a:t>
                      </a:r>
                      <a:r>
                        <a:rPr lang="fr-FR" sz="1600" dirty="0" err="1" smtClean="0"/>
                        <a:t>order</a:t>
                      </a:r>
                      <a:r>
                        <a:rPr lang="fr-FR" sz="1600" dirty="0" smtClean="0"/>
                        <a:t> </a:t>
                      </a:r>
                      <a:r>
                        <a:rPr lang="fr-FR" sz="1600" dirty="0" err="1" smtClean="0"/>
                        <a:t>without</a:t>
                      </a:r>
                      <a:r>
                        <a:rPr lang="fr-FR" sz="1600" dirty="0" smtClean="0"/>
                        <a:t> </a:t>
                      </a:r>
                      <a:r>
                        <a:rPr lang="fr-FR" sz="1600" dirty="0" err="1" smtClean="0"/>
                        <a:t>manual</a:t>
                      </a:r>
                      <a:r>
                        <a:rPr lang="fr-FR" sz="1600" dirty="0" smtClean="0"/>
                        <a:t> </a:t>
                      </a:r>
                      <a:r>
                        <a:rPr lang="fr-FR" sz="1600" dirty="0" err="1" smtClean="0"/>
                        <a:t>involvement</a:t>
                      </a:r>
                      <a:r>
                        <a:rPr lang="fr-FR" sz="1600" dirty="0" smtClean="0"/>
                        <a:t>. </a:t>
                      </a:r>
                      <a:endParaRPr lang="en-US" sz="1600" dirty="0"/>
                    </a:p>
                  </a:txBody>
                  <a:tcPr/>
                </a:tc>
              </a:tr>
              <a:tr h="1422400">
                <a:tc>
                  <a:txBody>
                    <a:bodyPr/>
                    <a:lstStyle/>
                    <a:p>
                      <a:pPr algn="ctr"/>
                      <a:endParaRPr lang="fr-FR" sz="1600" b="1" dirty="0" smtClean="0"/>
                    </a:p>
                    <a:p>
                      <a:pPr algn="ctr"/>
                      <a:endParaRPr lang="fr-FR" sz="1600" b="1" dirty="0" smtClean="0"/>
                    </a:p>
                    <a:p>
                      <a:pPr algn="ctr"/>
                      <a:r>
                        <a:rPr lang="fr-FR" sz="1600" b="1" dirty="0" smtClean="0"/>
                        <a:t>Memory-</a:t>
                      </a:r>
                      <a:r>
                        <a:rPr lang="fr-FR" sz="1600" b="1" dirty="0" err="1" smtClean="0"/>
                        <a:t>optimized</a:t>
                      </a:r>
                      <a:r>
                        <a:rPr lang="fr-FR" sz="1600" b="1" baseline="0" dirty="0" smtClean="0"/>
                        <a:t> tables </a:t>
                      </a:r>
                      <a:endParaRPr lang="en-US" sz="1600" b="1" dirty="0"/>
                    </a:p>
                  </a:txBody>
                  <a:tcPr/>
                </a:tc>
                <a:tc>
                  <a:txBody>
                    <a:bodyPr/>
                    <a:lstStyle/>
                    <a:p>
                      <a:r>
                        <a:rPr lang="fr-FR" sz="1600" dirty="0" smtClean="0"/>
                        <a:t>Supports the memory-</a:t>
                      </a:r>
                      <a:r>
                        <a:rPr lang="fr-FR" sz="1600" dirty="0" err="1" smtClean="0"/>
                        <a:t>stored</a:t>
                      </a:r>
                      <a:r>
                        <a:rPr lang="fr-FR" sz="1600" dirty="0" smtClean="0"/>
                        <a:t> tables,</a:t>
                      </a:r>
                      <a:r>
                        <a:rPr lang="fr-FR" sz="1600" baseline="0" dirty="0" smtClean="0"/>
                        <a:t> but </a:t>
                      </a:r>
                      <a:r>
                        <a:rPr lang="fr-FR" sz="1600" baseline="0" dirty="0" err="1" smtClean="0"/>
                        <a:t>they</a:t>
                      </a:r>
                      <a:r>
                        <a:rPr lang="fr-FR" sz="1600" baseline="0" dirty="0" smtClean="0"/>
                        <a:t> </a:t>
                      </a:r>
                      <a:r>
                        <a:rPr lang="fr-FR" sz="1600" baseline="0" dirty="0" err="1" smtClean="0"/>
                        <a:t>can’t</a:t>
                      </a:r>
                      <a:r>
                        <a:rPr lang="fr-FR" sz="1600" baseline="0" dirty="0" smtClean="0"/>
                        <a:t> </a:t>
                      </a:r>
                      <a:r>
                        <a:rPr lang="fr-FR" sz="1600" baseline="0" dirty="0" err="1" smtClean="0"/>
                        <a:t>participate</a:t>
                      </a:r>
                      <a:r>
                        <a:rPr lang="fr-FR" sz="1600" baseline="0" dirty="0" smtClean="0"/>
                        <a:t> in transactions, and </a:t>
                      </a:r>
                      <a:r>
                        <a:rPr lang="fr-FR" sz="1600" baseline="0" dirty="0" err="1" smtClean="0"/>
                        <a:t>their</a:t>
                      </a:r>
                      <a:r>
                        <a:rPr lang="fr-FR" sz="1600" baseline="0" dirty="0" smtClean="0"/>
                        <a:t> </a:t>
                      </a:r>
                      <a:r>
                        <a:rPr lang="fr-FR" sz="1600" baseline="0" dirty="0" err="1" smtClean="0"/>
                        <a:t>security</a:t>
                      </a:r>
                      <a:r>
                        <a:rPr lang="fr-FR" sz="1600" baseline="0" dirty="0" smtClean="0"/>
                        <a:t> </a:t>
                      </a:r>
                      <a:r>
                        <a:rPr lang="fr-FR" sz="1600" baseline="0" dirty="0" err="1" smtClean="0"/>
                        <a:t>is</a:t>
                      </a:r>
                      <a:r>
                        <a:rPr lang="fr-FR" sz="1600" baseline="0" dirty="0" smtClean="0"/>
                        <a:t> </a:t>
                      </a:r>
                      <a:r>
                        <a:rPr lang="fr-FR" sz="1600" baseline="0" dirty="0" err="1" smtClean="0"/>
                        <a:t>highly</a:t>
                      </a:r>
                      <a:r>
                        <a:rPr lang="fr-FR" sz="1600" baseline="0" dirty="0" smtClean="0"/>
                        <a:t> </a:t>
                      </a:r>
                      <a:r>
                        <a:rPr lang="fr-FR" sz="1600" baseline="0" dirty="0" err="1" smtClean="0"/>
                        <a:t>vulnerable</a:t>
                      </a:r>
                      <a:r>
                        <a:rPr lang="fr-FR" sz="1600" baseline="0" dirty="0" smtClean="0"/>
                        <a:t>. </a:t>
                      </a:r>
                      <a:endParaRPr lang="en-US" sz="1600" dirty="0"/>
                    </a:p>
                  </a:txBody>
                  <a:tcPr/>
                </a:tc>
                <a:tc>
                  <a:txBody>
                    <a:bodyPr/>
                    <a:lstStyle/>
                    <a:p>
                      <a:r>
                        <a:rPr lang="fr-FR" sz="1600" dirty="0" err="1" smtClean="0"/>
                        <a:t>Doesn’t</a:t>
                      </a:r>
                      <a:r>
                        <a:rPr lang="fr-FR" sz="1600" dirty="0" smtClean="0"/>
                        <a:t> supports in-memory table </a:t>
                      </a:r>
                      <a:r>
                        <a:rPr lang="fr-FR" sz="1600" dirty="0" err="1" smtClean="0"/>
                        <a:t>creation</a:t>
                      </a:r>
                      <a:r>
                        <a:rPr lang="fr-FR" sz="1600" dirty="0" smtClean="0"/>
                        <a:t>. </a:t>
                      </a:r>
                      <a:endParaRPr lang="en-US" sz="1600" dirty="0"/>
                    </a:p>
                  </a:txBody>
                  <a:tcPr/>
                </a:tc>
                <a:tc>
                  <a:txBody>
                    <a:bodyPr/>
                    <a:lstStyle/>
                    <a:p>
                      <a:r>
                        <a:rPr lang="fr-FR" sz="1600" dirty="0" smtClean="0"/>
                        <a:t>Memory-</a:t>
                      </a:r>
                      <a:r>
                        <a:rPr lang="fr-FR" sz="1600" dirty="0" err="1" smtClean="0"/>
                        <a:t>optimized</a:t>
                      </a:r>
                      <a:r>
                        <a:rPr lang="fr-FR" sz="1600" baseline="0" dirty="0" smtClean="0"/>
                        <a:t> tables </a:t>
                      </a:r>
                      <a:r>
                        <a:rPr lang="fr-FR" sz="1600" baseline="0" dirty="0" err="1" smtClean="0"/>
                        <a:t>can</a:t>
                      </a:r>
                      <a:r>
                        <a:rPr lang="fr-FR" sz="1600" baseline="0" dirty="0" smtClean="0"/>
                        <a:t> </a:t>
                      </a:r>
                      <a:r>
                        <a:rPr lang="fr-FR" sz="1600" baseline="0" dirty="0" err="1" smtClean="0"/>
                        <a:t>participate</a:t>
                      </a:r>
                      <a:r>
                        <a:rPr lang="fr-FR" sz="1600" baseline="0" dirty="0" smtClean="0"/>
                        <a:t> in transactions </a:t>
                      </a:r>
                      <a:r>
                        <a:rPr lang="fr-FR" sz="1600" baseline="0" dirty="0" err="1" smtClean="0"/>
                        <a:t>together</a:t>
                      </a:r>
                      <a:r>
                        <a:rPr lang="fr-FR" sz="1600" baseline="0" dirty="0" smtClean="0"/>
                        <a:t> </a:t>
                      </a:r>
                      <a:r>
                        <a:rPr lang="fr-FR" sz="1600" baseline="0" dirty="0" err="1" smtClean="0"/>
                        <a:t>with</a:t>
                      </a:r>
                      <a:r>
                        <a:rPr lang="fr-FR" sz="1600" baseline="0" dirty="0" smtClean="0"/>
                        <a:t> </a:t>
                      </a:r>
                      <a:r>
                        <a:rPr lang="fr-FR" sz="1600" baseline="0" dirty="0" err="1" smtClean="0"/>
                        <a:t>ordinary</a:t>
                      </a:r>
                      <a:r>
                        <a:rPr lang="fr-FR" sz="1600" baseline="0" dirty="0" smtClean="0"/>
                        <a:t> tables. </a:t>
                      </a:r>
                      <a:endParaRPr lang="en-US" sz="1600" dirty="0"/>
                    </a:p>
                  </a:txBody>
                  <a:tcPr/>
                </a:tc>
              </a:tr>
            </a:tbl>
          </a:graphicData>
        </a:graphic>
      </p:graphicFrame>
    </p:spTree>
    <p:extLst>
      <p:ext uri="{BB962C8B-B14F-4D97-AF65-F5344CB8AC3E}">
        <p14:creationId xmlns:p14="http://schemas.microsoft.com/office/powerpoint/2010/main" val="386698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94685020"/>
              </p:ext>
            </p:extLst>
          </p:nvPr>
        </p:nvGraphicFramePr>
        <p:xfrm>
          <a:off x="429371" y="706690"/>
          <a:ext cx="11457828" cy="5330056"/>
        </p:xfrm>
        <a:graphic>
          <a:graphicData uri="http://schemas.openxmlformats.org/drawingml/2006/table">
            <a:tbl>
              <a:tblPr firstRow="1" bandRow="1">
                <a:tableStyleId>{5C22544A-7EE6-4342-B048-85BDC9FD1C3A}</a:tableStyleId>
              </a:tblPr>
              <a:tblGrid>
                <a:gridCol w="2139079"/>
                <a:gridCol w="3127702"/>
                <a:gridCol w="3127702"/>
                <a:gridCol w="3063345"/>
              </a:tblGrid>
              <a:tr h="595208">
                <a:tc>
                  <a:txBody>
                    <a:bodyPr/>
                    <a:lstStyle/>
                    <a:p>
                      <a:endParaRPr lang="en-US" dirty="0"/>
                    </a:p>
                  </a:txBody>
                  <a:tcPr/>
                </a:tc>
                <a:tc>
                  <a:txBody>
                    <a:bodyPr/>
                    <a:lstStyle/>
                    <a:p>
                      <a:pPr algn="ctr"/>
                      <a:r>
                        <a:rPr lang="fr-FR" dirty="0" err="1" smtClean="0"/>
                        <a:t>My</a:t>
                      </a:r>
                      <a:r>
                        <a:rPr lang="fr-FR" dirty="0" smtClean="0"/>
                        <a:t> SQL </a:t>
                      </a:r>
                      <a:endParaRPr lang="en-US" dirty="0"/>
                    </a:p>
                  </a:txBody>
                  <a:tcPr/>
                </a:tc>
                <a:tc>
                  <a:txBody>
                    <a:bodyPr/>
                    <a:lstStyle/>
                    <a:p>
                      <a:pPr algn="ctr"/>
                      <a:r>
                        <a:rPr lang="fr-FR" dirty="0" err="1" smtClean="0"/>
                        <a:t>Postgre</a:t>
                      </a:r>
                      <a:r>
                        <a:rPr lang="fr-FR" dirty="0" smtClean="0"/>
                        <a:t> SQL </a:t>
                      </a:r>
                      <a:endParaRPr lang="en-US" dirty="0"/>
                    </a:p>
                  </a:txBody>
                  <a:tcPr/>
                </a:tc>
                <a:tc>
                  <a:txBody>
                    <a:bodyPr/>
                    <a:lstStyle/>
                    <a:p>
                      <a:pPr algn="ctr"/>
                      <a:r>
                        <a:rPr lang="fr-FR" dirty="0" smtClean="0"/>
                        <a:t>SQL Server </a:t>
                      </a:r>
                      <a:endParaRPr lang="en-US" dirty="0"/>
                    </a:p>
                  </a:txBody>
                  <a:tcPr/>
                </a:tc>
              </a:tr>
              <a:tr h="1060302">
                <a:tc>
                  <a:txBody>
                    <a:bodyPr/>
                    <a:lstStyle/>
                    <a:p>
                      <a:pPr algn="ctr"/>
                      <a:endParaRPr lang="fr-FR" sz="1600" b="1" dirty="0" smtClean="0"/>
                    </a:p>
                    <a:p>
                      <a:pPr algn="ctr"/>
                      <a:endParaRPr lang="fr-FR" sz="1600" b="1" dirty="0" smtClean="0"/>
                    </a:p>
                    <a:p>
                      <a:pPr algn="ctr"/>
                      <a:r>
                        <a:rPr lang="fr-FR" sz="1600" b="1" dirty="0" err="1" smtClean="0"/>
                        <a:t>Json</a:t>
                      </a:r>
                      <a:r>
                        <a:rPr lang="fr-FR" sz="1600" b="1" baseline="0" dirty="0" smtClean="0"/>
                        <a:t> support </a:t>
                      </a:r>
                      <a:endParaRPr lang="en-US" sz="1600" b="1" dirty="0"/>
                    </a:p>
                  </a:txBody>
                  <a:tcPr/>
                </a:tc>
                <a:tc>
                  <a:txBody>
                    <a:bodyPr/>
                    <a:lstStyle/>
                    <a:p>
                      <a:r>
                        <a:rPr lang="fr-FR" sz="1600" dirty="0" smtClean="0"/>
                        <a:t>Supports</a:t>
                      </a:r>
                      <a:r>
                        <a:rPr lang="fr-FR" sz="1600" baseline="0" dirty="0" smtClean="0"/>
                        <a:t> JSON files but </a:t>
                      </a:r>
                      <a:r>
                        <a:rPr lang="fr-FR" sz="1600" baseline="0" dirty="0" err="1" smtClean="0"/>
                        <a:t>dosen’t</a:t>
                      </a:r>
                      <a:r>
                        <a:rPr lang="fr-FR" sz="1600" baseline="0" dirty="0" smtClean="0"/>
                        <a:t> </a:t>
                      </a:r>
                      <a:r>
                        <a:rPr lang="fr-FR" sz="1600" baseline="0" dirty="0" err="1" smtClean="0"/>
                        <a:t>allow</a:t>
                      </a:r>
                      <a:r>
                        <a:rPr lang="fr-FR" sz="1600" baseline="0" dirty="0" smtClean="0"/>
                        <a:t> </a:t>
                      </a:r>
                      <a:r>
                        <a:rPr lang="fr-FR" sz="1600" baseline="0" dirty="0" err="1" smtClean="0"/>
                        <a:t>indexing</a:t>
                      </a:r>
                      <a:r>
                        <a:rPr lang="fr-FR" sz="1600" baseline="0" dirty="0" smtClean="0"/>
                        <a:t> </a:t>
                      </a:r>
                      <a:r>
                        <a:rPr lang="fr-FR" sz="1600" baseline="0" dirty="0" err="1" smtClean="0"/>
                        <a:t>them</a:t>
                      </a:r>
                      <a:r>
                        <a:rPr lang="fr-FR" sz="1600" baseline="0" dirty="0" smtClean="0"/>
                        <a:t>. </a:t>
                      </a:r>
                      <a:endParaRPr lang="en-US" sz="1600" dirty="0"/>
                    </a:p>
                  </a:txBody>
                  <a:tcPr/>
                </a:tc>
                <a:tc>
                  <a:txBody>
                    <a:bodyPr/>
                    <a:lstStyle/>
                    <a:p>
                      <a:r>
                        <a:rPr lang="fr-FR" sz="1600" dirty="0" smtClean="0"/>
                        <a:t>Supports JSON files,</a:t>
                      </a:r>
                      <a:r>
                        <a:rPr lang="fr-FR" sz="1600" baseline="0" dirty="0" smtClean="0"/>
                        <a:t> as </a:t>
                      </a:r>
                      <a:r>
                        <a:rPr lang="fr-FR" sz="1600" baseline="0" dirty="0" err="1" smtClean="0"/>
                        <a:t>well</a:t>
                      </a:r>
                      <a:r>
                        <a:rPr lang="fr-FR" sz="1600" baseline="0" dirty="0" smtClean="0"/>
                        <a:t> as </a:t>
                      </a:r>
                      <a:r>
                        <a:rPr lang="fr-FR" sz="1600" baseline="0" dirty="0" err="1" smtClean="0"/>
                        <a:t>their</a:t>
                      </a:r>
                      <a:r>
                        <a:rPr lang="fr-FR" sz="1600" baseline="0" dirty="0" smtClean="0"/>
                        <a:t> </a:t>
                      </a:r>
                      <a:r>
                        <a:rPr lang="fr-FR" sz="1600" baseline="0" dirty="0" err="1" smtClean="0"/>
                        <a:t>indexing</a:t>
                      </a:r>
                      <a:r>
                        <a:rPr lang="fr-FR" sz="1600" baseline="0" dirty="0" smtClean="0"/>
                        <a:t> and partial updates. </a:t>
                      </a:r>
                      <a:endParaRPr lang="en-US" sz="1600" dirty="0"/>
                    </a:p>
                  </a:txBody>
                  <a:tcPr/>
                </a:tc>
                <a:tc>
                  <a:txBody>
                    <a:bodyPr/>
                    <a:lstStyle/>
                    <a:p>
                      <a:r>
                        <a:rPr lang="fr-FR" sz="1600" dirty="0" err="1" smtClean="0"/>
                        <a:t>Provides</a:t>
                      </a:r>
                      <a:r>
                        <a:rPr lang="fr-FR" sz="1600" dirty="0" smtClean="0"/>
                        <a:t> full support</a:t>
                      </a:r>
                      <a:r>
                        <a:rPr lang="fr-FR" sz="1600" baseline="0" dirty="0" smtClean="0"/>
                        <a:t> of JSON </a:t>
                      </a:r>
                      <a:r>
                        <a:rPr lang="fr-FR" sz="1600" baseline="0" dirty="0" err="1" smtClean="0"/>
                        <a:t>documents,their</a:t>
                      </a:r>
                      <a:r>
                        <a:rPr lang="fr-FR" sz="1600" baseline="0" dirty="0" smtClean="0"/>
                        <a:t> updates, </a:t>
                      </a:r>
                      <a:r>
                        <a:rPr lang="fr-FR" sz="1600" baseline="0" dirty="0" err="1" smtClean="0"/>
                        <a:t>functionality</a:t>
                      </a:r>
                      <a:r>
                        <a:rPr lang="fr-FR" sz="1600" baseline="0" dirty="0" smtClean="0"/>
                        <a:t>, maintenance. </a:t>
                      </a:r>
                      <a:endParaRPr lang="en-US" sz="1600" dirty="0"/>
                    </a:p>
                  </a:txBody>
                  <a:tcPr/>
                </a:tc>
              </a:tr>
              <a:tr h="1675956">
                <a:tc>
                  <a:txBody>
                    <a:bodyPr/>
                    <a:lstStyle/>
                    <a:p>
                      <a:pPr algn="ctr"/>
                      <a:endParaRPr lang="fr-FR" sz="1600" b="1" dirty="0" smtClean="0"/>
                    </a:p>
                    <a:p>
                      <a:pPr algn="ctr"/>
                      <a:endParaRPr lang="fr-FR" sz="1600" b="1" dirty="0" smtClean="0"/>
                    </a:p>
                    <a:p>
                      <a:pPr algn="ctr"/>
                      <a:r>
                        <a:rPr lang="fr-FR" sz="1600" b="1" dirty="0" err="1" smtClean="0"/>
                        <a:t>Partitioning</a:t>
                      </a:r>
                      <a:r>
                        <a:rPr lang="fr-FR" sz="1600" b="1" dirty="0" smtClean="0"/>
                        <a:t> </a:t>
                      </a:r>
                      <a:endParaRPr lang="en-US" sz="1600" b="1" dirty="0"/>
                    </a:p>
                  </a:txBody>
                  <a:tcPr/>
                </a:tc>
                <a:tc>
                  <a:txBody>
                    <a:bodyPr/>
                    <a:lstStyle/>
                    <a:p>
                      <a:r>
                        <a:rPr lang="fr-FR" sz="1600" dirty="0" err="1" smtClean="0"/>
                        <a:t>Allows</a:t>
                      </a:r>
                      <a:r>
                        <a:rPr lang="fr-FR" sz="1600" dirty="0" smtClean="0"/>
                        <a:t> </a:t>
                      </a:r>
                      <a:r>
                        <a:rPr lang="fr-FR" sz="1600" dirty="0" err="1" smtClean="0"/>
                        <a:t>partitioning</a:t>
                      </a:r>
                      <a:r>
                        <a:rPr lang="fr-FR" sz="1600" dirty="0" smtClean="0"/>
                        <a:t> </a:t>
                      </a:r>
                      <a:r>
                        <a:rPr lang="fr-FR" sz="1600" dirty="0" err="1" smtClean="0"/>
                        <a:t>databases</a:t>
                      </a:r>
                      <a:r>
                        <a:rPr lang="fr-FR" sz="1600" baseline="0" dirty="0" smtClean="0"/>
                        <a:t> </a:t>
                      </a:r>
                      <a:r>
                        <a:rPr lang="fr-FR" sz="1600" baseline="0" dirty="0" err="1" smtClean="0"/>
                        <a:t>with</a:t>
                      </a:r>
                      <a:r>
                        <a:rPr lang="fr-FR" sz="1600" baseline="0" dirty="0" smtClean="0"/>
                        <a:t> </a:t>
                      </a:r>
                      <a:r>
                        <a:rPr lang="fr-FR" sz="1600" baseline="0" dirty="0" err="1" smtClean="0"/>
                        <a:t>hashing</a:t>
                      </a:r>
                      <a:r>
                        <a:rPr lang="fr-FR" sz="1600" baseline="0" dirty="0" smtClean="0"/>
                        <a:t> </a:t>
                      </a:r>
                      <a:r>
                        <a:rPr lang="fr-FR" sz="1600" baseline="0" dirty="0" err="1" smtClean="0"/>
                        <a:t>functions</a:t>
                      </a:r>
                      <a:r>
                        <a:rPr lang="fr-FR" sz="1600" baseline="0" dirty="0" smtClean="0"/>
                        <a:t> in </a:t>
                      </a:r>
                      <a:r>
                        <a:rPr lang="fr-FR" sz="1600" baseline="0" dirty="0" err="1" smtClean="0"/>
                        <a:t>order</a:t>
                      </a:r>
                      <a:r>
                        <a:rPr lang="fr-FR" sz="1600" baseline="0" dirty="0" smtClean="0"/>
                        <a:t> to </a:t>
                      </a:r>
                      <a:r>
                        <a:rPr lang="fr-FR" sz="1600" baseline="0" dirty="0" err="1" smtClean="0"/>
                        <a:t>distribute</a:t>
                      </a:r>
                      <a:r>
                        <a:rPr lang="fr-FR" sz="1600" baseline="0" dirty="0" smtClean="0"/>
                        <a:t> data </a:t>
                      </a:r>
                      <a:r>
                        <a:rPr lang="fr-FR" sz="1600" baseline="0" dirty="0" err="1" smtClean="0"/>
                        <a:t>among</a:t>
                      </a:r>
                      <a:r>
                        <a:rPr lang="fr-FR" sz="1600" baseline="0" dirty="0" smtClean="0"/>
                        <a:t> </a:t>
                      </a:r>
                      <a:r>
                        <a:rPr lang="fr-FR" sz="1600" baseline="0" dirty="0" err="1" smtClean="0"/>
                        <a:t>several</a:t>
                      </a:r>
                      <a:r>
                        <a:rPr lang="fr-FR" sz="1600" baseline="0" dirty="0" smtClean="0"/>
                        <a:t> </a:t>
                      </a:r>
                      <a:r>
                        <a:rPr lang="fr-FR" sz="1600" baseline="0" dirty="0" err="1" smtClean="0"/>
                        <a:t>nodes</a:t>
                      </a:r>
                      <a:r>
                        <a:rPr lang="fr-FR" sz="1600" baseline="0" dirty="0" smtClean="0"/>
                        <a:t>. </a:t>
                      </a:r>
                      <a:endParaRPr lang="en-US" sz="1600" dirty="0"/>
                    </a:p>
                  </a:txBody>
                  <a:tcPr/>
                </a:tc>
                <a:tc>
                  <a:txBody>
                    <a:bodyPr/>
                    <a:lstStyle/>
                    <a:p>
                      <a:r>
                        <a:rPr lang="fr-FR" sz="1600" dirty="0" err="1" smtClean="0"/>
                        <a:t>Allows</a:t>
                      </a:r>
                      <a:r>
                        <a:rPr lang="fr-FR" sz="1600" dirty="0" smtClean="0"/>
                        <a:t> </a:t>
                      </a:r>
                      <a:r>
                        <a:rPr lang="fr-FR" sz="1600" dirty="0" err="1" smtClean="0"/>
                        <a:t>making</a:t>
                      </a:r>
                      <a:r>
                        <a:rPr lang="fr-FR" sz="1600" dirty="0" smtClean="0"/>
                        <a:t> LIST and RANGE partitions </a:t>
                      </a:r>
                      <a:r>
                        <a:rPr lang="fr-FR" sz="1600" dirty="0" err="1" smtClean="0"/>
                        <a:t>where</a:t>
                      </a:r>
                      <a:r>
                        <a:rPr lang="fr-FR" sz="1600" dirty="0" smtClean="0"/>
                        <a:t> the index of a partition </a:t>
                      </a:r>
                      <a:r>
                        <a:rPr lang="fr-FR" sz="1600" dirty="0" err="1" smtClean="0"/>
                        <a:t>is</a:t>
                      </a:r>
                      <a:r>
                        <a:rPr lang="fr-FR" sz="1600" dirty="0" smtClean="0"/>
                        <a:t> </a:t>
                      </a:r>
                      <a:r>
                        <a:rPr lang="fr-FR" sz="1600" dirty="0" err="1" smtClean="0"/>
                        <a:t>created</a:t>
                      </a:r>
                      <a:r>
                        <a:rPr lang="fr-FR" sz="1600" dirty="0" smtClean="0"/>
                        <a:t> </a:t>
                      </a:r>
                      <a:r>
                        <a:rPr lang="fr-FR" sz="1600" dirty="0" err="1" smtClean="0"/>
                        <a:t>manually</a:t>
                      </a:r>
                      <a:r>
                        <a:rPr lang="fr-FR" sz="1600" dirty="0" smtClean="0"/>
                        <a:t>.  </a:t>
                      </a:r>
                      <a:endParaRPr lang="en-US" sz="1600" dirty="0"/>
                    </a:p>
                  </a:txBody>
                  <a:tcPr/>
                </a:tc>
                <a:tc>
                  <a:txBody>
                    <a:bodyPr/>
                    <a:lstStyle/>
                    <a:p>
                      <a:r>
                        <a:rPr lang="fr-FR" sz="1600" dirty="0" err="1" smtClean="0"/>
                        <a:t>Provides</a:t>
                      </a:r>
                      <a:r>
                        <a:rPr lang="fr-FR" sz="1600" dirty="0" smtClean="0"/>
                        <a:t> </a:t>
                      </a:r>
                      <a:r>
                        <a:rPr lang="fr-FR" sz="1600" dirty="0" err="1" smtClean="0"/>
                        <a:t>access</a:t>
                      </a:r>
                      <a:r>
                        <a:rPr lang="fr-FR" sz="1600" dirty="0" smtClean="0"/>
                        <a:t> to RANGE  </a:t>
                      </a:r>
                      <a:r>
                        <a:rPr lang="fr-FR" sz="1600" dirty="0" err="1" smtClean="0"/>
                        <a:t>partitioning</a:t>
                      </a:r>
                      <a:r>
                        <a:rPr lang="fr-FR" sz="1600" dirty="0" smtClean="0"/>
                        <a:t>, </a:t>
                      </a:r>
                      <a:r>
                        <a:rPr lang="fr-FR" sz="1600" dirty="0" err="1" smtClean="0"/>
                        <a:t>where</a:t>
                      </a:r>
                      <a:r>
                        <a:rPr lang="fr-FR" sz="1600" dirty="0" smtClean="0"/>
                        <a:t> the partition </a:t>
                      </a:r>
                      <a:r>
                        <a:rPr lang="fr-FR" sz="1600" dirty="0" err="1" smtClean="0"/>
                        <a:t>is</a:t>
                      </a:r>
                      <a:r>
                        <a:rPr lang="fr-FR" sz="1600" dirty="0" smtClean="0"/>
                        <a:t> </a:t>
                      </a:r>
                      <a:r>
                        <a:rPr lang="fr-FR" sz="1600" dirty="0" err="1" smtClean="0"/>
                        <a:t>assigned</a:t>
                      </a:r>
                      <a:r>
                        <a:rPr lang="fr-FR" sz="1600" dirty="0" smtClean="0"/>
                        <a:t> to all values </a:t>
                      </a:r>
                      <a:r>
                        <a:rPr lang="fr-FR" sz="1600" dirty="0" err="1" smtClean="0"/>
                        <a:t>that</a:t>
                      </a:r>
                      <a:r>
                        <a:rPr lang="fr-FR" sz="1600" baseline="0" dirty="0" smtClean="0"/>
                        <a:t> </a:t>
                      </a:r>
                      <a:r>
                        <a:rPr lang="fr-FR" sz="1600" baseline="0" dirty="0" err="1" smtClean="0"/>
                        <a:t>fall</a:t>
                      </a:r>
                      <a:r>
                        <a:rPr lang="fr-FR" sz="1600" baseline="0" dirty="0" smtClean="0"/>
                        <a:t> </a:t>
                      </a:r>
                      <a:r>
                        <a:rPr lang="fr-FR" sz="1600" baseline="0" dirty="0" err="1" smtClean="0"/>
                        <a:t>into</a:t>
                      </a:r>
                      <a:r>
                        <a:rPr lang="fr-FR" sz="1600" baseline="0" dirty="0" smtClean="0"/>
                        <a:t> a </a:t>
                      </a:r>
                      <a:r>
                        <a:rPr lang="fr-FR" sz="1600" baseline="0" dirty="0" err="1" smtClean="0"/>
                        <a:t>particular</a:t>
                      </a:r>
                      <a:r>
                        <a:rPr lang="fr-FR" sz="1600" baseline="0" dirty="0" smtClean="0"/>
                        <a:t> range. </a:t>
                      </a:r>
                      <a:endParaRPr lang="en-US" sz="1600" dirty="0"/>
                    </a:p>
                  </a:txBody>
                  <a:tcPr/>
                </a:tc>
              </a:tr>
              <a:tr h="1998590">
                <a:tc>
                  <a:txBody>
                    <a:bodyPr/>
                    <a:lstStyle/>
                    <a:p>
                      <a:pPr algn="ctr"/>
                      <a:endParaRPr lang="fr-FR" sz="1600" b="1" dirty="0" smtClean="0"/>
                    </a:p>
                    <a:p>
                      <a:pPr algn="ctr"/>
                      <a:endParaRPr lang="fr-FR" sz="1600" b="1" dirty="0" smtClean="0"/>
                    </a:p>
                    <a:p>
                      <a:pPr algn="ctr"/>
                      <a:endParaRPr lang="fr-FR" sz="1600" b="1" dirty="0" smtClean="0"/>
                    </a:p>
                    <a:p>
                      <a:pPr algn="ctr"/>
                      <a:r>
                        <a:rPr lang="fr-FR" sz="1600" b="1" dirty="0" err="1" smtClean="0"/>
                        <a:t>Companies</a:t>
                      </a:r>
                      <a:r>
                        <a:rPr lang="fr-FR" sz="1600" b="1" dirty="0" smtClean="0"/>
                        <a:t> </a:t>
                      </a:r>
                      <a:r>
                        <a:rPr lang="fr-FR" sz="1600" b="1" dirty="0" err="1" smtClean="0"/>
                        <a:t>that</a:t>
                      </a:r>
                      <a:r>
                        <a:rPr lang="fr-FR" sz="1600" b="1" baseline="0" dirty="0" smtClean="0"/>
                        <a:t> use : </a:t>
                      </a:r>
                      <a:endParaRPr lang="en-US" sz="1600" b="1"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pic>
        <p:nvPicPr>
          <p:cNvPr id="7" name="Picture 6"/>
          <p:cNvPicPr>
            <a:picLocks noChangeAspect="1"/>
          </p:cNvPicPr>
          <p:nvPr/>
        </p:nvPicPr>
        <p:blipFill>
          <a:blip r:embed="rId2"/>
          <a:stretch>
            <a:fillRect/>
          </a:stretch>
        </p:blipFill>
        <p:spPr>
          <a:xfrm>
            <a:off x="2882900" y="4119562"/>
            <a:ext cx="2514600" cy="1819275"/>
          </a:xfrm>
          <a:prstGeom prst="rect">
            <a:avLst/>
          </a:prstGeom>
        </p:spPr>
      </p:pic>
      <p:pic>
        <p:nvPicPr>
          <p:cNvPr id="8" name="Picture 7"/>
          <p:cNvPicPr>
            <a:picLocks noChangeAspect="1"/>
          </p:cNvPicPr>
          <p:nvPr/>
        </p:nvPicPr>
        <p:blipFill>
          <a:blip r:embed="rId3"/>
          <a:stretch>
            <a:fillRect/>
          </a:stretch>
        </p:blipFill>
        <p:spPr>
          <a:xfrm>
            <a:off x="5859462" y="4157661"/>
            <a:ext cx="2733675" cy="1743075"/>
          </a:xfrm>
          <a:prstGeom prst="rect">
            <a:avLst/>
          </a:prstGeom>
        </p:spPr>
      </p:pic>
      <p:pic>
        <p:nvPicPr>
          <p:cNvPr id="9" name="Picture 8"/>
          <p:cNvPicPr>
            <a:picLocks noChangeAspect="1"/>
          </p:cNvPicPr>
          <p:nvPr/>
        </p:nvPicPr>
        <p:blipFill>
          <a:blip r:embed="rId4"/>
          <a:stretch>
            <a:fillRect/>
          </a:stretch>
        </p:blipFill>
        <p:spPr>
          <a:xfrm>
            <a:off x="9055099" y="4157661"/>
            <a:ext cx="2486025" cy="1762125"/>
          </a:xfrm>
          <a:prstGeom prst="rect">
            <a:avLst/>
          </a:prstGeom>
        </p:spPr>
      </p:pic>
    </p:spTree>
    <p:extLst>
      <p:ext uri="{BB962C8B-B14F-4D97-AF65-F5344CB8AC3E}">
        <p14:creationId xmlns:p14="http://schemas.microsoft.com/office/powerpoint/2010/main" val="31631198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528</TotalTime>
  <Words>632</Words>
  <Application>Microsoft Office PowerPoint</Application>
  <PresentationFormat>Widescreen</PresentationFormat>
  <Paragraphs>76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3</vt:lpstr>
      <vt:lpstr>Slice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TAYARI</dc:creator>
  <cp:lastModifiedBy>TAYARI</cp:lastModifiedBy>
  <cp:revision>25</cp:revision>
  <dcterms:created xsi:type="dcterms:W3CDTF">2021-03-08T16:47:33Z</dcterms:created>
  <dcterms:modified xsi:type="dcterms:W3CDTF">2021-03-09T14:55:53Z</dcterms:modified>
</cp:coreProperties>
</file>