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896" y="9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CFCBC8-1749-4507-AB1E-5FD08314F3A5}"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8E1E3-D07E-400E-80FC-C5B82DE73D92}" type="slidenum">
              <a:rPr lang="en-US" smtClean="0"/>
              <a:t>‹#›</a:t>
            </a:fld>
            <a:endParaRPr lang="en-US"/>
          </a:p>
        </p:txBody>
      </p:sp>
    </p:spTree>
    <p:extLst>
      <p:ext uri="{BB962C8B-B14F-4D97-AF65-F5344CB8AC3E}">
        <p14:creationId xmlns:p14="http://schemas.microsoft.com/office/powerpoint/2010/main" val="159577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CFCBC8-1749-4507-AB1E-5FD08314F3A5}"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8E1E3-D07E-400E-80FC-C5B82DE73D92}" type="slidenum">
              <a:rPr lang="en-US" smtClean="0"/>
              <a:t>‹#›</a:t>
            </a:fld>
            <a:endParaRPr lang="en-US"/>
          </a:p>
        </p:txBody>
      </p:sp>
    </p:spTree>
    <p:extLst>
      <p:ext uri="{BB962C8B-B14F-4D97-AF65-F5344CB8AC3E}">
        <p14:creationId xmlns:p14="http://schemas.microsoft.com/office/powerpoint/2010/main" val="1833377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CFCBC8-1749-4507-AB1E-5FD08314F3A5}"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8E1E3-D07E-400E-80FC-C5B82DE73D9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85413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CFCBC8-1749-4507-AB1E-5FD08314F3A5}"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8E1E3-D07E-400E-80FC-C5B82DE73D92}" type="slidenum">
              <a:rPr lang="en-US" smtClean="0"/>
              <a:t>‹#›</a:t>
            </a:fld>
            <a:endParaRPr lang="en-US"/>
          </a:p>
        </p:txBody>
      </p:sp>
    </p:spTree>
    <p:extLst>
      <p:ext uri="{BB962C8B-B14F-4D97-AF65-F5344CB8AC3E}">
        <p14:creationId xmlns:p14="http://schemas.microsoft.com/office/powerpoint/2010/main" val="1843235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CFCBC8-1749-4507-AB1E-5FD08314F3A5}"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8E1E3-D07E-400E-80FC-C5B82DE73D9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841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CFCBC8-1749-4507-AB1E-5FD08314F3A5}"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8E1E3-D07E-400E-80FC-C5B82DE73D92}" type="slidenum">
              <a:rPr lang="en-US" smtClean="0"/>
              <a:t>‹#›</a:t>
            </a:fld>
            <a:endParaRPr lang="en-US"/>
          </a:p>
        </p:txBody>
      </p:sp>
    </p:spTree>
    <p:extLst>
      <p:ext uri="{BB962C8B-B14F-4D97-AF65-F5344CB8AC3E}">
        <p14:creationId xmlns:p14="http://schemas.microsoft.com/office/powerpoint/2010/main" val="1861920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CFCBC8-1749-4507-AB1E-5FD08314F3A5}"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8E1E3-D07E-400E-80FC-C5B82DE73D92}" type="slidenum">
              <a:rPr lang="en-US" smtClean="0"/>
              <a:t>‹#›</a:t>
            </a:fld>
            <a:endParaRPr lang="en-US"/>
          </a:p>
        </p:txBody>
      </p:sp>
    </p:spTree>
    <p:extLst>
      <p:ext uri="{BB962C8B-B14F-4D97-AF65-F5344CB8AC3E}">
        <p14:creationId xmlns:p14="http://schemas.microsoft.com/office/powerpoint/2010/main" val="696848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CFCBC8-1749-4507-AB1E-5FD08314F3A5}"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8E1E3-D07E-400E-80FC-C5B82DE73D92}" type="slidenum">
              <a:rPr lang="en-US" smtClean="0"/>
              <a:t>‹#›</a:t>
            </a:fld>
            <a:endParaRPr lang="en-US"/>
          </a:p>
        </p:txBody>
      </p:sp>
    </p:spTree>
    <p:extLst>
      <p:ext uri="{BB962C8B-B14F-4D97-AF65-F5344CB8AC3E}">
        <p14:creationId xmlns:p14="http://schemas.microsoft.com/office/powerpoint/2010/main" val="5655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CFCBC8-1749-4507-AB1E-5FD08314F3A5}"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8E1E3-D07E-400E-80FC-C5B82DE73D92}" type="slidenum">
              <a:rPr lang="en-US" smtClean="0"/>
              <a:t>‹#›</a:t>
            </a:fld>
            <a:endParaRPr lang="en-US"/>
          </a:p>
        </p:txBody>
      </p:sp>
    </p:spTree>
    <p:extLst>
      <p:ext uri="{BB962C8B-B14F-4D97-AF65-F5344CB8AC3E}">
        <p14:creationId xmlns:p14="http://schemas.microsoft.com/office/powerpoint/2010/main" val="1542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CFCBC8-1749-4507-AB1E-5FD08314F3A5}"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8E1E3-D07E-400E-80FC-C5B82DE73D92}" type="slidenum">
              <a:rPr lang="en-US" smtClean="0"/>
              <a:t>‹#›</a:t>
            </a:fld>
            <a:endParaRPr lang="en-US"/>
          </a:p>
        </p:txBody>
      </p:sp>
    </p:spTree>
    <p:extLst>
      <p:ext uri="{BB962C8B-B14F-4D97-AF65-F5344CB8AC3E}">
        <p14:creationId xmlns:p14="http://schemas.microsoft.com/office/powerpoint/2010/main" val="2966432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CFCBC8-1749-4507-AB1E-5FD08314F3A5}"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8E1E3-D07E-400E-80FC-C5B82DE73D92}" type="slidenum">
              <a:rPr lang="en-US" smtClean="0"/>
              <a:t>‹#›</a:t>
            </a:fld>
            <a:endParaRPr lang="en-US"/>
          </a:p>
        </p:txBody>
      </p:sp>
    </p:spTree>
    <p:extLst>
      <p:ext uri="{BB962C8B-B14F-4D97-AF65-F5344CB8AC3E}">
        <p14:creationId xmlns:p14="http://schemas.microsoft.com/office/powerpoint/2010/main" val="3884267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CFCBC8-1749-4507-AB1E-5FD08314F3A5}"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08E1E3-D07E-400E-80FC-C5B82DE73D92}" type="slidenum">
              <a:rPr lang="en-US" smtClean="0"/>
              <a:t>‹#›</a:t>
            </a:fld>
            <a:endParaRPr lang="en-US"/>
          </a:p>
        </p:txBody>
      </p:sp>
    </p:spTree>
    <p:extLst>
      <p:ext uri="{BB962C8B-B14F-4D97-AF65-F5344CB8AC3E}">
        <p14:creationId xmlns:p14="http://schemas.microsoft.com/office/powerpoint/2010/main" val="253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FCBC8-1749-4507-AB1E-5FD08314F3A5}"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08E1E3-D07E-400E-80FC-C5B82DE73D92}" type="slidenum">
              <a:rPr lang="en-US" smtClean="0"/>
              <a:t>‹#›</a:t>
            </a:fld>
            <a:endParaRPr lang="en-US"/>
          </a:p>
        </p:txBody>
      </p:sp>
    </p:spTree>
    <p:extLst>
      <p:ext uri="{BB962C8B-B14F-4D97-AF65-F5344CB8AC3E}">
        <p14:creationId xmlns:p14="http://schemas.microsoft.com/office/powerpoint/2010/main" val="11044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CFCBC8-1749-4507-AB1E-5FD08314F3A5}"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08E1E3-D07E-400E-80FC-C5B82DE73D92}" type="slidenum">
              <a:rPr lang="en-US" smtClean="0"/>
              <a:t>‹#›</a:t>
            </a:fld>
            <a:endParaRPr lang="en-US"/>
          </a:p>
        </p:txBody>
      </p:sp>
    </p:spTree>
    <p:extLst>
      <p:ext uri="{BB962C8B-B14F-4D97-AF65-F5344CB8AC3E}">
        <p14:creationId xmlns:p14="http://schemas.microsoft.com/office/powerpoint/2010/main" val="309324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CFCBC8-1749-4507-AB1E-5FD08314F3A5}"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8E1E3-D07E-400E-80FC-C5B82DE73D92}" type="slidenum">
              <a:rPr lang="en-US" smtClean="0"/>
              <a:t>‹#›</a:t>
            </a:fld>
            <a:endParaRPr lang="en-US"/>
          </a:p>
        </p:txBody>
      </p:sp>
    </p:spTree>
    <p:extLst>
      <p:ext uri="{BB962C8B-B14F-4D97-AF65-F5344CB8AC3E}">
        <p14:creationId xmlns:p14="http://schemas.microsoft.com/office/powerpoint/2010/main" val="113823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CFCBC8-1749-4507-AB1E-5FD08314F3A5}"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8E1E3-D07E-400E-80FC-C5B82DE73D92}" type="slidenum">
              <a:rPr lang="en-US" smtClean="0"/>
              <a:t>‹#›</a:t>
            </a:fld>
            <a:endParaRPr lang="en-US"/>
          </a:p>
        </p:txBody>
      </p:sp>
    </p:spTree>
    <p:extLst>
      <p:ext uri="{BB962C8B-B14F-4D97-AF65-F5344CB8AC3E}">
        <p14:creationId xmlns:p14="http://schemas.microsoft.com/office/powerpoint/2010/main" val="243925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CFCBC8-1749-4507-AB1E-5FD08314F3A5}" type="datetimeFigureOut">
              <a:rPr lang="en-US" smtClean="0"/>
              <a:t>11/25/2020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08E1E3-D07E-400E-80FC-C5B82DE73D92}" type="slidenum">
              <a:rPr lang="en-US" smtClean="0"/>
              <a:t>‹#›</a:t>
            </a:fld>
            <a:endParaRPr lang="en-US"/>
          </a:p>
        </p:txBody>
      </p:sp>
    </p:spTree>
    <p:extLst>
      <p:ext uri="{BB962C8B-B14F-4D97-AF65-F5344CB8AC3E}">
        <p14:creationId xmlns:p14="http://schemas.microsoft.com/office/powerpoint/2010/main" val="2096668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cademind.com/static/136dd1f4e2fc0a5bf15e3a2174e64bc8/e5166/how-the-web-works-big-picture.jp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cademind.com/static/136dd1f4e2fc0a5bf15e3a2174e64bc8/e5166/how-the-web-works-big-picture.jpg"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0500" y="88900"/>
            <a:ext cx="5867400" cy="738664"/>
          </a:xfrm>
          <a:prstGeom prst="rect">
            <a:avLst/>
          </a:prstGeom>
          <a:noFill/>
        </p:spPr>
        <p:txBody>
          <a:bodyPr wrap="square" rtlCol="0">
            <a:spAutoFit/>
          </a:bodyPr>
          <a:lstStyle/>
          <a:p>
            <a:pPr algn="ctr"/>
            <a:r>
              <a:rPr lang="en-US" sz="2400" b="1" i="1" u="sng" dirty="0">
                <a:solidFill>
                  <a:srgbClr val="FF0000"/>
                </a:solidFill>
              </a:rPr>
              <a:t>How does the web works</a:t>
            </a:r>
            <a:r>
              <a:rPr lang="en-US" sz="2400" b="1" u="sng" dirty="0">
                <a:solidFill>
                  <a:srgbClr val="FF0000"/>
                </a:solidFill>
              </a:rPr>
              <a:t>?</a:t>
            </a:r>
          </a:p>
          <a:p>
            <a:endParaRPr lang="en-US" dirty="0"/>
          </a:p>
        </p:txBody>
      </p:sp>
      <p:sp>
        <p:nvSpPr>
          <p:cNvPr id="5" name="TextBox 4"/>
          <p:cNvSpPr txBox="1"/>
          <p:nvPr/>
        </p:nvSpPr>
        <p:spPr>
          <a:xfrm>
            <a:off x="158750" y="597932"/>
            <a:ext cx="11518900" cy="6586418"/>
          </a:xfrm>
          <a:prstGeom prst="rect">
            <a:avLst/>
          </a:prstGeom>
          <a:noFill/>
        </p:spPr>
        <p:txBody>
          <a:bodyPr wrap="square" rtlCol="0">
            <a:spAutoFit/>
          </a:bodyPr>
          <a:lstStyle/>
          <a:p>
            <a:endParaRPr lang="en-US" sz="1600" dirty="0" smtClean="0"/>
          </a:p>
          <a:p>
            <a:r>
              <a:rPr lang="en-US" sz="1600" dirty="0" smtClean="0"/>
              <a:t>The </a:t>
            </a:r>
            <a:r>
              <a:rPr lang="en-US" sz="1600" dirty="0"/>
              <a:t>moment you enter </a:t>
            </a:r>
            <a:r>
              <a:rPr lang="en-US" sz="1600" dirty="0" smtClean="0"/>
              <a:t>an </a:t>
            </a:r>
            <a:r>
              <a:rPr lang="en-US" sz="1600" dirty="0"/>
              <a:t>address in your browser and you hit ENTER, a lot of different </a:t>
            </a:r>
            <a:r>
              <a:rPr lang="en-US" sz="1600" dirty="0" smtClean="0"/>
              <a:t>ordered steps happen that are represented on the view below :</a:t>
            </a:r>
          </a:p>
          <a:p>
            <a:endParaRPr lang="en-US" sz="1600" dirty="0"/>
          </a:p>
          <a:p>
            <a:r>
              <a:rPr lang="en-US" sz="1600" b="1" dirty="0" smtClean="0"/>
              <a:t>1 - </a:t>
            </a:r>
            <a:r>
              <a:rPr lang="en-US" sz="1600" b="1" u="sng" dirty="0" smtClean="0"/>
              <a:t>The </a:t>
            </a:r>
            <a:r>
              <a:rPr lang="en-US" sz="1600" b="1" u="sng" dirty="0"/>
              <a:t>URL gets </a:t>
            </a:r>
            <a:r>
              <a:rPr lang="en-US" sz="1600" b="1" u="sng" dirty="0" smtClean="0"/>
              <a:t>resolved : </a:t>
            </a:r>
            <a:r>
              <a:rPr lang="en-US" sz="1600" dirty="0" smtClean="0"/>
              <a:t>the browser fetches</a:t>
            </a:r>
          </a:p>
          <a:p>
            <a:r>
              <a:rPr lang="en-US" sz="1600" dirty="0" smtClean="0"/>
              <a:t> the IP address from such a DNS server using the </a:t>
            </a:r>
          </a:p>
          <a:p>
            <a:r>
              <a:rPr lang="en-US" sz="1600" dirty="0" smtClean="0"/>
              <a:t>“Domain Name” of the URL .the job of these DNS </a:t>
            </a:r>
          </a:p>
          <a:p>
            <a:r>
              <a:rPr lang="en-US" sz="1600" dirty="0" smtClean="0"/>
              <a:t>servers is to translate domains to IP addresses. </a:t>
            </a:r>
          </a:p>
          <a:p>
            <a:r>
              <a:rPr lang="en-US" sz="1600" dirty="0" smtClean="0"/>
              <a:t>DNS = “Domain Name System”. </a:t>
            </a:r>
          </a:p>
          <a:p>
            <a:endParaRPr lang="en-US" sz="1600" dirty="0"/>
          </a:p>
          <a:p>
            <a:r>
              <a:rPr lang="en-US" sz="1600" b="1" dirty="0" smtClean="0"/>
              <a:t>2 - </a:t>
            </a:r>
            <a:r>
              <a:rPr lang="en-US" sz="1600" b="1" u="sng" dirty="0" smtClean="0"/>
              <a:t>A </a:t>
            </a:r>
            <a:r>
              <a:rPr lang="en-US" sz="1600" b="1" u="sng" dirty="0"/>
              <a:t>Request is sent to the server of the </a:t>
            </a:r>
            <a:r>
              <a:rPr lang="en-US" sz="1600" b="1" u="sng" dirty="0" smtClean="0"/>
              <a:t>website </a:t>
            </a:r>
            <a:r>
              <a:rPr lang="en-US" sz="1600" b="1" dirty="0" smtClean="0"/>
              <a:t>: </a:t>
            </a:r>
          </a:p>
          <a:p>
            <a:r>
              <a:rPr lang="en-US" sz="1600" dirty="0" smtClean="0"/>
              <a:t>With the IP address resolved, the browser goes </a:t>
            </a:r>
          </a:p>
          <a:p>
            <a:r>
              <a:rPr lang="en-US" sz="1600" dirty="0" smtClean="0"/>
              <a:t>ahead and makes a request to the server </a:t>
            </a:r>
          </a:p>
          <a:p>
            <a:r>
              <a:rPr lang="en-US" sz="1600" dirty="0" smtClean="0"/>
              <a:t>with that IP address.</a:t>
            </a:r>
          </a:p>
          <a:p>
            <a:endParaRPr lang="en-US" sz="1600" dirty="0"/>
          </a:p>
          <a:p>
            <a:r>
              <a:rPr lang="en-US" sz="1600" b="1" dirty="0" smtClean="0"/>
              <a:t>3 - </a:t>
            </a:r>
            <a:r>
              <a:rPr lang="en-US" sz="1600" b="1" u="sng" dirty="0" smtClean="0"/>
              <a:t>The </a:t>
            </a:r>
            <a:r>
              <a:rPr lang="en-US" sz="1600" b="1" u="sng" dirty="0"/>
              <a:t>response of the server is </a:t>
            </a:r>
            <a:r>
              <a:rPr lang="en-US" sz="1600" b="1" u="sng" dirty="0" smtClean="0"/>
              <a:t>parsed :</a:t>
            </a:r>
            <a:r>
              <a:rPr lang="en-US" sz="1600" b="1" dirty="0" smtClean="0"/>
              <a:t> </a:t>
            </a:r>
            <a:endParaRPr lang="en-US" sz="1600" b="1" dirty="0" smtClean="0"/>
          </a:p>
          <a:p>
            <a:r>
              <a:rPr lang="en-US" sz="1600" dirty="0" smtClean="0"/>
              <a:t>The browse receives </a:t>
            </a:r>
            <a:r>
              <a:rPr lang="en-US" sz="1600" dirty="0" smtClean="0"/>
              <a:t>the response sent by the server. </a:t>
            </a:r>
            <a:endParaRPr lang="en-US" sz="1600" dirty="0" smtClean="0"/>
          </a:p>
          <a:p>
            <a:r>
              <a:rPr lang="en-US" sz="1600" dirty="0" smtClean="0"/>
              <a:t>the </a:t>
            </a:r>
            <a:r>
              <a:rPr lang="en-US" sz="1600" dirty="0" smtClean="0"/>
              <a:t>data </a:t>
            </a:r>
            <a:r>
              <a:rPr lang="en-US" sz="1600" dirty="0" smtClean="0"/>
              <a:t>that’s </a:t>
            </a:r>
            <a:r>
              <a:rPr lang="en-US" sz="1600" dirty="0" smtClean="0"/>
              <a:t>enclosed in the response. And based </a:t>
            </a:r>
            <a:endParaRPr lang="en-US" sz="1600" dirty="0" smtClean="0"/>
          </a:p>
          <a:p>
            <a:r>
              <a:rPr lang="en-US" sz="1600" dirty="0" smtClean="0"/>
              <a:t>on </a:t>
            </a:r>
            <a:r>
              <a:rPr lang="en-US" sz="1600" dirty="0" err="1" smtClean="0"/>
              <a:t>that,it</a:t>
            </a:r>
            <a:r>
              <a:rPr lang="en-US" sz="1600" dirty="0" smtClean="0"/>
              <a:t> </a:t>
            </a:r>
            <a:r>
              <a:rPr lang="en-US" sz="1600" dirty="0" smtClean="0"/>
              <a:t>decides what to do.</a:t>
            </a:r>
          </a:p>
          <a:p>
            <a:endParaRPr lang="fr-FR" sz="1600" b="1" dirty="0"/>
          </a:p>
          <a:p>
            <a:r>
              <a:rPr lang="en-US" sz="1600" b="1" dirty="0" smtClean="0"/>
              <a:t>4 - </a:t>
            </a:r>
            <a:r>
              <a:rPr lang="en-US" sz="1600" b="1" u="sng" dirty="0" smtClean="0"/>
              <a:t>The </a:t>
            </a:r>
            <a:r>
              <a:rPr lang="en-US" sz="1600" b="1" u="sng" dirty="0"/>
              <a:t>page is rendered and </a:t>
            </a:r>
            <a:r>
              <a:rPr lang="en-US" sz="1600" b="1" u="sng" dirty="0" smtClean="0"/>
              <a:t>displayed : </a:t>
            </a:r>
            <a:r>
              <a:rPr lang="en-US" sz="1600" dirty="0" smtClean="0"/>
              <a:t>the browser</a:t>
            </a:r>
          </a:p>
          <a:p>
            <a:r>
              <a:rPr lang="en-US" sz="1600" dirty="0" smtClean="0"/>
              <a:t> goes through the HTML data returned by the server </a:t>
            </a:r>
          </a:p>
          <a:p>
            <a:r>
              <a:rPr lang="en-US" sz="1600" dirty="0" smtClean="0"/>
              <a:t>and builds a website based on that.</a:t>
            </a:r>
          </a:p>
          <a:p>
            <a:endParaRPr lang="en-US" dirty="0"/>
          </a:p>
          <a:p>
            <a:r>
              <a:rPr lang="en-US" dirty="0">
                <a:hlinkClick r:id="rId2"/>
              </a:rPr>
              <a:t/>
            </a:r>
            <a:br>
              <a:rPr lang="en-US" dirty="0">
                <a:hlinkClick r:id="rId2"/>
              </a:rPr>
            </a:br>
            <a:r>
              <a:rPr lang="en-US" dirty="0" smtClean="0"/>
              <a:t> </a:t>
            </a:r>
            <a:endParaRPr lang="en-US" dirty="0"/>
          </a:p>
        </p:txBody>
      </p:sp>
      <p:pic>
        <p:nvPicPr>
          <p:cNvPr id="6" name="Picture 5"/>
          <p:cNvPicPr>
            <a:picLocks noChangeAspect="1"/>
          </p:cNvPicPr>
          <p:nvPr/>
        </p:nvPicPr>
        <p:blipFill rotWithShape="1">
          <a:blip r:embed="rId3"/>
          <a:srcRect l="2020" r="6724"/>
          <a:stretch/>
        </p:blipFill>
        <p:spPr>
          <a:xfrm>
            <a:off x="5664200" y="1797242"/>
            <a:ext cx="6159501" cy="34732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09475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0900" y="101600"/>
            <a:ext cx="7607300" cy="738664"/>
          </a:xfrm>
          <a:prstGeom prst="rect">
            <a:avLst/>
          </a:prstGeom>
          <a:noFill/>
        </p:spPr>
        <p:txBody>
          <a:bodyPr wrap="square" rtlCol="0">
            <a:spAutoFit/>
          </a:bodyPr>
          <a:lstStyle/>
          <a:p>
            <a:pPr algn="ctr"/>
            <a:r>
              <a:rPr lang="en-US" sz="2400" b="1" i="1" u="sng" dirty="0">
                <a:solidFill>
                  <a:srgbClr val="FF0000"/>
                </a:solidFill>
              </a:rPr>
              <a:t>What do you need to be a web </a:t>
            </a:r>
            <a:r>
              <a:rPr lang="en-US" sz="2400" b="1" i="1" u="sng" dirty="0" smtClean="0">
                <a:solidFill>
                  <a:srgbClr val="FF0000"/>
                </a:solidFill>
              </a:rPr>
              <a:t>developer?</a:t>
            </a:r>
            <a:endParaRPr lang="en-US" sz="2400" b="1" i="1" u="sng" dirty="0">
              <a:solidFill>
                <a:srgbClr val="FF0000"/>
              </a:solidFill>
            </a:endParaRPr>
          </a:p>
          <a:p>
            <a:endParaRPr lang="en-US" dirty="0"/>
          </a:p>
        </p:txBody>
      </p:sp>
      <p:sp>
        <p:nvSpPr>
          <p:cNvPr id="3" name="TextBox 2"/>
          <p:cNvSpPr txBox="1"/>
          <p:nvPr/>
        </p:nvSpPr>
        <p:spPr>
          <a:xfrm>
            <a:off x="292100" y="1030764"/>
            <a:ext cx="11518900" cy="4832092"/>
          </a:xfrm>
          <a:prstGeom prst="rect">
            <a:avLst/>
          </a:prstGeom>
          <a:noFill/>
        </p:spPr>
        <p:txBody>
          <a:bodyPr wrap="square" rtlCol="0">
            <a:spAutoFit/>
          </a:bodyPr>
          <a:lstStyle/>
          <a:p>
            <a:r>
              <a:rPr lang="en-US" sz="1600" dirty="0" smtClean="0"/>
              <a:t>Below </a:t>
            </a:r>
            <a:r>
              <a:rPr lang="en-US" sz="1600" dirty="0"/>
              <a:t>is an overview of steps interested individuals can take to enter </a:t>
            </a:r>
            <a:r>
              <a:rPr lang="en-US" sz="1600" dirty="0" smtClean="0"/>
              <a:t>to web development </a:t>
            </a:r>
            <a:r>
              <a:rPr lang="en-US" sz="1600" dirty="0"/>
              <a:t>career </a:t>
            </a:r>
            <a:r>
              <a:rPr lang="en-US" sz="1600" dirty="0" smtClean="0"/>
              <a:t>field: </a:t>
            </a:r>
            <a:endParaRPr lang="en-US" sz="1600" dirty="0" smtClean="0"/>
          </a:p>
          <a:p>
            <a:endParaRPr lang="en-US" sz="1600" dirty="0" smtClean="0"/>
          </a:p>
          <a:p>
            <a:r>
              <a:rPr lang="en-US" sz="1600" b="1" u="sng" dirty="0" smtClean="0"/>
              <a:t>1</a:t>
            </a:r>
            <a:r>
              <a:rPr lang="en-US" sz="1600" b="1" u="sng" dirty="0"/>
              <a:t>. </a:t>
            </a:r>
            <a:r>
              <a:rPr lang="en-US" sz="1600" b="1" u="sng" dirty="0" smtClean="0"/>
              <a:t>Choose a development specialization : </a:t>
            </a:r>
            <a:endParaRPr lang="en-US" sz="1600" b="1" u="sng" dirty="0"/>
          </a:p>
          <a:p>
            <a:r>
              <a:rPr lang="en-US" sz="1600" dirty="0" smtClean="0"/>
              <a:t>Each </a:t>
            </a:r>
            <a:r>
              <a:rPr lang="en-US" sz="1600" dirty="0"/>
              <a:t>element of a website is linked to something else, and it’s a complex job to build a website successfully. Depending on their specific jobs, web developers will be proficient in using various software programs (e.g. JavaScript frameworks, version control, CSS), and will have not only the specialized knowledge that characterizes their roles, but also an understanding of the process as a whole. Prior to starting out, it’s wise to get an understanding of the type of web development work that seems interesting—such as user interface design, mobile application development, </a:t>
            </a:r>
            <a:r>
              <a:rPr lang="en-US" sz="1600" dirty="0" smtClean="0"/>
              <a:t>front-end development or back-end </a:t>
            </a:r>
            <a:r>
              <a:rPr lang="en-US" sz="1600" dirty="0"/>
              <a:t>development</a:t>
            </a:r>
            <a:r>
              <a:rPr lang="en-US" sz="1600" dirty="0" smtClean="0"/>
              <a:t>—to </a:t>
            </a:r>
            <a:r>
              <a:rPr lang="en-US" sz="1600" dirty="0"/>
              <a:t>best set the stage for future education and training</a:t>
            </a:r>
            <a:r>
              <a:rPr lang="en-US" sz="1600" dirty="0" smtClean="0"/>
              <a:t>. </a:t>
            </a:r>
            <a:endParaRPr lang="en-US" sz="1600" b="1" cap="all" dirty="0"/>
          </a:p>
          <a:p>
            <a:r>
              <a:rPr lang="en-US" sz="1600" dirty="0" smtClean="0"/>
              <a:t> </a:t>
            </a:r>
            <a:endParaRPr lang="en-US" sz="1600" dirty="0"/>
          </a:p>
          <a:p>
            <a:r>
              <a:rPr lang="en-US" sz="1600" b="1" u="sng" dirty="0" smtClean="0"/>
              <a:t>2.</a:t>
            </a:r>
            <a:r>
              <a:rPr lang="en-US" sz="1600" b="1" u="sng" dirty="0"/>
              <a:t> </a:t>
            </a:r>
            <a:r>
              <a:rPr lang="en-US" sz="1600" b="1" u="sng" dirty="0" smtClean="0"/>
              <a:t>Get an education: </a:t>
            </a:r>
            <a:endParaRPr lang="en-US" sz="1600" b="1" u="sng" dirty="0"/>
          </a:p>
          <a:p>
            <a:r>
              <a:rPr lang="en-US" sz="1600" dirty="0" smtClean="0"/>
              <a:t>No </a:t>
            </a:r>
            <a:r>
              <a:rPr lang="en-US" sz="1600" dirty="0"/>
              <a:t>specific degree or educational path exists for careers in web development, and it’s possible to become a web developer with or without a formal education. While it’s certainly possible to learn coding languages independently, there is more to web development than coding. Individuals who can implement coding skills within a broader context may have an advantage, and that’s where a formal education can help prospective developers gain foundational knowledge of web development principles and practices, expose them to project management and situations that require problem-solving, and encourage critical thinking</a:t>
            </a:r>
            <a:r>
              <a:rPr lang="en-US" sz="1600" dirty="0" smtClean="0"/>
              <a:t>.</a:t>
            </a:r>
            <a:endParaRPr lang="en-US" sz="1600" dirty="0"/>
          </a:p>
          <a:p>
            <a:r>
              <a:rPr lang="en-US" dirty="0">
                <a:hlinkClick r:id="rId2"/>
              </a:rPr>
              <a:t/>
            </a:r>
            <a:br>
              <a:rPr lang="en-US" dirty="0">
                <a:hlinkClick r:id="rId2"/>
              </a:rPr>
            </a:br>
            <a:r>
              <a:rPr lang="en-US" dirty="0" smtClean="0"/>
              <a:t> </a:t>
            </a:r>
            <a:endParaRPr lang="en-US" dirty="0"/>
          </a:p>
        </p:txBody>
      </p:sp>
    </p:spTree>
    <p:extLst>
      <p:ext uri="{BB962C8B-B14F-4D97-AF65-F5344CB8AC3E}">
        <p14:creationId xmlns:p14="http://schemas.microsoft.com/office/powerpoint/2010/main" val="57529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78264"/>
            <a:ext cx="11518900" cy="6524863"/>
          </a:xfrm>
          <a:prstGeom prst="rect">
            <a:avLst/>
          </a:prstGeom>
          <a:noFill/>
        </p:spPr>
        <p:txBody>
          <a:bodyPr wrap="square" rtlCol="0">
            <a:spAutoFit/>
          </a:bodyPr>
          <a:lstStyle/>
          <a:p>
            <a:r>
              <a:rPr lang="en-US" sz="1600" dirty="0" smtClean="0"/>
              <a:t> </a:t>
            </a:r>
            <a:r>
              <a:rPr lang="en-US" sz="1600" b="1" u="sng" dirty="0" smtClean="0"/>
              <a:t>3</a:t>
            </a:r>
            <a:r>
              <a:rPr lang="en-US" sz="1600" b="1" u="sng" dirty="0" smtClean="0"/>
              <a:t>.</a:t>
            </a:r>
            <a:r>
              <a:rPr lang="en-US" sz="1600" b="1" u="sng" dirty="0"/>
              <a:t> </a:t>
            </a:r>
            <a:r>
              <a:rPr lang="en-US" sz="1600" b="1" u="sng" dirty="0" smtClean="0"/>
              <a:t>Develop technical skills: </a:t>
            </a:r>
          </a:p>
          <a:p>
            <a:r>
              <a:rPr lang="en-US" sz="1600" dirty="0"/>
              <a:t>Despite the real advantages that come with an organized education, web development is still a field in which concrete skills can trump education when it comes to employment opportunities. Companies want employees who can produce, and how or where something was learned is secondary to simply being able to do it. Prospective web developers should have expertise in the three core programming components: </a:t>
            </a:r>
            <a:r>
              <a:rPr lang="en-US" sz="1600" b="1" dirty="0"/>
              <a:t>HTML</a:t>
            </a:r>
            <a:r>
              <a:rPr lang="en-US" sz="1600" dirty="0"/>
              <a:t>,</a:t>
            </a:r>
            <a:r>
              <a:rPr lang="en-US" sz="1600" b="1" dirty="0"/>
              <a:t> CSS</a:t>
            </a:r>
            <a:r>
              <a:rPr lang="en-US" sz="1600" dirty="0"/>
              <a:t>, and </a:t>
            </a:r>
            <a:r>
              <a:rPr lang="en-US" sz="1600" b="1" dirty="0"/>
              <a:t>JavaScript</a:t>
            </a:r>
            <a:r>
              <a:rPr lang="en-US" sz="1600" dirty="0"/>
              <a:t>. They should also learn about </a:t>
            </a:r>
            <a:r>
              <a:rPr lang="en-US" sz="1600" dirty="0" smtClean="0"/>
              <a:t>frameworks </a:t>
            </a:r>
            <a:r>
              <a:rPr lang="en-US" sz="1600" dirty="0"/>
              <a:t>such as Backbone, Bootstrap, and Foundation. Finally, to build applications, developers should be proficient in back-end languages such as Ruby, Java, PHP and tools such as Oracle and SQL Server</a:t>
            </a:r>
            <a:r>
              <a:rPr lang="en-US" sz="1600" dirty="0" smtClean="0"/>
              <a:t>. </a:t>
            </a:r>
          </a:p>
          <a:p>
            <a:endParaRPr lang="fr-FR" sz="1600" b="1" dirty="0" smtClean="0"/>
          </a:p>
          <a:p>
            <a:endParaRPr lang="fr-FR" sz="1600" b="1" dirty="0"/>
          </a:p>
          <a:p>
            <a:endParaRPr lang="fr-FR" sz="1600" b="1" dirty="0" smtClean="0"/>
          </a:p>
          <a:p>
            <a:endParaRPr lang="fr-FR" sz="1600" b="1" dirty="0" smtClean="0"/>
          </a:p>
          <a:p>
            <a:endParaRPr lang="fr-FR" sz="1600" b="1" dirty="0"/>
          </a:p>
          <a:p>
            <a:endParaRPr lang="fr-FR" sz="1600" b="1" dirty="0" smtClean="0"/>
          </a:p>
          <a:p>
            <a:endParaRPr lang="fr-FR" sz="1600" b="1" dirty="0" smtClean="0"/>
          </a:p>
          <a:p>
            <a:endParaRPr lang="fr-FR" sz="1600" b="1" dirty="0"/>
          </a:p>
          <a:p>
            <a:r>
              <a:rPr lang="en-US" sz="1600" b="1" u="sng" dirty="0" smtClean="0"/>
              <a:t>4.</a:t>
            </a:r>
            <a:r>
              <a:rPr lang="en-US" sz="1600" b="1" u="sng" dirty="0"/>
              <a:t> </a:t>
            </a:r>
            <a:r>
              <a:rPr lang="en-US" sz="1600" b="1" u="sng" dirty="0" smtClean="0"/>
              <a:t>Practice your coding skills</a:t>
            </a:r>
            <a:r>
              <a:rPr lang="en-US" sz="1600" b="1" u="sng" dirty="0"/>
              <a:t>: </a:t>
            </a:r>
          </a:p>
          <a:p>
            <a:r>
              <a:rPr lang="fr-FR" sz="1600" b="1" dirty="0" smtClean="0"/>
              <a:t> </a:t>
            </a:r>
            <a:r>
              <a:rPr lang="en-US" sz="1600" dirty="0"/>
              <a:t>Web developers learn by doing. Set up a </a:t>
            </a:r>
            <a:r>
              <a:rPr lang="en-US" sz="1600" dirty="0" err="1"/>
              <a:t>Github</a:t>
            </a:r>
            <a:r>
              <a:rPr lang="en-US" sz="1600" dirty="0"/>
              <a:t> account and push code to the site. An active </a:t>
            </a:r>
            <a:r>
              <a:rPr lang="en-US" sz="1600" dirty="0" err="1"/>
              <a:t>Github</a:t>
            </a:r>
            <a:r>
              <a:rPr lang="en-US" sz="1600" dirty="0"/>
              <a:t> profile can get the attention of employers searching through stacks of resumes, and demonstrates not only what a candidate does to solve programming issues, but also the thinking and strategies behind those solutions. Practicing coding and getting used to using </a:t>
            </a:r>
            <a:r>
              <a:rPr lang="en-US" sz="1600" dirty="0" err="1"/>
              <a:t>Git</a:t>
            </a:r>
            <a:r>
              <a:rPr lang="en-US" sz="1600" dirty="0"/>
              <a:t> prepares developers to work as part of a team, as well as manage complicated site and application builds</a:t>
            </a:r>
            <a:r>
              <a:rPr lang="en-US" sz="1600" dirty="0" smtClean="0"/>
              <a:t>. </a:t>
            </a:r>
          </a:p>
          <a:p>
            <a:endParaRPr lang="fr-FR" sz="1600" b="1" dirty="0" smtClean="0"/>
          </a:p>
          <a:p>
            <a:r>
              <a:rPr lang="en-US" sz="1600" b="1" u="sng" dirty="0" smtClean="0"/>
              <a:t>5.</a:t>
            </a:r>
            <a:r>
              <a:rPr lang="en-US" sz="1600" b="1" u="sng" dirty="0"/>
              <a:t> </a:t>
            </a:r>
            <a:r>
              <a:rPr lang="en-US" sz="1600" b="1" u="sng" dirty="0" smtClean="0"/>
              <a:t>Lunch an online portfolio: </a:t>
            </a:r>
          </a:p>
          <a:p>
            <a:r>
              <a:rPr lang="en-US" sz="1600" dirty="0"/>
              <a:t>Employers want to see results, such as current examples of successful site and application builds. With a portfolio, developers can test new technologies and tools, as well as demonstrate their coding talent and technical capabilities. Standout portfolios can help candidates clear that crucial first hurdle: landing a job interview</a:t>
            </a:r>
            <a:r>
              <a:rPr lang="en-US" sz="1600" dirty="0" smtClean="0"/>
              <a:t>. </a:t>
            </a:r>
            <a:endParaRPr lang="en-US" sz="1600" b="1" dirty="0"/>
          </a:p>
          <a:p>
            <a:r>
              <a:rPr lang="fr-FR" b="1" dirty="0" smtClean="0"/>
              <a:t> </a:t>
            </a:r>
            <a:endParaRPr lang="en-US" b="1" dirty="0"/>
          </a:p>
        </p:txBody>
      </p:sp>
      <p:pic>
        <p:nvPicPr>
          <p:cNvPr id="5" name="Picture 4"/>
          <p:cNvPicPr>
            <a:picLocks noChangeAspect="1"/>
          </p:cNvPicPr>
          <p:nvPr/>
        </p:nvPicPr>
        <p:blipFill>
          <a:blip r:embed="rId2"/>
          <a:stretch>
            <a:fillRect/>
          </a:stretch>
        </p:blipFill>
        <p:spPr>
          <a:xfrm>
            <a:off x="3648075" y="2018604"/>
            <a:ext cx="3451225" cy="1709878"/>
          </a:xfrm>
          <a:prstGeom prst="rect">
            <a:avLst/>
          </a:prstGeom>
        </p:spPr>
      </p:pic>
    </p:spTree>
    <p:extLst>
      <p:ext uri="{BB962C8B-B14F-4D97-AF65-F5344CB8AC3E}">
        <p14:creationId xmlns:p14="http://schemas.microsoft.com/office/powerpoint/2010/main" val="3964832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0900" y="279400"/>
            <a:ext cx="7607300" cy="738664"/>
          </a:xfrm>
          <a:prstGeom prst="rect">
            <a:avLst/>
          </a:prstGeom>
          <a:noFill/>
        </p:spPr>
        <p:txBody>
          <a:bodyPr wrap="square" rtlCol="0">
            <a:spAutoFit/>
          </a:bodyPr>
          <a:lstStyle/>
          <a:p>
            <a:pPr algn="ctr"/>
            <a:r>
              <a:rPr lang="en-US" sz="2400" b="1" i="1" u="sng" dirty="0" smtClean="0">
                <a:solidFill>
                  <a:srgbClr val="FF0000"/>
                </a:solidFill>
              </a:rPr>
              <a:t>What’s the role of a web </a:t>
            </a:r>
            <a:r>
              <a:rPr lang="en-US" sz="2400" b="1" i="1" u="sng" dirty="0" smtClean="0">
                <a:solidFill>
                  <a:srgbClr val="FF0000"/>
                </a:solidFill>
              </a:rPr>
              <a:t>developer?</a:t>
            </a:r>
            <a:endParaRPr lang="en-US" sz="2400" b="1" i="1" u="sng" dirty="0">
              <a:solidFill>
                <a:srgbClr val="FF0000"/>
              </a:solidFill>
            </a:endParaRPr>
          </a:p>
          <a:p>
            <a:endParaRPr lang="en-US" dirty="0"/>
          </a:p>
        </p:txBody>
      </p:sp>
      <p:sp>
        <p:nvSpPr>
          <p:cNvPr id="3" name="TextBox 2"/>
          <p:cNvSpPr txBox="1"/>
          <p:nvPr/>
        </p:nvSpPr>
        <p:spPr>
          <a:xfrm>
            <a:off x="444500" y="3733800"/>
            <a:ext cx="11010900" cy="2554545"/>
          </a:xfrm>
          <a:prstGeom prst="rect">
            <a:avLst/>
          </a:prstGeom>
          <a:noFill/>
        </p:spPr>
        <p:txBody>
          <a:bodyPr wrap="square" rtlCol="0">
            <a:spAutoFit/>
          </a:bodyPr>
          <a:lstStyle/>
          <a:p>
            <a:r>
              <a:rPr lang="en-US" sz="1600" dirty="0" smtClean="0"/>
              <a:t>A </a:t>
            </a:r>
            <a:r>
              <a:rPr lang="en-US" sz="1600" dirty="0"/>
              <a:t>web developer is responsible for programming the code that “tells” a website how to function. A developer builds a website from the bottom up, which means designing it in such a way that end users have no difficulty navigating the site. The website should not be so simple that it does not appeal to advanced users, nor should it be so complicated that the beginner is easily lost in the process</a:t>
            </a:r>
            <a:r>
              <a:rPr lang="en-US" sz="1600" dirty="0" smtClean="0"/>
              <a:t>.</a:t>
            </a:r>
          </a:p>
          <a:p>
            <a:endParaRPr lang="en-US" sz="1600" dirty="0"/>
          </a:p>
          <a:p>
            <a:r>
              <a:rPr lang="en-US" sz="1600" dirty="0" smtClean="0"/>
              <a:t>Web </a:t>
            </a:r>
            <a:r>
              <a:rPr lang="en-US" sz="1600" dirty="0"/>
              <a:t>development can be divided into three parts: code that executes in a web browser and determines what customers or clients will see when they land on a website (client-side scripting); code that executes on a web server and powers the behind-the-scenes mechanics of how a website works (server-side scripting); and database technology, which helps to keep a website running smoothly and efficiently. Large-scale web projects often divide these tasks among multiple web developers.</a:t>
            </a:r>
          </a:p>
        </p:txBody>
      </p:sp>
      <p:pic>
        <p:nvPicPr>
          <p:cNvPr id="4" name="Picture 3"/>
          <p:cNvPicPr>
            <a:picLocks noChangeAspect="1"/>
          </p:cNvPicPr>
          <p:nvPr/>
        </p:nvPicPr>
        <p:blipFill>
          <a:blip r:embed="rId2"/>
          <a:stretch>
            <a:fillRect/>
          </a:stretch>
        </p:blipFill>
        <p:spPr>
          <a:xfrm>
            <a:off x="3352800" y="838142"/>
            <a:ext cx="5143500" cy="2637356"/>
          </a:xfrm>
          <a:prstGeom prst="rect">
            <a:avLst/>
          </a:prstGeom>
        </p:spPr>
      </p:pic>
    </p:spTree>
    <p:extLst>
      <p:ext uri="{BB962C8B-B14F-4D97-AF65-F5344CB8AC3E}">
        <p14:creationId xmlns:p14="http://schemas.microsoft.com/office/powerpoint/2010/main" val="3547711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443</TotalTime>
  <Words>379</Words>
  <Application>Microsoft Office PowerPoint</Application>
  <PresentationFormat>Widescreen</PresentationFormat>
  <Paragraphs>54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TAYARI</dc:creator>
  <cp:lastModifiedBy>TAYARI</cp:lastModifiedBy>
  <cp:revision>54</cp:revision>
  <dcterms:created xsi:type="dcterms:W3CDTF">2020-11-24T17:05:28Z</dcterms:created>
  <dcterms:modified xsi:type="dcterms:W3CDTF">2020-11-25T10:26:01Z</dcterms:modified>
</cp:coreProperties>
</file>