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7640" saveSubsetFonts="1">
  <p:sldMasterIdLst>
    <p:sldMasterId id="2147483660" r:id="rId1"/>
  </p:sldMasterIdLst>
  <p:notesMasterIdLst>
    <p:notesMasterId r:id="rId22"/>
  </p:notesMasterIdLst>
  <p:sldIdLst>
    <p:sldId id="256" r:id="rId2"/>
    <p:sldId id="257" r:id="rId3"/>
    <p:sldId id="258" r:id="rId4"/>
    <p:sldId id="259" r:id="rId5"/>
    <p:sldId id="265" r:id="rId6"/>
    <p:sldId id="260" r:id="rId7"/>
    <p:sldId id="266" r:id="rId8"/>
    <p:sldId id="267" r:id="rId9"/>
    <p:sldId id="261" r:id="rId10"/>
    <p:sldId id="268" r:id="rId11"/>
    <p:sldId id="269" r:id="rId12"/>
    <p:sldId id="270" r:id="rId13"/>
    <p:sldId id="262" r:id="rId14"/>
    <p:sldId id="275" r:id="rId15"/>
    <p:sldId id="271" r:id="rId16"/>
    <p:sldId id="272" r:id="rId17"/>
    <p:sldId id="273" r:id="rId18"/>
    <p:sldId id="274" r:id="rId19"/>
    <p:sldId id="263" r:id="rId20"/>
    <p:sldId id="264"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p:cViewPr varScale="1">
        <p:scale>
          <a:sx n="50" d="100"/>
          <a:sy n="50" d="100"/>
        </p:scale>
        <p:origin x="1418" y="36"/>
      </p:cViewPr>
      <p:guideLst>
        <p:guide orient="horz" pos="2160"/>
        <p:guide pos="2880"/>
      </p:guideLst>
    </p:cSldViewPr>
  </p:slideViewPr>
  <p:notesTextViewPr>
    <p:cViewPr>
      <p:scale>
        <a:sx n="1" d="1"/>
        <a:sy n="1" d="1"/>
      </p:scale>
      <p:origin x="0" y="-31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9D455-5344-424F-884C-0B8F6D1C7DAE}" type="datetimeFigureOut">
              <a:rPr lang="de-CH" smtClean="0"/>
              <a:t>15.10.2015</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D2008-20EA-452B-88EB-B5308538E411}" type="slidenum">
              <a:rPr lang="de-CH" smtClean="0"/>
              <a:t>‹Nr.›</a:t>
            </a:fld>
            <a:endParaRPr lang="de-CH"/>
          </a:p>
        </p:txBody>
      </p:sp>
    </p:spTree>
    <p:extLst>
      <p:ext uri="{BB962C8B-B14F-4D97-AF65-F5344CB8AC3E}">
        <p14:creationId xmlns:p14="http://schemas.microsoft.com/office/powerpoint/2010/main" val="85395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App</a:t>
            </a:r>
            <a:r>
              <a:rPr lang="de-DE" baseline="0" dirty="0" smtClean="0"/>
              <a:t> Benutzung unterschiedlich</a:t>
            </a:r>
          </a:p>
          <a:p>
            <a:r>
              <a:rPr lang="de-DE" baseline="0" dirty="0" smtClean="0"/>
              <a:t>Datenschutz </a:t>
            </a:r>
          </a:p>
          <a:p>
            <a:r>
              <a:rPr lang="de-DE" baseline="0" dirty="0" smtClean="0"/>
              <a:t>Unterscheiden von Arzt verordneten Selbstmedikation</a:t>
            </a:r>
          </a:p>
          <a:p>
            <a:r>
              <a:rPr lang="de-DE" baseline="0" dirty="0" err="1" smtClean="0"/>
              <a:t>Medi</a:t>
            </a:r>
            <a:r>
              <a:rPr lang="de-DE" baseline="0" dirty="0" smtClean="0"/>
              <a:t> </a:t>
            </a:r>
            <a:r>
              <a:rPr lang="de-DE" baseline="0" dirty="0" err="1" smtClean="0"/>
              <a:t>einnahme</a:t>
            </a:r>
            <a:r>
              <a:rPr lang="de-DE" baseline="0" dirty="0" smtClean="0"/>
              <a:t> </a:t>
            </a:r>
            <a:r>
              <a:rPr lang="de-DE" baseline="0" dirty="0" err="1" smtClean="0"/>
              <a:t>alarm</a:t>
            </a:r>
            <a:endParaRPr lang="de-DE" baseline="0" dirty="0" smtClean="0"/>
          </a:p>
          <a:p>
            <a:r>
              <a:rPr lang="de-DE" baseline="0" dirty="0" smtClean="0"/>
              <a:t>Nachkauf erinnern</a:t>
            </a:r>
            <a:endParaRPr lang="de-CH" dirty="0"/>
          </a:p>
        </p:txBody>
      </p:sp>
      <p:sp>
        <p:nvSpPr>
          <p:cNvPr id="4" name="Foliennummernplatzhalter 3"/>
          <p:cNvSpPr>
            <a:spLocks noGrp="1"/>
          </p:cNvSpPr>
          <p:nvPr>
            <p:ph type="sldNum" sz="quarter" idx="10"/>
          </p:nvPr>
        </p:nvSpPr>
        <p:spPr/>
        <p:txBody>
          <a:bodyPr/>
          <a:lstStyle/>
          <a:p>
            <a:fld id="{73DD2008-20EA-452B-88EB-B5308538E411}" type="slidenum">
              <a:rPr lang="de-CH" smtClean="0"/>
              <a:t>5</a:t>
            </a:fld>
            <a:endParaRPr lang="de-CH"/>
          </a:p>
        </p:txBody>
      </p:sp>
    </p:spTree>
    <p:extLst>
      <p:ext uri="{BB962C8B-B14F-4D97-AF65-F5344CB8AC3E}">
        <p14:creationId xmlns:p14="http://schemas.microsoft.com/office/powerpoint/2010/main" val="659461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0A45DB2E-8C74-4E53-91FC-E562BF99EF76}" type="datetimeFigureOut">
              <a:rPr lang="de-CH" smtClean="0"/>
              <a:t>15.10.2015</a:t>
            </a:fld>
            <a:endParaRPr lang="de-CH"/>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CH"/>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E9D2D021-4DB1-4DE2-A389-81DEDCED8613}" type="slidenum">
              <a:rPr lang="de-CH" smtClean="0"/>
              <a:t>‹Nr.›</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5" name="Fußzeilenplatzhalter 4"/>
          <p:cNvSpPr>
            <a:spLocks noGrp="1"/>
          </p:cNvSpPr>
          <p:nvPr>
            <p:ph type="ftr" sz="quarter" idx="11"/>
          </p:nvPr>
        </p:nvSpPr>
        <p:spPr/>
        <p:txBody>
          <a:bodyPr/>
          <a:lstStyle>
            <a:extLst/>
          </a:lstStyle>
          <a:p>
            <a:endParaRPr lang="de-CH"/>
          </a:p>
        </p:txBody>
      </p:sp>
      <p:sp>
        <p:nvSpPr>
          <p:cNvPr id="6" name="Foliennummernplatzhalter 5"/>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8" name="Fußzeilenplatzhalter 7"/>
          <p:cNvSpPr>
            <a:spLocks noGrp="1"/>
          </p:cNvSpPr>
          <p:nvPr>
            <p:ph type="ftr" sz="quarter" idx="11"/>
          </p:nvPr>
        </p:nvSpPr>
        <p:spPr/>
        <p:txBody>
          <a:bodyPr/>
          <a:lstStyle>
            <a:extLst/>
          </a:lstStyle>
          <a:p>
            <a:endParaRPr lang="de-CH"/>
          </a:p>
        </p:txBody>
      </p:sp>
      <p:sp>
        <p:nvSpPr>
          <p:cNvPr id="9" name="Foliennummernplatzhalter 8"/>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4" name="Fußzeilenplatzhalter 3"/>
          <p:cNvSpPr>
            <a:spLocks noGrp="1"/>
          </p:cNvSpPr>
          <p:nvPr>
            <p:ph type="ftr" sz="quarter" idx="11"/>
          </p:nvPr>
        </p:nvSpPr>
        <p:spPr/>
        <p:txBody>
          <a:bodyPr/>
          <a:lstStyle>
            <a:extLst/>
          </a:lstStyle>
          <a:p>
            <a:endParaRPr lang="de-CH"/>
          </a:p>
        </p:txBody>
      </p:sp>
      <p:sp>
        <p:nvSpPr>
          <p:cNvPr id="5" name="Foliennummernplatzhalter 4"/>
          <p:cNvSpPr>
            <a:spLocks noGrp="1"/>
          </p:cNvSpPr>
          <p:nvPr>
            <p:ph type="sldNum" sz="quarter" idx="12"/>
          </p:nvPr>
        </p:nvSpPr>
        <p:spPr/>
        <p:txBody>
          <a:bodyPr/>
          <a:lstStyle>
            <a:extLst/>
          </a:lstStyle>
          <a:p>
            <a:fld id="{E9D2D021-4DB1-4DE2-A389-81DEDCED8613}" type="slidenum">
              <a:rPr lang="de-CH" smtClean="0"/>
              <a:t>‹Nr.›</a:t>
            </a:fld>
            <a:endParaRPr lang="de-CH"/>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0A45DB2E-8C74-4E53-91FC-E562BF99EF76}" type="datetimeFigureOut">
              <a:rPr lang="de-CH" smtClean="0"/>
              <a:t>15.10.2015</a:t>
            </a:fld>
            <a:endParaRPr lang="de-CH"/>
          </a:p>
        </p:txBody>
      </p:sp>
      <p:sp>
        <p:nvSpPr>
          <p:cNvPr id="3" name="Fußzeilenplatzhalter 2"/>
          <p:cNvSpPr>
            <a:spLocks noGrp="1"/>
          </p:cNvSpPr>
          <p:nvPr>
            <p:ph type="ftr" sz="quarter" idx="11"/>
          </p:nvPr>
        </p:nvSpPr>
        <p:spPr/>
        <p:txBody>
          <a:bodyPr/>
          <a:lstStyle>
            <a:extLst/>
          </a:lstStyle>
          <a:p>
            <a:endParaRPr lang="de-CH"/>
          </a:p>
        </p:txBody>
      </p:sp>
      <p:sp>
        <p:nvSpPr>
          <p:cNvPr id="4" name="Foliennummernplatzhalter 3"/>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p:txBody>
          <a:bodyPr/>
          <a:lstStyle>
            <a:extLst/>
          </a:lstStyle>
          <a:p>
            <a:endParaRPr lang="de-CH"/>
          </a:p>
        </p:txBody>
      </p:sp>
      <p:sp>
        <p:nvSpPr>
          <p:cNvPr id="7" name="Foliennummernplatzhalter 6"/>
          <p:cNvSpPr>
            <a:spLocks noGrp="1"/>
          </p:cNvSpPr>
          <p:nvPr>
            <p:ph type="sldNum" sz="quarter" idx="12"/>
          </p:nvPr>
        </p:nvSpPr>
        <p:spPr/>
        <p:txBody>
          <a:bodyPr/>
          <a:lstStyle>
            <a:extLst/>
          </a:lstStyle>
          <a:p>
            <a:fld id="{E9D2D021-4DB1-4DE2-A389-81DEDCED8613}"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0A45DB2E-8C74-4E53-91FC-E562BF99EF76}" type="datetimeFigureOut">
              <a:rPr lang="de-CH" smtClean="0"/>
              <a:t>15.10.2015</a:t>
            </a:fld>
            <a:endParaRPr lang="de-CH"/>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CH"/>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E9D2D021-4DB1-4DE2-A389-81DEDCED8613}" type="slidenum">
              <a:rPr lang="de-CH" smtClean="0"/>
              <a:t>‹Nr.›</a:t>
            </a:fld>
            <a:endParaRPr lang="de-CH"/>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45DB2E-8C74-4E53-91FC-E562BF99EF76}" type="datetimeFigureOut">
              <a:rPr lang="de-CH" smtClean="0"/>
              <a:t>15.10.2015</a:t>
            </a:fld>
            <a:endParaRPr lang="de-CH"/>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CH"/>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9D2D021-4DB1-4DE2-A389-81DEDCED8613}" type="slidenum">
              <a:rPr lang="de-CH" smtClean="0"/>
              <a:t>‹Nr.›</a:t>
            </a:fld>
            <a:endParaRPr lang="de-C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CH" dirty="0" smtClean="0"/>
              <a:t>Task 03 Design </a:t>
            </a:r>
            <a:r>
              <a:rPr lang="de-CH" dirty="0" err="1" smtClean="0"/>
              <a:t>Thinking</a:t>
            </a:r>
            <a:endParaRPr lang="de-CH" dirty="0"/>
          </a:p>
        </p:txBody>
      </p:sp>
      <p:sp>
        <p:nvSpPr>
          <p:cNvPr id="3" name="Untertitel 2"/>
          <p:cNvSpPr>
            <a:spLocks noGrp="1"/>
          </p:cNvSpPr>
          <p:nvPr>
            <p:ph type="subTitle" idx="1"/>
          </p:nvPr>
        </p:nvSpPr>
        <p:spPr/>
        <p:txBody>
          <a:bodyPr/>
          <a:lstStyle/>
          <a:p>
            <a:r>
              <a:rPr lang="de-CH" dirty="0" smtClean="0"/>
              <a:t>Gruppe Schwarz, 15.10.2015</a:t>
            </a:r>
            <a:endParaRPr lang="de-CH" dirty="0"/>
          </a:p>
        </p:txBody>
      </p:sp>
    </p:spTree>
    <p:extLst>
      <p:ext uri="{BB962C8B-B14F-4D97-AF65-F5344CB8AC3E}">
        <p14:creationId xmlns:p14="http://schemas.microsoft.com/office/powerpoint/2010/main" val="3030028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CH" dirty="0" smtClean="0"/>
              <a:t>Termine</a:t>
            </a:r>
          </a:p>
          <a:p>
            <a:pPr lvl="1"/>
            <a:r>
              <a:rPr lang="de-CH" b="1" dirty="0"/>
              <a:t>Use Case „Termin Planen“</a:t>
            </a:r>
            <a:endParaRPr lang="de-CH" dirty="0"/>
          </a:p>
          <a:p>
            <a:pPr lvl="2"/>
            <a:r>
              <a:rPr lang="de-CH" dirty="0"/>
              <a:t>Hans-Ulrich kann einen Termin initial planen, wobei aus freien Termine des Arztes ausgewählt werden kann.</a:t>
            </a:r>
          </a:p>
          <a:p>
            <a:pPr lvl="1"/>
            <a:r>
              <a:rPr lang="de-CH" b="1" dirty="0"/>
              <a:t>Use-Case „Termin verschieben“</a:t>
            </a:r>
            <a:endParaRPr lang="de-CH" dirty="0"/>
          </a:p>
          <a:p>
            <a:pPr lvl="2"/>
            <a:r>
              <a:rPr lang="de-CH" dirty="0"/>
              <a:t>Hans-Ulrich kann einen bestehenden Termin verschieben, wobei der bisherige Zeitpunkt freigegeben wird und ein neuer Zeitpunkt ausgewählt werden kann.</a:t>
            </a:r>
          </a:p>
          <a:p>
            <a:pPr lvl="1"/>
            <a:r>
              <a:rPr lang="de-CH" b="1" dirty="0"/>
              <a:t>Use Case „Termin absagen“</a:t>
            </a:r>
            <a:endParaRPr lang="de-CH" dirty="0"/>
          </a:p>
          <a:p>
            <a:pPr lvl="2"/>
            <a:r>
              <a:rPr lang="de-CH" dirty="0"/>
              <a:t>Hans-Ulrich kann einen bestehenden Termin absagen, wobei er für den Arzt freigegeben wird.</a:t>
            </a:r>
          </a:p>
          <a:p>
            <a:endParaRPr lang="de-CH" dirty="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4169474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a:t>
            </a:r>
          </a:p>
          <a:p>
            <a:pPr marL="109728" indent="0">
              <a:buNone/>
            </a:pPr>
            <a:endParaRPr lang="de-CH" dirty="0" smtClean="0"/>
          </a:p>
          <a:p>
            <a:pPr lvl="1"/>
            <a:r>
              <a:rPr lang="de-CH" b="1" dirty="0"/>
              <a:t>Use Case „Medikamentenübersicht“</a:t>
            </a:r>
            <a:endParaRPr lang="de-CH" dirty="0"/>
          </a:p>
          <a:p>
            <a:pPr lvl="2"/>
            <a:r>
              <a:rPr lang="de-CH" dirty="0"/>
              <a:t>Margrit kann eine Übersicht über seine erfassten Medikamente verschaffen.</a:t>
            </a:r>
          </a:p>
          <a:p>
            <a:pPr lvl="1"/>
            <a:r>
              <a:rPr lang="de-CH" b="1" dirty="0"/>
              <a:t>Use Case „Medikament erfassen“ manuell</a:t>
            </a:r>
            <a:endParaRPr lang="de-CH" dirty="0"/>
          </a:p>
          <a:p>
            <a:pPr lvl="2"/>
            <a:r>
              <a:rPr lang="de-CH" dirty="0"/>
              <a:t>Margrit kann ein Medikament manuell erfassen.</a:t>
            </a:r>
          </a:p>
          <a:p>
            <a:pPr lvl="1"/>
            <a:r>
              <a:rPr lang="de-CH" b="1" dirty="0"/>
              <a:t>Use Case „Medikament erfassen </a:t>
            </a:r>
            <a:r>
              <a:rPr lang="de-CH" b="1" dirty="0" smtClean="0"/>
              <a:t>Foto</a:t>
            </a:r>
            <a:endParaRPr lang="de-CH" dirty="0"/>
          </a:p>
          <a:p>
            <a:pPr lvl="2"/>
            <a:r>
              <a:rPr lang="de-CH" dirty="0"/>
              <a:t>Margrit kann ein Medikamenten-Strichcode </a:t>
            </a:r>
            <a:r>
              <a:rPr lang="de-CH" dirty="0" smtClean="0"/>
              <a:t>fotografieren</a:t>
            </a:r>
            <a:r>
              <a:rPr lang="de-CH" dirty="0"/>
              <a:t>, woraufhin das Medikament ausgewählt wird.</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2692087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Medikamente II</a:t>
            </a:r>
          </a:p>
          <a:p>
            <a:endParaRPr lang="de-CH" dirty="0" smtClean="0"/>
          </a:p>
          <a:p>
            <a:pPr lvl="1"/>
            <a:r>
              <a:rPr lang="de-CH" b="1" dirty="0" err="1" smtClean="0"/>
              <a:t>Use</a:t>
            </a:r>
            <a:r>
              <a:rPr lang="de-CH" b="1" dirty="0" smtClean="0"/>
              <a:t> </a:t>
            </a:r>
            <a:r>
              <a:rPr lang="de-CH" b="1" dirty="0"/>
              <a:t>Case „Medikamenteneinnahme rückmelden“</a:t>
            </a:r>
            <a:endParaRPr lang="de-CH" dirty="0"/>
          </a:p>
          <a:p>
            <a:pPr lvl="2"/>
            <a:r>
              <a:rPr lang="de-CH" dirty="0"/>
              <a:t>Margrit kann ein bereits erfasstes Medikament rückmelden.</a:t>
            </a:r>
          </a:p>
          <a:p>
            <a:pPr lvl="1"/>
            <a:r>
              <a:rPr lang="de-CH" b="1" dirty="0"/>
              <a:t>Use Case „Medikamente richten“</a:t>
            </a:r>
            <a:endParaRPr lang="de-CH" dirty="0"/>
          </a:p>
          <a:p>
            <a:pPr lvl="2"/>
            <a:r>
              <a:rPr lang="de-CH" dirty="0"/>
              <a:t>Margrit wird beim Richten ihrer Medikamente durch die Anwendung unterstützt.</a:t>
            </a:r>
          </a:p>
          <a:p>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031365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5. Prototype Anmeldung</a:t>
            </a:r>
            <a:endParaRPr lang="de-CH" dirty="0"/>
          </a:p>
        </p:txBody>
      </p:sp>
      <p:pic>
        <p:nvPicPr>
          <p:cNvPr id="1026" name="Picture 2" descr="C:\Users\Marwin\Downloads\(A)Startse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win\Downloads\(B)Einloggense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win\Downloads\(B1)Fehlermeldu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393994"/>
            <a:ext cx="2463800" cy="47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06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p:txBody>
          <a:bodyPr/>
          <a:lstStyle/>
          <a:p>
            <a:r>
              <a:rPr lang="de-CH" dirty="0" smtClean="0"/>
              <a:t>5. Prototype Hauptmenü</a:t>
            </a:r>
            <a:endParaRPr lang="de-CH" dirty="0"/>
          </a:p>
        </p:txBody>
      </p:sp>
      <p:pic>
        <p:nvPicPr>
          <p:cNvPr id="6146" name="Picture 2" descr="C:\Users\Marwin\Downloads\(C)Menüse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12776"/>
            <a:ext cx="2463800" cy="47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56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a:xfrm>
            <a:off x="0" y="274638"/>
            <a:ext cx="9036496" cy="1143000"/>
          </a:xfrm>
        </p:spPr>
        <p:txBody>
          <a:bodyPr>
            <a:normAutofit fontScale="90000"/>
          </a:bodyPr>
          <a:lstStyle/>
          <a:p>
            <a:r>
              <a:rPr lang="de-CH" dirty="0" smtClean="0"/>
              <a:t>5. Prototype Medikamente rückmelden</a:t>
            </a:r>
            <a:endParaRPr lang="de-CH" dirty="0"/>
          </a:p>
        </p:txBody>
      </p:sp>
      <p:pic>
        <p:nvPicPr>
          <p:cNvPr id="2051" name="Picture 3" descr="C:\Users\Marwin\Downloads\Medikamente von Heute v1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2504435" cy="4808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arwin\Downloads\Medikamente von Heute v1 - Ausw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340767"/>
            <a:ext cx="2504435" cy="48087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Marwin\Downloads\Medikamente von Heute v2.png"/>
          <p:cNvPicPr>
            <a:picLocks noChangeAspect="1" noChangeArrowheads="1"/>
          </p:cNvPicPr>
          <p:nvPr/>
        </p:nvPicPr>
        <p:blipFill rotWithShape="1">
          <a:blip r:embed="rId4">
            <a:extLst>
              <a:ext uri="{28A0092B-C50C-407E-A947-70E740481C1C}">
                <a14:useLocalDpi xmlns:a14="http://schemas.microsoft.com/office/drawing/2010/main" val="0"/>
              </a:ext>
            </a:extLst>
          </a:blip>
          <a:srcRect r="53625"/>
          <a:stretch/>
        </p:blipFill>
        <p:spPr bwMode="auto">
          <a:xfrm>
            <a:off x="6300192" y="1340768"/>
            <a:ext cx="2520448" cy="480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sp>
        <p:nvSpPr>
          <p:cNvPr id="3" name="Titel 2"/>
          <p:cNvSpPr>
            <a:spLocks noGrp="1"/>
          </p:cNvSpPr>
          <p:nvPr>
            <p:ph type="title"/>
          </p:nvPr>
        </p:nvSpPr>
        <p:spPr>
          <a:xfrm>
            <a:off x="457200" y="274638"/>
            <a:ext cx="8435280" cy="1143000"/>
          </a:xfrm>
        </p:spPr>
        <p:txBody>
          <a:bodyPr>
            <a:normAutofit fontScale="90000"/>
          </a:bodyPr>
          <a:lstStyle/>
          <a:p>
            <a:r>
              <a:rPr lang="de-CH" dirty="0" smtClean="0"/>
              <a:t>5. Prototype Medikamente erfassen</a:t>
            </a:r>
            <a:endParaRPr lang="de-CH" dirty="0"/>
          </a:p>
        </p:txBody>
      </p:sp>
      <p:pic>
        <p:nvPicPr>
          <p:cNvPr id="3074" name="Picture 2" descr="C:\Users\Marwin\Downloads\Erfassen_Übersic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196752"/>
            <a:ext cx="2893103" cy="555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pic>
        <p:nvPicPr>
          <p:cNvPr id="4098" name="Picture 2" descr="C:\Users\Marwin\Downloads\Erfassen_Kame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Marwin\Downloads\Erfassen_Manuel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1422037"/>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Marwin\Downloads\Erfassen_Manuell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422037"/>
            <a:ext cx="2463800" cy="473075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2"/>
          <p:cNvSpPr>
            <a:spLocks noGrp="1"/>
          </p:cNvSpPr>
          <p:nvPr>
            <p:ph type="title"/>
          </p:nvPr>
        </p:nvSpPr>
        <p:spPr>
          <a:xfrm>
            <a:off x="457200" y="274638"/>
            <a:ext cx="8435280" cy="1143000"/>
          </a:xfrm>
        </p:spPr>
        <p:txBody>
          <a:bodyPr>
            <a:normAutofit fontScale="90000"/>
          </a:bodyPr>
          <a:lstStyle/>
          <a:p>
            <a:r>
              <a:rPr lang="de-CH" dirty="0" smtClean="0"/>
              <a:t>5. Prototype Medikamente erfassen</a:t>
            </a:r>
            <a:endParaRPr lang="de-CH" dirty="0"/>
          </a:p>
        </p:txBody>
      </p:sp>
    </p:spTree>
    <p:extLst>
      <p:ext uri="{BB962C8B-B14F-4D97-AF65-F5344CB8AC3E}">
        <p14:creationId xmlns:p14="http://schemas.microsoft.com/office/powerpoint/2010/main" val="792811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CH" dirty="0" smtClean="0"/>
          </a:p>
        </p:txBody>
      </p:sp>
      <p:pic>
        <p:nvPicPr>
          <p:cNvPr id="7" name="Picture 2" descr="C:\Users\Marwin\Downloads\Erfassen_Dosieru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11121"/>
            <a:ext cx="2463800" cy="4730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Marwin\Downloads\Erfassen_Zeit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311121"/>
            <a:ext cx="2463800" cy="473075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2"/>
          <p:cNvSpPr>
            <a:spLocks noGrp="1"/>
          </p:cNvSpPr>
          <p:nvPr>
            <p:ph type="title"/>
          </p:nvPr>
        </p:nvSpPr>
        <p:spPr>
          <a:xfrm>
            <a:off x="457200" y="274638"/>
            <a:ext cx="8363272" cy="1143000"/>
          </a:xfrm>
        </p:spPr>
        <p:txBody>
          <a:bodyPr>
            <a:normAutofit fontScale="90000"/>
          </a:bodyPr>
          <a:lstStyle/>
          <a:p>
            <a:r>
              <a:rPr lang="de-CH" dirty="0" smtClean="0"/>
              <a:t>5. Prototype Medikamente erfassen</a:t>
            </a:r>
            <a:endParaRPr lang="de-CH" dirty="0"/>
          </a:p>
        </p:txBody>
      </p:sp>
    </p:spTree>
    <p:extLst>
      <p:ext uri="{BB962C8B-B14F-4D97-AF65-F5344CB8AC3E}">
        <p14:creationId xmlns:p14="http://schemas.microsoft.com/office/powerpoint/2010/main" val="2310136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err="1" smtClean="0"/>
              <a:t>Mockups</a:t>
            </a:r>
            <a:r>
              <a:rPr lang="de-CH" dirty="0" smtClean="0"/>
              <a:t> zwei Personen gezeigt</a:t>
            </a:r>
          </a:p>
          <a:p>
            <a:r>
              <a:rPr lang="de-CH" dirty="0" smtClean="0"/>
              <a:t>Feedback:</a:t>
            </a:r>
          </a:p>
          <a:p>
            <a:pPr lvl="1"/>
            <a:r>
              <a:rPr lang="de-CH" dirty="0" smtClean="0"/>
              <a:t>Klarere Trennung der Medikamente</a:t>
            </a:r>
          </a:p>
          <a:p>
            <a:pPr lvl="1"/>
            <a:r>
              <a:rPr lang="de-CH" dirty="0" smtClean="0"/>
              <a:t>X-x-x-x durch Mo-Mi-Ab-Na ersetzen</a:t>
            </a:r>
          </a:p>
          <a:p>
            <a:pPr lvl="1"/>
            <a:r>
              <a:rPr lang="de-CH" dirty="0" smtClean="0"/>
              <a:t>Rückmelde-Knopf fällt zu wenig auf</a:t>
            </a:r>
          </a:p>
        </p:txBody>
      </p:sp>
      <p:sp>
        <p:nvSpPr>
          <p:cNvPr id="3" name="Titel 2"/>
          <p:cNvSpPr>
            <a:spLocks noGrp="1"/>
          </p:cNvSpPr>
          <p:nvPr>
            <p:ph type="title"/>
          </p:nvPr>
        </p:nvSpPr>
        <p:spPr/>
        <p:txBody>
          <a:bodyPr/>
          <a:lstStyle/>
          <a:p>
            <a:r>
              <a:rPr lang="de-CH" dirty="0" smtClean="0"/>
              <a:t>6. </a:t>
            </a:r>
            <a:r>
              <a:rPr lang="de-CH" dirty="0" err="1" smtClean="0"/>
              <a:t>Validate</a:t>
            </a:r>
            <a:endParaRPr lang="de-CH" dirty="0"/>
          </a:p>
        </p:txBody>
      </p:sp>
    </p:spTree>
    <p:extLst>
      <p:ext uri="{BB962C8B-B14F-4D97-AF65-F5344CB8AC3E}">
        <p14:creationId xmlns:p14="http://schemas.microsoft.com/office/powerpoint/2010/main" val="2389997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1.) </a:t>
            </a:r>
            <a:r>
              <a:rPr lang="de-CH" dirty="0" err="1" smtClean="0"/>
              <a:t>Scoping</a:t>
            </a:r>
            <a:endParaRPr lang="de-CH" dirty="0" smtClean="0"/>
          </a:p>
          <a:p>
            <a:r>
              <a:rPr lang="de-CH" dirty="0" smtClean="0"/>
              <a:t>2.) Research</a:t>
            </a:r>
          </a:p>
          <a:p>
            <a:r>
              <a:rPr lang="de-CH" dirty="0" smtClean="0"/>
              <a:t>3.) </a:t>
            </a:r>
            <a:r>
              <a:rPr lang="de-CH" dirty="0" err="1" smtClean="0"/>
              <a:t>Synthesize</a:t>
            </a:r>
            <a:endParaRPr lang="de-CH" dirty="0" smtClean="0"/>
          </a:p>
          <a:p>
            <a:r>
              <a:rPr lang="de-CH" dirty="0" smtClean="0"/>
              <a:t>4.) Design</a:t>
            </a:r>
          </a:p>
          <a:p>
            <a:r>
              <a:rPr lang="de-CH" dirty="0" smtClean="0"/>
              <a:t>5.) Prototype</a:t>
            </a:r>
          </a:p>
          <a:p>
            <a:r>
              <a:rPr lang="de-CH" dirty="0" smtClean="0"/>
              <a:t>6.) </a:t>
            </a:r>
            <a:r>
              <a:rPr lang="de-CH" dirty="0" err="1" smtClean="0"/>
              <a:t>Validate</a:t>
            </a:r>
            <a:endParaRPr lang="de-CH" dirty="0" smtClean="0"/>
          </a:p>
          <a:p>
            <a:endParaRPr lang="de-CH" dirty="0"/>
          </a:p>
          <a:p>
            <a:r>
              <a:rPr lang="de-CH" dirty="0" smtClean="0"/>
              <a:t>Anhang</a:t>
            </a:r>
            <a:endParaRPr lang="de-CH" dirty="0"/>
          </a:p>
        </p:txBody>
      </p:sp>
      <p:sp>
        <p:nvSpPr>
          <p:cNvPr id="3" name="Titel 2"/>
          <p:cNvSpPr>
            <a:spLocks noGrp="1"/>
          </p:cNvSpPr>
          <p:nvPr>
            <p:ph type="title"/>
          </p:nvPr>
        </p:nvSpPr>
        <p:spPr/>
        <p:txBody>
          <a:bodyPr/>
          <a:lstStyle/>
          <a:p>
            <a:r>
              <a:rPr lang="de-CH" dirty="0" smtClean="0"/>
              <a:t>Topics </a:t>
            </a:r>
            <a:r>
              <a:rPr lang="de-CH" dirty="0" smtClean="0">
                <a:sym typeface="Wingdings" panose="05000000000000000000" pitchFamily="2" charset="2"/>
              </a:rPr>
              <a:t> Design </a:t>
            </a:r>
            <a:r>
              <a:rPr lang="de-CH" dirty="0" err="1" smtClean="0">
                <a:sym typeface="Wingdings" panose="05000000000000000000" pitchFamily="2" charset="2"/>
              </a:rPr>
              <a:t>Thinking</a:t>
            </a:r>
            <a:endParaRPr lang="de-CH" dirty="0"/>
          </a:p>
        </p:txBody>
      </p:sp>
    </p:spTree>
    <p:extLst>
      <p:ext uri="{BB962C8B-B14F-4D97-AF65-F5344CB8AC3E}">
        <p14:creationId xmlns:p14="http://schemas.microsoft.com/office/powerpoint/2010/main" val="1480510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Alle auf </a:t>
            </a:r>
            <a:r>
              <a:rPr lang="de-CH" dirty="0" err="1" smtClean="0"/>
              <a:t>GitHub</a:t>
            </a:r>
            <a:r>
              <a:rPr lang="de-CH" dirty="0" smtClean="0"/>
              <a:t> Gruppe Schwarz im Ordner Task 3 aufgeführten Dokumente</a:t>
            </a:r>
          </a:p>
        </p:txBody>
      </p:sp>
      <p:sp>
        <p:nvSpPr>
          <p:cNvPr id="3" name="Titel 2"/>
          <p:cNvSpPr>
            <a:spLocks noGrp="1"/>
          </p:cNvSpPr>
          <p:nvPr>
            <p:ph type="title"/>
          </p:nvPr>
        </p:nvSpPr>
        <p:spPr/>
        <p:txBody>
          <a:bodyPr/>
          <a:lstStyle/>
          <a:p>
            <a:r>
              <a:rPr lang="de-CH" dirty="0" smtClean="0"/>
              <a:t>Anhang</a:t>
            </a:r>
            <a:endParaRPr lang="de-CH" dirty="0"/>
          </a:p>
        </p:txBody>
      </p:sp>
    </p:spTree>
    <p:extLst>
      <p:ext uri="{BB962C8B-B14F-4D97-AF65-F5344CB8AC3E}">
        <p14:creationId xmlns:p14="http://schemas.microsoft.com/office/powerpoint/2010/main" val="1617171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e-CH" dirty="0" smtClean="0"/>
              <a:t>Was soll gelöst werden (in </a:t>
            </a:r>
            <a:r>
              <a:rPr lang="de-CH" dirty="0" err="1"/>
              <a:t>s</a:t>
            </a:r>
            <a:r>
              <a:rPr lang="de-CH" dirty="0" err="1" smtClean="0"/>
              <a:t>cope</a:t>
            </a:r>
            <a:r>
              <a:rPr lang="de-CH" dirty="0" smtClean="0"/>
              <a:t>)?</a:t>
            </a:r>
          </a:p>
          <a:p>
            <a:pPr lvl="1"/>
            <a:r>
              <a:rPr lang="de-CH" dirty="0" smtClean="0"/>
              <a:t>Compliance soll erhöht werden durch Unterstützung der Medikation</a:t>
            </a:r>
          </a:p>
          <a:p>
            <a:pPr lvl="1"/>
            <a:r>
              <a:rPr lang="de-CH" dirty="0" smtClean="0"/>
              <a:t>Terminplanung und Terminübersicht</a:t>
            </a:r>
          </a:p>
          <a:p>
            <a:endParaRPr lang="de-CH" dirty="0"/>
          </a:p>
          <a:p>
            <a:r>
              <a:rPr lang="de-CH" dirty="0" smtClean="0"/>
              <a:t>Was soll nicht gelöste werden (out </a:t>
            </a:r>
            <a:r>
              <a:rPr lang="de-CH" dirty="0" err="1" smtClean="0"/>
              <a:t>of</a:t>
            </a:r>
            <a:r>
              <a:rPr lang="de-CH" dirty="0" smtClean="0"/>
              <a:t> </a:t>
            </a:r>
            <a:r>
              <a:rPr lang="de-CH" dirty="0" err="1"/>
              <a:t>s</a:t>
            </a:r>
            <a:r>
              <a:rPr lang="de-CH" dirty="0" err="1" smtClean="0"/>
              <a:t>cope</a:t>
            </a:r>
            <a:r>
              <a:rPr lang="de-CH" dirty="0" smtClean="0"/>
              <a:t>)?</a:t>
            </a:r>
          </a:p>
          <a:p>
            <a:pPr lvl="1"/>
            <a:r>
              <a:rPr lang="de-CH" dirty="0" smtClean="0"/>
              <a:t>Medikamenten Verordnungen, Änderungen der Medikation</a:t>
            </a:r>
          </a:p>
          <a:p>
            <a:pPr lvl="1"/>
            <a:r>
              <a:rPr lang="de-CH" dirty="0" smtClean="0"/>
              <a:t>Auswertung / Distribution</a:t>
            </a:r>
          </a:p>
          <a:p>
            <a:pPr lvl="1"/>
            <a:r>
              <a:rPr lang="de-CH" dirty="0" smtClean="0"/>
              <a:t>Anbindung an andere Lösungen</a:t>
            </a:r>
          </a:p>
          <a:p>
            <a:pPr marL="109728" indent="0">
              <a:buNone/>
            </a:pPr>
            <a:endParaRPr lang="de-CH" dirty="0"/>
          </a:p>
          <a:p>
            <a:r>
              <a:rPr lang="de-CH" dirty="0" smtClean="0"/>
              <a:t>Design </a:t>
            </a:r>
            <a:r>
              <a:rPr lang="de-CH" dirty="0" err="1" smtClean="0"/>
              <a:t>Thinking</a:t>
            </a:r>
            <a:r>
              <a:rPr lang="de-CH" dirty="0" smtClean="0"/>
              <a:t> ende?</a:t>
            </a:r>
          </a:p>
          <a:p>
            <a:pPr lvl="1"/>
            <a:r>
              <a:rPr lang="de-CH" dirty="0" smtClean="0"/>
              <a:t>15.10.2015</a:t>
            </a:r>
          </a:p>
          <a:p>
            <a:endParaRPr lang="de-CH" dirty="0"/>
          </a:p>
          <a:p>
            <a:r>
              <a:rPr lang="de-CH" dirty="0" smtClean="0"/>
              <a:t>Project Beschränkungen</a:t>
            </a:r>
          </a:p>
          <a:p>
            <a:pPr lvl="1"/>
            <a:r>
              <a:rPr lang="de-CH" dirty="0" smtClean="0"/>
              <a:t>Mobile Devices</a:t>
            </a:r>
          </a:p>
          <a:p>
            <a:pPr lvl="1"/>
            <a:r>
              <a:rPr lang="de-CH" dirty="0" smtClean="0"/>
              <a:t>Basierend auf einer Web-Lösung</a:t>
            </a:r>
          </a:p>
          <a:p>
            <a:endParaRPr lang="de-CH" dirty="0"/>
          </a:p>
          <a:p>
            <a:endParaRPr lang="de-CH" dirty="0" smtClean="0"/>
          </a:p>
        </p:txBody>
      </p:sp>
      <p:sp>
        <p:nvSpPr>
          <p:cNvPr id="3" name="Titel 2"/>
          <p:cNvSpPr>
            <a:spLocks noGrp="1"/>
          </p:cNvSpPr>
          <p:nvPr>
            <p:ph type="title"/>
          </p:nvPr>
        </p:nvSpPr>
        <p:spPr/>
        <p:txBody>
          <a:bodyPr/>
          <a:lstStyle/>
          <a:p>
            <a:r>
              <a:rPr lang="de-CH" dirty="0"/>
              <a:t>1</a:t>
            </a:r>
            <a:r>
              <a:rPr lang="de-CH" dirty="0" smtClean="0"/>
              <a:t>. </a:t>
            </a:r>
            <a:r>
              <a:rPr lang="de-CH" dirty="0" err="1" smtClean="0"/>
              <a:t>Scoping</a:t>
            </a:r>
            <a:endParaRPr lang="de-CH" dirty="0"/>
          </a:p>
        </p:txBody>
      </p:sp>
    </p:spTree>
    <p:extLst>
      <p:ext uri="{BB962C8B-B14F-4D97-AF65-F5344CB8AC3E}">
        <p14:creationId xmlns:p14="http://schemas.microsoft.com/office/powerpoint/2010/main" val="1670213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340768"/>
            <a:ext cx="8229600" cy="5040560"/>
          </a:xfrm>
        </p:spPr>
        <p:txBody>
          <a:bodyPr>
            <a:normAutofit fontScale="70000" lnSpcReduction="20000"/>
          </a:bodyPr>
          <a:lstStyle/>
          <a:p>
            <a:r>
              <a:rPr lang="de-CH" dirty="0" smtClean="0"/>
              <a:t>Umfrage</a:t>
            </a:r>
          </a:p>
          <a:p>
            <a:pPr marL="109728" indent="0">
              <a:buNone/>
            </a:pPr>
            <a:endParaRPr lang="de-CH" dirty="0" smtClean="0"/>
          </a:p>
          <a:p>
            <a:pPr lvl="1"/>
            <a:r>
              <a:rPr lang="de-CH" sz="2600" dirty="0" smtClean="0"/>
              <a:t>Terminverwaltung und Medikamentenübersicht</a:t>
            </a:r>
          </a:p>
          <a:p>
            <a:pPr lvl="1"/>
            <a:endParaRPr lang="de-CH" sz="2600" dirty="0"/>
          </a:p>
          <a:p>
            <a:pPr lvl="1"/>
            <a:r>
              <a:rPr lang="de-CH" sz="2600" dirty="0"/>
              <a:t>Häufig wurde die Erinnerung an Termine und die Medikamenteneinnahme </a:t>
            </a:r>
            <a:r>
              <a:rPr lang="de-CH" sz="2600" dirty="0" smtClean="0"/>
              <a:t>erwähnt</a:t>
            </a:r>
          </a:p>
          <a:p>
            <a:pPr lvl="1"/>
            <a:endParaRPr lang="de-CH" sz="2600" dirty="0"/>
          </a:p>
          <a:p>
            <a:pPr lvl="1"/>
            <a:r>
              <a:rPr lang="de-CH" sz="2600" dirty="0"/>
              <a:t>Die </a:t>
            </a:r>
            <a:r>
              <a:rPr lang="de-CH" sz="2600" dirty="0" smtClean="0"/>
              <a:t>Medikamentenrückmeldung </a:t>
            </a:r>
            <a:r>
              <a:rPr lang="de-CH" sz="2600" dirty="0"/>
              <a:t>wurde nicht so häufig als gewollte Funktion </a:t>
            </a:r>
            <a:r>
              <a:rPr lang="de-CH" sz="2600" dirty="0" smtClean="0"/>
              <a:t>erwähnt</a:t>
            </a:r>
          </a:p>
          <a:p>
            <a:pPr lvl="1"/>
            <a:endParaRPr lang="de-CH" sz="2600" dirty="0"/>
          </a:p>
          <a:p>
            <a:pPr lvl="1"/>
            <a:r>
              <a:rPr lang="de-CH" sz="2600" dirty="0"/>
              <a:t>Patienteninformationen zu den </a:t>
            </a:r>
            <a:r>
              <a:rPr lang="de-CH" sz="2600" dirty="0" smtClean="0"/>
              <a:t>Medikamenten</a:t>
            </a:r>
          </a:p>
          <a:p>
            <a:pPr lvl="1"/>
            <a:endParaRPr lang="de-CH" sz="2600" dirty="0"/>
          </a:p>
          <a:p>
            <a:pPr lvl="1"/>
            <a:r>
              <a:rPr lang="de-CH" sz="2600" dirty="0" smtClean="0"/>
              <a:t>Einfachheit / Übersicht / Sicherheit</a:t>
            </a:r>
          </a:p>
          <a:p>
            <a:pPr lvl="1"/>
            <a:endParaRPr lang="de-CH" sz="2600" dirty="0"/>
          </a:p>
          <a:p>
            <a:pPr lvl="1"/>
            <a:r>
              <a:rPr lang="de-CH" sz="2600" dirty="0" smtClean="0"/>
              <a:t>Nicht </a:t>
            </a:r>
            <a:r>
              <a:rPr lang="de-CH" sz="2600" dirty="0"/>
              <a:t>gewünscht sind: tägliche Fitnessübungen, Reiseinformationen</a:t>
            </a:r>
            <a:r>
              <a:rPr lang="de-CH" sz="2600" dirty="0" smtClean="0"/>
              <a:t>.</a:t>
            </a:r>
          </a:p>
          <a:p>
            <a:pPr marL="393192" lvl="1" indent="0">
              <a:buNone/>
            </a:pPr>
            <a:endParaRPr lang="de-CH" sz="2600" dirty="0"/>
          </a:p>
          <a:p>
            <a:pPr lvl="1"/>
            <a:r>
              <a:rPr lang="de-CH" sz="2600" dirty="0"/>
              <a:t>Ein digitales Impfdossier wurde ausgeglichen gewünscht bzw. nicht gewünscht</a:t>
            </a:r>
          </a:p>
          <a:p>
            <a:pPr marL="109728" indent="0">
              <a:buNone/>
            </a:pPr>
            <a:endParaRPr lang="de-CH" dirty="0" smtClean="0"/>
          </a:p>
          <a:p>
            <a:pPr lvl="1"/>
            <a:endParaRPr lang="de-CH" dirty="0" smtClean="0"/>
          </a:p>
          <a:p>
            <a:pPr marL="109728" indent="0">
              <a:buNone/>
            </a:pPr>
            <a:endParaRPr lang="de-CH" dirty="0"/>
          </a:p>
        </p:txBody>
      </p:sp>
      <p:sp>
        <p:nvSpPr>
          <p:cNvPr id="3" name="Titel 2"/>
          <p:cNvSpPr>
            <a:spLocks noGrp="1"/>
          </p:cNvSpPr>
          <p:nvPr>
            <p:ph type="title"/>
          </p:nvPr>
        </p:nvSpPr>
        <p:spPr/>
        <p:txBody>
          <a:bodyPr/>
          <a:lstStyle/>
          <a:p>
            <a:r>
              <a:rPr lang="de-CH" dirty="0" smtClean="0"/>
              <a:t>2. Research</a:t>
            </a:r>
            <a:endParaRPr lang="de-CH" dirty="0"/>
          </a:p>
        </p:txBody>
      </p:sp>
    </p:spTree>
    <p:extLst>
      <p:ext uri="{BB962C8B-B14F-4D97-AF65-F5344CB8AC3E}">
        <p14:creationId xmlns:p14="http://schemas.microsoft.com/office/powerpoint/2010/main" val="2354584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481328"/>
            <a:ext cx="8229600" cy="4972008"/>
          </a:xfrm>
        </p:spPr>
        <p:txBody>
          <a:bodyPr>
            <a:normAutofit fontScale="77500" lnSpcReduction="20000"/>
          </a:bodyPr>
          <a:lstStyle/>
          <a:p>
            <a:r>
              <a:rPr lang="de-CH" dirty="0" smtClean="0"/>
              <a:t>Interview</a:t>
            </a:r>
          </a:p>
          <a:p>
            <a:pPr marL="109728" indent="0">
              <a:buNone/>
            </a:pPr>
            <a:endParaRPr lang="de-CH" dirty="0" smtClean="0"/>
          </a:p>
          <a:p>
            <a:pPr lvl="1"/>
            <a:r>
              <a:rPr lang="de-CH" sz="2400" dirty="0" smtClean="0"/>
              <a:t>Bereitschaft, eine App zu verwenden, ist </a:t>
            </a:r>
            <a:r>
              <a:rPr lang="de-CH" sz="2400" dirty="0"/>
              <a:t>sehr </a:t>
            </a:r>
            <a:r>
              <a:rPr lang="de-CH" sz="2400" dirty="0" smtClean="0"/>
              <a:t>unterschiedlich</a:t>
            </a:r>
          </a:p>
          <a:p>
            <a:pPr lvl="1"/>
            <a:endParaRPr lang="de-CH" sz="2400" dirty="0"/>
          </a:p>
          <a:p>
            <a:pPr lvl="1"/>
            <a:r>
              <a:rPr lang="de-CH" sz="2400" dirty="0"/>
              <a:t>Wenn sie verwendet würde, ist der Datenschutz zentral</a:t>
            </a:r>
            <a:r>
              <a:rPr lang="de-CH" sz="2400" dirty="0" smtClean="0"/>
              <a:t>.</a:t>
            </a:r>
          </a:p>
          <a:p>
            <a:pPr lvl="1"/>
            <a:endParaRPr lang="de-CH" sz="2400" dirty="0"/>
          </a:p>
          <a:p>
            <a:pPr lvl="1"/>
            <a:r>
              <a:rPr lang="de-CH" sz="2400" dirty="0"/>
              <a:t>Die Anwendung soll nur das machen, was der Benutzer will</a:t>
            </a:r>
            <a:r>
              <a:rPr lang="de-CH" sz="2400" dirty="0" smtClean="0"/>
              <a:t>.</a:t>
            </a:r>
          </a:p>
          <a:p>
            <a:pPr lvl="1"/>
            <a:endParaRPr lang="de-CH" sz="2400" dirty="0"/>
          </a:p>
          <a:p>
            <a:pPr lvl="1"/>
            <a:r>
              <a:rPr lang="de-CH" sz="2400" dirty="0"/>
              <a:t>Für die Medikation: Vom Arzt verordnete und Selbstmedikation muss getrennt sein</a:t>
            </a:r>
            <a:r>
              <a:rPr lang="de-CH" sz="2400" dirty="0" smtClean="0"/>
              <a:t>.</a:t>
            </a:r>
          </a:p>
          <a:p>
            <a:pPr lvl="1"/>
            <a:endParaRPr lang="de-CH" sz="2400" dirty="0"/>
          </a:p>
          <a:p>
            <a:pPr lvl="1"/>
            <a:r>
              <a:rPr lang="de-CH" sz="2400" dirty="0" smtClean="0"/>
              <a:t>Medikamenten-Einnahme Erinnerungen Nachvollziehbarkeit</a:t>
            </a:r>
          </a:p>
          <a:p>
            <a:pPr lvl="1"/>
            <a:endParaRPr lang="de-CH" sz="2400" dirty="0"/>
          </a:p>
          <a:p>
            <a:pPr lvl="1"/>
            <a:r>
              <a:rPr lang="de-CH" sz="2400" dirty="0"/>
              <a:t>Das Nachkaufen von Medikamenten </a:t>
            </a:r>
            <a:r>
              <a:rPr lang="de-CH" sz="2400" dirty="0" smtClean="0"/>
              <a:t>unterstützen</a:t>
            </a:r>
          </a:p>
          <a:p>
            <a:pPr lvl="1"/>
            <a:endParaRPr lang="de-CH" sz="2400" dirty="0"/>
          </a:p>
          <a:p>
            <a:pPr lvl="1"/>
            <a:r>
              <a:rPr lang="de-CH" sz="2400" dirty="0"/>
              <a:t>Terminplanung wurde immer gewünscht, mit Terminverschiebe- und Erinnerungsfunktion</a:t>
            </a:r>
            <a:r>
              <a:rPr lang="de-CH" sz="2400" dirty="0" smtClean="0"/>
              <a:t>.</a:t>
            </a:r>
            <a:endParaRPr lang="de-CH" sz="2400" dirty="0"/>
          </a:p>
        </p:txBody>
      </p:sp>
      <p:sp>
        <p:nvSpPr>
          <p:cNvPr id="3" name="Titel 2"/>
          <p:cNvSpPr>
            <a:spLocks noGrp="1"/>
          </p:cNvSpPr>
          <p:nvPr>
            <p:ph type="title"/>
          </p:nvPr>
        </p:nvSpPr>
        <p:spPr/>
        <p:txBody>
          <a:bodyPr/>
          <a:lstStyle/>
          <a:p>
            <a:r>
              <a:rPr lang="de-CH" dirty="0" smtClean="0"/>
              <a:t>2. Research</a:t>
            </a:r>
            <a:endParaRPr lang="de-CH" dirty="0"/>
          </a:p>
        </p:txBody>
      </p:sp>
    </p:spTree>
    <p:extLst>
      <p:ext uri="{BB962C8B-B14F-4D97-AF65-F5344CB8AC3E}">
        <p14:creationId xmlns:p14="http://schemas.microsoft.com/office/powerpoint/2010/main" val="294291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1</a:t>
            </a:r>
          </a:p>
          <a:p>
            <a:endParaRPr lang="de-CH" dirty="0"/>
          </a:p>
          <a:p>
            <a:pPr lvl="1"/>
            <a:r>
              <a:rPr lang="de-CH" dirty="0"/>
              <a:t>Margrit Schmutz, 54 j, Lehrerin, glücklich verheiratet, 3 ausgezogene Kinder, litt bereits einmal an einem Burnout und nun wieder. Ihre Terminplanung hat sie im Griff, die unterschiedlichen Medikamente und die verschiedenen Einnahmezeitpunkte bereiten ihr Mühe. Sie möchte dabei von ihrem Smartphone unterstützt werden, um die Wirkung zu verbessern.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2559774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2</a:t>
            </a:r>
          </a:p>
          <a:p>
            <a:endParaRPr lang="de-CH" dirty="0"/>
          </a:p>
          <a:p>
            <a:pPr lvl="1"/>
            <a:r>
              <a:rPr lang="de-CH" dirty="0"/>
              <a:t>Hans-Ulrich, 30 j, Drucktechnologe, arbeitet im Schichtbetrieb, treibt keinen Sport, reist gerne, </a:t>
            </a:r>
            <a:r>
              <a:rPr lang="de-CH" dirty="0" err="1"/>
              <a:t>single</a:t>
            </a:r>
            <a:r>
              <a:rPr lang="de-CH" dirty="0"/>
              <a:t>, will: Möglichst wenige Daten im Smartphone speichern, jedoch trotzdem seine Termine darin verwalten. </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64564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Persona 3</a:t>
            </a:r>
          </a:p>
          <a:p>
            <a:endParaRPr lang="de-CH" dirty="0"/>
          </a:p>
          <a:p>
            <a:pPr lvl="1"/>
            <a:r>
              <a:rPr lang="de-CH" dirty="0"/>
              <a:t>Person Hanna: 43 j, Sekretärin, geschieden, depressiv, zwei Kinder, wovon Hans zuhause und Beate ausgezogen ist. Hanna treibt keinen Sport, ernährt sich ausgewogen und will: Alle ihre medizinischen Termine auf ihrem Smartphone planen und die täglich einzunehmenden Medikamente verwalten können.</a:t>
            </a:r>
          </a:p>
          <a:p>
            <a:pPr lvl="1"/>
            <a:endParaRPr lang="de-CH" dirty="0" smtClean="0"/>
          </a:p>
        </p:txBody>
      </p:sp>
      <p:sp>
        <p:nvSpPr>
          <p:cNvPr id="3" name="Titel 2"/>
          <p:cNvSpPr>
            <a:spLocks noGrp="1"/>
          </p:cNvSpPr>
          <p:nvPr>
            <p:ph type="title"/>
          </p:nvPr>
        </p:nvSpPr>
        <p:spPr/>
        <p:txBody>
          <a:bodyPr/>
          <a:lstStyle/>
          <a:p>
            <a:r>
              <a:rPr lang="de-CH" dirty="0" smtClean="0"/>
              <a:t>3. </a:t>
            </a:r>
            <a:r>
              <a:rPr lang="de-CH" dirty="0" err="1" smtClean="0"/>
              <a:t>Synthesize</a:t>
            </a:r>
            <a:endParaRPr lang="de-CH" dirty="0"/>
          </a:p>
        </p:txBody>
      </p:sp>
    </p:spTree>
    <p:extLst>
      <p:ext uri="{BB962C8B-B14F-4D97-AF65-F5344CB8AC3E}">
        <p14:creationId xmlns:p14="http://schemas.microsoft.com/office/powerpoint/2010/main" val="3313824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Login</a:t>
            </a:r>
          </a:p>
          <a:p>
            <a:endParaRPr lang="de-CH" dirty="0"/>
          </a:p>
          <a:p>
            <a:pPr lvl="1"/>
            <a:r>
              <a:rPr lang="en-GB" sz="2400" b="1" dirty="0"/>
              <a:t>Use Case “Das App </a:t>
            </a:r>
            <a:r>
              <a:rPr lang="en-GB" sz="2400" b="1" dirty="0" err="1"/>
              <a:t>ö</a:t>
            </a:r>
            <a:r>
              <a:rPr lang="en-GB" sz="2400" b="1" dirty="0" err="1" smtClean="0"/>
              <a:t>ffnen</a:t>
            </a:r>
            <a:r>
              <a:rPr lang="en-GB" sz="2400" b="1" dirty="0"/>
              <a:t>”</a:t>
            </a:r>
            <a:endParaRPr lang="de-CH" sz="2400" dirty="0"/>
          </a:p>
          <a:p>
            <a:pPr lvl="2"/>
            <a:r>
              <a:rPr lang="de-CH" sz="2200" dirty="0"/>
              <a:t>Hanna klickt auf das App-Icon auf seinem Smartphone, das App öffnet sich und zeigt den Einstiegsbildschirm an</a:t>
            </a:r>
            <a:r>
              <a:rPr lang="de-CH" sz="2200" dirty="0" smtClean="0"/>
              <a:t>.</a:t>
            </a:r>
          </a:p>
          <a:p>
            <a:pPr marL="630936" lvl="2" indent="0">
              <a:buNone/>
            </a:pPr>
            <a:endParaRPr lang="de-CH" sz="2200" dirty="0"/>
          </a:p>
          <a:p>
            <a:pPr lvl="1"/>
            <a:r>
              <a:rPr lang="de-CH" sz="2400" b="1" dirty="0"/>
              <a:t>Use Case „Das App schliessen“</a:t>
            </a:r>
            <a:endParaRPr lang="de-CH" sz="2400" dirty="0"/>
          </a:p>
          <a:p>
            <a:pPr lvl="2"/>
            <a:r>
              <a:rPr lang="de-CH" sz="2200" dirty="0"/>
              <a:t>Hanna schliesst über den Home-Button das App.</a:t>
            </a:r>
          </a:p>
          <a:p>
            <a:pPr lvl="1"/>
            <a:endParaRPr lang="de-CH" dirty="0" smtClean="0"/>
          </a:p>
        </p:txBody>
      </p:sp>
      <p:sp>
        <p:nvSpPr>
          <p:cNvPr id="3" name="Titel 2"/>
          <p:cNvSpPr>
            <a:spLocks noGrp="1"/>
          </p:cNvSpPr>
          <p:nvPr>
            <p:ph type="title"/>
          </p:nvPr>
        </p:nvSpPr>
        <p:spPr/>
        <p:txBody>
          <a:bodyPr/>
          <a:lstStyle/>
          <a:p>
            <a:r>
              <a:rPr lang="de-CH" dirty="0"/>
              <a:t>4</a:t>
            </a:r>
            <a:r>
              <a:rPr lang="de-CH" dirty="0" smtClean="0"/>
              <a:t>. Design</a:t>
            </a:r>
            <a:endParaRPr lang="de-CH" dirty="0"/>
          </a:p>
        </p:txBody>
      </p:sp>
    </p:spTree>
    <p:extLst>
      <p:ext uri="{BB962C8B-B14F-4D97-AF65-F5344CB8AC3E}">
        <p14:creationId xmlns:p14="http://schemas.microsoft.com/office/powerpoint/2010/main" val="3964203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654</Words>
  <Application>Microsoft Office PowerPoint</Application>
  <PresentationFormat>Bildschirmpräsentation (4:3)</PresentationFormat>
  <Paragraphs>124</Paragraphs>
  <Slides>20</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20</vt:i4>
      </vt:variant>
    </vt:vector>
  </HeadingPairs>
  <TitlesOfParts>
    <vt:vector size="27" baseType="lpstr">
      <vt:lpstr>Calibri</vt:lpstr>
      <vt:lpstr>Lucida Sans Unicode</vt:lpstr>
      <vt:lpstr>Verdana</vt:lpstr>
      <vt:lpstr>Wingdings</vt:lpstr>
      <vt:lpstr>Wingdings 2</vt:lpstr>
      <vt:lpstr>Wingdings 3</vt:lpstr>
      <vt:lpstr>Deimos</vt:lpstr>
      <vt:lpstr>Task 03 Design Thinking</vt:lpstr>
      <vt:lpstr>Topics  Design Thinking</vt:lpstr>
      <vt:lpstr>1. Scoping</vt:lpstr>
      <vt:lpstr>2. Research</vt:lpstr>
      <vt:lpstr>2. Research</vt:lpstr>
      <vt:lpstr>3. Synthesize</vt:lpstr>
      <vt:lpstr>3. Synthesize</vt:lpstr>
      <vt:lpstr>3. Synthesize</vt:lpstr>
      <vt:lpstr>4. Design</vt:lpstr>
      <vt:lpstr>4. Design</vt:lpstr>
      <vt:lpstr>4. Design</vt:lpstr>
      <vt:lpstr>4. Design</vt:lpstr>
      <vt:lpstr>5. Prototype Anmeldung</vt:lpstr>
      <vt:lpstr>5. Prototype Hauptmenü</vt:lpstr>
      <vt:lpstr>5. Prototype Medikamente rückmelden</vt:lpstr>
      <vt:lpstr>5. Prototype Medikamente erfassen</vt:lpstr>
      <vt:lpstr>5. Prototype Medikamente erfassen</vt:lpstr>
      <vt:lpstr>5. Prototype Medikamente erfassen</vt:lpstr>
      <vt:lpstr>6. Validate</vt:lpstr>
      <vt:lpstr>Anhang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Introduction to the MHC-PMS, First analysis</dc:title>
  <dc:creator>Marwin</dc:creator>
  <cp:lastModifiedBy>Turna Mete</cp:lastModifiedBy>
  <cp:revision>54</cp:revision>
  <dcterms:created xsi:type="dcterms:W3CDTF">2015-09-25T12:48:14Z</dcterms:created>
  <dcterms:modified xsi:type="dcterms:W3CDTF">2015-10-15T11:29:42Z</dcterms:modified>
</cp:coreProperties>
</file>