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7640" saveSubsetFonts="1">
  <p:sldMasterIdLst>
    <p:sldMasterId id="2147483660" r:id="rId1"/>
  </p:sldMasterIdLst>
  <p:sldIdLst>
    <p:sldId id="256" r:id="rId2"/>
    <p:sldId id="257" r:id="rId3"/>
    <p:sldId id="258" r:id="rId4"/>
    <p:sldId id="259" r:id="rId5"/>
    <p:sldId id="265" r:id="rId6"/>
    <p:sldId id="260" r:id="rId7"/>
    <p:sldId id="266" r:id="rId8"/>
    <p:sldId id="267" r:id="rId9"/>
    <p:sldId id="261" r:id="rId10"/>
    <p:sldId id="268" r:id="rId11"/>
    <p:sldId id="269" r:id="rId12"/>
    <p:sldId id="270" r:id="rId13"/>
    <p:sldId id="262" r:id="rId14"/>
    <p:sldId id="263" r:id="rId15"/>
    <p:sldId id="264" r:id="rId16"/>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4"/>
  </p:normalViewPr>
  <p:slideViewPr>
    <p:cSldViewPr>
      <p:cViewPr varScale="1">
        <p:scale>
          <a:sx n="74" d="100"/>
          <a:sy n="74" d="100"/>
        </p:scale>
        <p:origin x="1642"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winkliges Dreiec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17" name="Unt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de-DE" smtClean="0"/>
              <a:t>Formatvorlage des Untertitelmasters durch Klicken bearbeiten</a:t>
            </a:r>
            <a:endParaRPr kumimoji="0" lang="en-US"/>
          </a:p>
        </p:txBody>
      </p:sp>
      <p:grpSp>
        <p:nvGrpSpPr>
          <p:cNvPr id="2" name="Gruppieren 1"/>
          <p:cNvGrpSpPr/>
          <p:nvPr/>
        </p:nvGrpSpPr>
        <p:grpSpPr>
          <a:xfrm>
            <a:off x="-3765" y="4953000"/>
            <a:ext cx="9147765" cy="1912088"/>
            <a:chOff x="-3765" y="4832896"/>
            <a:chExt cx="9147765" cy="2032192"/>
          </a:xfrm>
        </p:grpSpPr>
        <p:sp>
          <p:nvSpPr>
            <p:cNvPr id="7" name="Freihand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ihand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ihand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Gerade Verbindung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umsplatzhalter 29"/>
          <p:cNvSpPr>
            <a:spLocks noGrp="1"/>
          </p:cNvSpPr>
          <p:nvPr>
            <p:ph type="dt" sz="half" idx="10"/>
          </p:nvPr>
        </p:nvSpPr>
        <p:spPr/>
        <p:txBody>
          <a:bodyPr/>
          <a:lstStyle>
            <a:lvl1pPr>
              <a:defRPr>
                <a:solidFill>
                  <a:srgbClr val="FFFFFF"/>
                </a:solidFill>
              </a:defRPr>
            </a:lvl1pPr>
            <a:extLst/>
          </a:lstStyle>
          <a:p>
            <a:fld id="{0A45DB2E-8C74-4E53-91FC-E562BF99EF76}" type="datetimeFigureOut">
              <a:rPr lang="de-CH" smtClean="0"/>
              <a:t>15.10.2015</a:t>
            </a:fld>
            <a:endParaRPr lang="de-CH"/>
          </a:p>
        </p:txBody>
      </p:sp>
      <p:sp>
        <p:nvSpPr>
          <p:cNvPr id="19" name="Fußzeilenplatzhalter 18"/>
          <p:cNvSpPr>
            <a:spLocks noGrp="1"/>
          </p:cNvSpPr>
          <p:nvPr>
            <p:ph type="ftr" sz="quarter" idx="11"/>
          </p:nvPr>
        </p:nvSpPr>
        <p:spPr/>
        <p:txBody>
          <a:bodyPr/>
          <a:lstStyle>
            <a:lvl1pPr>
              <a:defRPr>
                <a:solidFill>
                  <a:schemeClr val="accent1">
                    <a:tint val="20000"/>
                  </a:schemeClr>
                </a:solidFill>
              </a:defRPr>
            </a:lvl1pPr>
            <a:extLst/>
          </a:lstStyle>
          <a:p>
            <a:endParaRPr lang="de-CH"/>
          </a:p>
        </p:txBody>
      </p:sp>
      <p:sp>
        <p:nvSpPr>
          <p:cNvPr id="27" name="Foliennummernplatzhalter 26"/>
          <p:cNvSpPr>
            <a:spLocks noGrp="1"/>
          </p:cNvSpPr>
          <p:nvPr>
            <p:ph type="sldNum" sz="quarter" idx="12"/>
          </p:nvPr>
        </p:nvSpPr>
        <p:spPr/>
        <p:txBody>
          <a:bodyPr/>
          <a:lstStyle>
            <a:lvl1pPr>
              <a:defRPr>
                <a:solidFill>
                  <a:srgbClr val="FFFFFF"/>
                </a:solidFill>
              </a:defRPr>
            </a:lvl1pPr>
            <a:extLst/>
          </a:lstStyle>
          <a:p>
            <a:fld id="{E9D2D021-4DB1-4DE2-A389-81DEDCED8613}" type="slidenum">
              <a:rPr lang="de-CH" smtClean="0"/>
              <a:t>‹Nr.›</a:t>
            </a:fld>
            <a:endParaRPr lang="de-C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481329"/>
            <a:ext cx="8229600" cy="4386071"/>
          </a:xfrm>
        </p:spPr>
        <p:txBody>
          <a:bodyPr vert="eaVert"/>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0A45DB2E-8C74-4E53-91FC-E562BF99EF76}" type="datetimeFigureOut">
              <a:rPr lang="de-CH" smtClean="0"/>
              <a:t>15.10.2015</a:t>
            </a:fld>
            <a:endParaRPr lang="de-CH"/>
          </a:p>
        </p:txBody>
      </p:sp>
      <p:sp>
        <p:nvSpPr>
          <p:cNvPr id="5" name="Fußzeilenplatzhalter 4"/>
          <p:cNvSpPr>
            <a:spLocks noGrp="1"/>
          </p:cNvSpPr>
          <p:nvPr>
            <p:ph type="ftr" sz="quarter" idx="11"/>
          </p:nvPr>
        </p:nvSpPr>
        <p:spPr/>
        <p:txBody>
          <a:bodyPr/>
          <a:lstStyle>
            <a:extLst/>
          </a:lstStyle>
          <a:p>
            <a:endParaRPr lang="de-CH"/>
          </a:p>
        </p:txBody>
      </p:sp>
      <p:sp>
        <p:nvSpPr>
          <p:cNvPr id="6" name="Foliennummernplatzhalter 5"/>
          <p:cNvSpPr>
            <a:spLocks noGrp="1"/>
          </p:cNvSpPr>
          <p:nvPr>
            <p:ph type="sldNum" sz="quarter" idx="12"/>
          </p:nvPr>
        </p:nvSpPr>
        <p:spPr/>
        <p:txBody>
          <a:bodyPr/>
          <a:lstStyle>
            <a:extLst/>
          </a:lstStyle>
          <a:p>
            <a:fld id="{E9D2D021-4DB1-4DE2-A389-81DEDCED8613}" type="slidenum">
              <a:rPr lang="de-CH" smtClean="0"/>
              <a:t>‹Nr.›</a:t>
            </a:fld>
            <a:endParaRPr lang="de-C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44013" y="274640"/>
            <a:ext cx="1777470" cy="5592761"/>
          </a:xfrm>
        </p:spPr>
        <p:txBody>
          <a:bodyPr vert="eaVert"/>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41"/>
            <a:ext cx="6324600" cy="5592760"/>
          </a:xfrm>
        </p:spPr>
        <p:txBody>
          <a:bodyPr vert="eaVert"/>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0A45DB2E-8C74-4E53-91FC-E562BF99EF76}" type="datetimeFigureOut">
              <a:rPr lang="de-CH" smtClean="0"/>
              <a:t>15.10.2015</a:t>
            </a:fld>
            <a:endParaRPr lang="de-CH"/>
          </a:p>
        </p:txBody>
      </p:sp>
      <p:sp>
        <p:nvSpPr>
          <p:cNvPr id="5" name="Fußzeilenplatzhalter 4"/>
          <p:cNvSpPr>
            <a:spLocks noGrp="1"/>
          </p:cNvSpPr>
          <p:nvPr>
            <p:ph type="ftr" sz="quarter" idx="11"/>
          </p:nvPr>
        </p:nvSpPr>
        <p:spPr/>
        <p:txBody>
          <a:bodyPr/>
          <a:lstStyle>
            <a:extLst/>
          </a:lstStyle>
          <a:p>
            <a:endParaRPr lang="de-CH"/>
          </a:p>
        </p:txBody>
      </p:sp>
      <p:sp>
        <p:nvSpPr>
          <p:cNvPr id="6" name="Foliennummernplatzhalter 5"/>
          <p:cNvSpPr>
            <a:spLocks noGrp="1"/>
          </p:cNvSpPr>
          <p:nvPr>
            <p:ph type="sldNum" sz="quarter" idx="12"/>
          </p:nvPr>
        </p:nvSpPr>
        <p:spPr/>
        <p:txBody>
          <a:bodyPr/>
          <a:lstStyle>
            <a:extLst/>
          </a:lstStyle>
          <a:p>
            <a:fld id="{E9D2D021-4DB1-4DE2-A389-81DEDCED8613}" type="slidenum">
              <a:rPr lang="de-CH" smtClean="0"/>
              <a:t>‹Nr.›</a:t>
            </a:fld>
            <a:endParaRPr lang="de-C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0A45DB2E-8C74-4E53-91FC-E562BF99EF76}" type="datetimeFigureOut">
              <a:rPr lang="de-CH" smtClean="0"/>
              <a:t>15.10.2015</a:t>
            </a:fld>
            <a:endParaRPr lang="de-CH"/>
          </a:p>
        </p:txBody>
      </p:sp>
      <p:sp>
        <p:nvSpPr>
          <p:cNvPr id="5" name="Fußzeilenplatzhalter 4"/>
          <p:cNvSpPr>
            <a:spLocks noGrp="1"/>
          </p:cNvSpPr>
          <p:nvPr>
            <p:ph type="ftr" sz="quarter" idx="11"/>
          </p:nvPr>
        </p:nvSpPr>
        <p:spPr/>
        <p:txBody>
          <a:bodyPr/>
          <a:lstStyle>
            <a:extLst/>
          </a:lstStyle>
          <a:p>
            <a:endParaRPr lang="de-CH"/>
          </a:p>
        </p:txBody>
      </p:sp>
      <p:sp>
        <p:nvSpPr>
          <p:cNvPr id="6" name="Foliennummernplatzhalter 5"/>
          <p:cNvSpPr>
            <a:spLocks noGrp="1"/>
          </p:cNvSpPr>
          <p:nvPr>
            <p:ph type="sldNum" sz="quarter" idx="12"/>
          </p:nvPr>
        </p:nvSpPr>
        <p:spPr/>
        <p:txBody>
          <a:bodyPr/>
          <a:lstStyle>
            <a:extLst/>
          </a:lstStyle>
          <a:p>
            <a:fld id="{E9D2D021-4DB1-4DE2-A389-81DEDCED8613}" type="slidenum">
              <a:rPr lang="de-CH" smtClean="0"/>
              <a:t>‹Nr.›</a:t>
            </a:fld>
            <a:endParaRPr lang="de-CH"/>
          </a:p>
        </p:txBody>
      </p:sp>
      <p:sp>
        <p:nvSpPr>
          <p:cNvPr id="7" name="Titel 6"/>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Ref idx="1002">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de-DE" smtClean="0"/>
              <a:t>Textmasterformat bearbeiten</a:t>
            </a:r>
          </a:p>
        </p:txBody>
      </p:sp>
      <p:sp>
        <p:nvSpPr>
          <p:cNvPr id="4" name="Datumsplatzhalter 3"/>
          <p:cNvSpPr>
            <a:spLocks noGrp="1"/>
          </p:cNvSpPr>
          <p:nvPr>
            <p:ph type="dt" sz="half" idx="10"/>
          </p:nvPr>
        </p:nvSpPr>
        <p:spPr/>
        <p:txBody>
          <a:bodyPr/>
          <a:lstStyle>
            <a:extLst/>
          </a:lstStyle>
          <a:p>
            <a:fld id="{0A45DB2E-8C74-4E53-91FC-E562BF99EF76}" type="datetimeFigureOut">
              <a:rPr lang="de-CH" smtClean="0"/>
              <a:t>15.10.2015</a:t>
            </a:fld>
            <a:endParaRPr lang="de-CH"/>
          </a:p>
        </p:txBody>
      </p:sp>
      <p:sp>
        <p:nvSpPr>
          <p:cNvPr id="5" name="Fußzeilenplatzhalter 4"/>
          <p:cNvSpPr>
            <a:spLocks noGrp="1"/>
          </p:cNvSpPr>
          <p:nvPr>
            <p:ph type="ftr" sz="quarter" idx="11"/>
          </p:nvPr>
        </p:nvSpPr>
        <p:spPr/>
        <p:txBody>
          <a:bodyPr/>
          <a:lstStyle>
            <a:extLst/>
          </a:lstStyle>
          <a:p>
            <a:endParaRPr lang="de-CH"/>
          </a:p>
        </p:txBody>
      </p:sp>
      <p:sp>
        <p:nvSpPr>
          <p:cNvPr id="6" name="Foliennummernplatzhalter 5"/>
          <p:cNvSpPr>
            <a:spLocks noGrp="1"/>
          </p:cNvSpPr>
          <p:nvPr>
            <p:ph type="sldNum" sz="quarter" idx="12"/>
          </p:nvPr>
        </p:nvSpPr>
        <p:spPr/>
        <p:txBody>
          <a:bodyPr/>
          <a:lstStyle>
            <a:extLst/>
          </a:lstStyle>
          <a:p>
            <a:fld id="{E9D2D021-4DB1-4DE2-A389-81DEDCED8613}" type="slidenum">
              <a:rPr lang="de-CH" smtClean="0"/>
              <a:t>‹Nr.›</a:t>
            </a:fld>
            <a:endParaRPr lang="de-CH"/>
          </a:p>
        </p:txBody>
      </p:sp>
      <p:sp>
        <p:nvSpPr>
          <p:cNvPr id="7" name="Eingekerbter Richtungspfeil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Eingekerbter Richtungspfeil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bg>
      <p:bgRef idx="1002">
        <a:schemeClr val="bg1"/>
      </p:bgRef>
    </p:bg>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extLst/>
          </a:lstStyle>
          <a:p>
            <a:fld id="{0A45DB2E-8C74-4E53-91FC-E562BF99EF76}" type="datetimeFigureOut">
              <a:rPr lang="de-CH" smtClean="0"/>
              <a:t>15.10.2015</a:t>
            </a:fld>
            <a:endParaRPr lang="de-CH"/>
          </a:p>
        </p:txBody>
      </p:sp>
      <p:sp>
        <p:nvSpPr>
          <p:cNvPr id="6" name="Fußzeilenplatzhalter 5"/>
          <p:cNvSpPr>
            <a:spLocks noGrp="1"/>
          </p:cNvSpPr>
          <p:nvPr>
            <p:ph type="ftr" sz="quarter" idx="11"/>
          </p:nvPr>
        </p:nvSpPr>
        <p:spPr/>
        <p:txBody>
          <a:bodyPr/>
          <a:lstStyle>
            <a:extLst/>
          </a:lstStyle>
          <a:p>
            <a:endParaRPr lang="de-CH"/>
          </a:p>
        </p:txBody>
      </p:sp>
      <p:sp>
        <p:nvSpPr>
          <p:cNvPr id="7" name="Foliennummernplatzhalter 6"/>
          <p:cNvSpPr>
            <a:spLocks noGrp="1"/>
          </p:cNvSpPr>
          <p:nvPr>
            <p:ph type="sldNum" sz="quarter" idx="12"/>
          </p:nvPr>
        </p:nvSpPr>
        <p:spPr/>
        <p:txBody>
          <a:bodyPr/>
          <a:lstStyle>
            <a:extLst/>
          </a:lstStyle>
          <a:p>
            <a:fld id="{E9D2D021-4DB1-4DE2-A389-81DEDCED8613}" type="slidenum">
              <a:rPr lang="de-CH" smtClean="0"/>
              <a:t>‹Nr.›</a:t>
            </a:fld>
            <a:endParaRPr lang="de-CH"/>
          </a:p>
        </p:txBody>
      </p:sp>
      <p:sp>
        <p:nvSpPr>
          <p:cNvPr id="8" name="Titel 7"/>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leich">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7" name="Datumsplatzhalter 6"/>
          <p:cNvSpPr>
            <a:spLocks noGrp="1"/>
          </p:cNvSpPr>
          <p:nvPr>
            <p:ph type="dt" sz="half" idx="10"/>
          </p:nvPr>
        </p:nvSpPr>
        <p:spPr/>
        <p:txBody>
          <a:bodyPr/>
          <a:lstStyle>
            <a:extLst/>
          </a:lstStyle>
          <a:p>
            <a:fld id="{0A45DB2E-8C74-4E53-91FC-E562BF99EF76}" type="datetimeFigureOut">
              <a:rPr lang="de-CH" smtClean="0"/>
              <a:t>15.10.2015</a:t>
            </a:fld>
            <a:endParaRPr lang="de-CH"/>
          </a:p>
        </p:txBody>
      </p:sp>
      <p:sp>
        <p:nvSpPr>
          <p:cNvPr id="8" name="Fußzeilenplatzhalter 7"/>
          <p:cNvSpPr>
            <a:spLocks noGrp="1"/>
          </p:cNvSpPr>
          <p:nvPr>
            <p:ph type="ftr" sz="quarter" idx="11"/>
          </p:nvPr>
        </p:nvSpPr>
        <p:spPr/>
        <p:txBody>
          <a:bodyPr/>
          <a:lstStyle>
            <a:extLst/>
          </a:lstStyle>
          <a:p>
            <a:endParaRPr lang="de-CH"/>
          </a:p>
        </p:txBody>
      </p:sp>
      <p:sp>
        <p:nvSpPr>
          <p:cNvPr id="9" name="Foliennummernplatzhalter 8"/>
          <p:cNvSpPr>
            <a:spLocks noGrp="1"/>
          </p:cNvSpPr>
          <p:nvPr>
            <p:ph type="sldNum" sz="quarter" idx="12"/>
          </p:nvPr>
        </p:nvSpPr>
        <p:spPr/>
        <p:txBody>
          <a:bodyPr/>
          <a:lstStyle>
            <a:extLst/>
          </a:lstStyle>
          <a:p>
            <a:fld id="{E9D2D021-4DB1-4DE2-A389-81DEDCED8613}" type="slidenum">
              <a:rPr lang="de-CH" smtClean="0"/>
              <a:t>‹Nr.›</a:t>
            </a:fld>
            <a:endParaRPr lang="de-CH"/>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bg>
      <p:bgRef idx="1002">
        <a:schemeClr val="bg1"/>
      </p:bgRef>
    </p:b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extLst/>
          </a:lstStyle>
          <a:p>
            <a:fld id="{0A45DB2E-8C74-4E53-91FC-E562BF99EF76}" type="datetimeFigureOut">
              <a:rPr lang="de-CH" smtClean="0"/>
              <a:t>15.10.2015</a:t>
            </a:fld>
            <a:endParaRPr lang="de-CH"/>
          </a:p>
        </p:txBody>
      </p:sp>
      <p:sp>
        <p:nvSpPr>
          <p:cNvPr id="4" name="Fußzeilenplatzhalter 3"/>
          <p:cNvSpPr>
            <a:spLocks noGrp="1"/>
          </p:cNvSpPr>
          <p:nvPr>
            <p:ph type="ftr" sz="quarter" idx="11"/>
          </p:nvPr>
        </p:nvSpPr>
        <p:spPr/>
        <p:txBody>
          <a:bodyPr/>
          <a:lstStyle>
            <a:extLst/>
          </a:lstStyle>
          <a:p>
            <a:endParaRPr lang="de-CH"/>
          </a:p>
        </p:txBody>
      </p:sp>
      <p:sp>
        <p:nvSpPr>
          <p:cNvPr id="5" name="Foliennummernplatzhalter 4"/>
          <p:cNvSpPr>
            <a:spLocks noGrp="1"/>
          </p:cNvSpPr>
          <p:nvPr>
            <p:ph type="sldNum" sz="quarter" idx="12"/>
          </p:nvPr>
        </p:nvSpPr>
        <p:spPr/>
        <p:txBody>
          <a:bodyPr/>
          <a:lstStyle>
            <a:extLst/>
          </a:lstStyle>
          <a:p>
            <a:fld id="{E9D2D021-4DB1-4DE2-A389-81DEDCED8613}" type="slidenum">
              <a:rPr lang="de-CH" smtClean="0"/>
              <a:t>‹Nr.›</a:t>
            </a:fld>
            <a:endParaRPr lang="de-CH"/>
          </a:p>
        </p:txBody>
      </p:sp>
      <p:sp>
        <p:nvSpPr>
          <p:cNvPr id="6" name="Titel 5"/>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extLst/>
          </a:lstStyle>
          <a:p>
            <a:fld id="{0A45DB2E-8C74-4E53-91FC-E562BF99EF76}" type="datetimeFigureOut">
              <a:rPr lang="de-CH" smtClean="0"/>
              <a:t>15.10.2015</a:t>
            </a:fld>
            <a:endParaRPr lang="de-CH"/>
          </a:p>
        </p:txBody>
      </p:sp>
      <p:sp>
        <p:nvSpPr>
          <p:cNvPr id="3" name="Fußzeilenplatzhalter 2"/>
          <p:cNvSpPr>
            <a:spLocks noGrp="1"/>
          </p:cNvSpPr>
          <p:nvPr>
            <p:ph type="ftr" sz="quarter" idx="11"/>
          </p:nvPr>
        </p:nvSpPr>
        <p:spPr/>
        <p:txBody>
          <a:bodyPr/>
          <a:lstStyle>
            <a:extLst/>
          </a:lstStyle>
          <a:p>
            <a:endParaRPr lang="de-CH"/>
          </a:p>
        </p:txBody>
      </p:sp>
      <p:sp>
        <p:nvSpPr>
          <p:cNvPr id="4" name="Foliennummernplatzhalter 3"/>
          <p:cNvSpPr>
            <a:spLocks noGrp="1"/>
          </p:cNvSpPr>
          <p:nvPr>
            <p:ph type="sldNum" sz="quarter" idx="12"/>
          </p:nvPr>
        </p:nvSpPr>
        <p:spPr/>
        <p:txBody>
          <a:bodyPr/>
          <a:lstStyle>
            <a:extLst/>
          </a:lstStyle>
          <a:p>
            <a:fld id="{E9D2D021-4DB1-4DE2-A389-81DEDCED8613}" type="slidenum">
              <a:rPr lang="de-CH" smtClean="0"/>
              <a:t>‹Nr.›</a:t>
            </a:fld>
            <a:endParaRPr lang="de-C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a:xfrm>
            <a:off x="6727032" y="6407944"/>
            <a:ext cx="1920240" cy="365760"/>
          </a:xfrm>
        </p:spPr>
        <p:txBody>
          <a:bodyPr/>
          <a:lstStyle>
            <a:extLst/>
          </a:lstStyle>
          <a:p>
            <a:fld id="{0A45DB2E-8C74-4E53-91FC-E562BF99EF76}" type="datetimeFigureOut">
              <a:rPr lang="de-CH" smtClean="0"/>
              <a:t>15.10.2015</a:t>
            </a:fld>
            <a:endParaRPr lang="de-CH"/>
          </a:p>
        </p:txBody>
      </p:sp>
      <p:sp>
        <p:nvSpPr>
          <p:cNvPr id="6" name="Fußzeilenplatzhalter 5"/>
          <p:cNvSpPr>
            <a:spLocks noGrp="1"/>
          </p:cNvSpPr>
          <p:nvPr>
            <p:ph type="ftr" sz="quarter" idx="11"/>
          </p:nvPr>
        </p:nvSpPr>
        <p:spPr/>
        <p:txBody>
          <a:bodyPr/>
          <a:lstStyle>
            <a:extLst/>
          </a:lstStyle>
          <a:p>
            <a:endParaRPr lang="de-CH"/>
          </a:p>
        </p:txBody>
      </p:sp>
      <p:sp>
        <p:nvSpPr>
          <p:cNvPr id="7" name="Foliennummernplatzhalter 6"/>
          <p:cNvSpPr>
            <a:spLocks noGrp="1"/>
          </p:cNvSpPr>
          <p:nvPr>
            <p:ph type="sldNum" sz="quarter" idx="12"/>
          </p:nvPr>
        </p:nvSpPr>
        <p:spPr/>
        <p:txBody>
          <a:bodyPr/>
          <a:lstStyle>
            <a:extLst/>
          </a:lstStyle>
          <a:p>
            <a:fld id="{E9D2D021-4DB1-4DE2-A389-81DEDCED8613}" type="slidenum">
              <a:rPr lang="de-CH" smtClean="0"/>
              <a:t>‹Nr.›</a:t>
            </a:fld>
            <a:endParaRPr lang="de-CH"/>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2">
        <a:schemeClr val="bg1"/>
      </p:bgRef>
    </p:bg>
    <p:spTree>
      <p:nvGrpSpPr>
        <p:cNvPr id="1" name=""/>
        <p:cNvGrpSpPr/>
        <p:nvPr/>
      </p:nvGrpSpPr>
      <p:grpSpPr>
        <a:xfrm>
          <a:off x="0" y="0"/>
          <a:ext cx="0" cy="0"/>
          <a:chOff x="0" y="0"/>
          <a:chExt cx="0" cy="0"/>
        </a:xfrm>
      </p:grpSpPr>
      <p:sp>
        <p:nvSpPr>
          <p:cNvPr id="4" name="Textplatzhalt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de-DE" smtClean="0"/>
              <a:t>Textmasterformat bearbeiten</a:t>
            </a:r>
          </a:p>
        </p:txBody>
      </p:sp>
      <p:sp>
        <p:nvSpPr>
          <p:cNvPr id="3" name="Bildplatzhalt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de-DE" smtClean="0"/>
              <a:t>Bild durch Klicken auf Symbol hinzufügen</a:t>
            </a:r>
            <a:endParaRPr kumimoji="0" lang="en-US" dirty="0"/>
          </a:p>
        </p:txBody>
      </p:sp>
      <p:sp>
        <p:nvSpPr>
          <p:cNvPr id="5" name="Datumsplatzhalter 4"/>
          <p:cNvSpPr>
            <a:spLocks noGrp="1"/>
          </p:cNvSpPr>
          <p:nvPr>
            <p:ph type="dt" sz="half" idx="10"/>
          </p:nvPr>
        </p:nvSpPr>
        <p:spPr/>
        <p:txBody>
          <a:bodyPr/>
          <a:lstStyle>
            <a:lvl1pPr>
              <a:defRPr>
                <a:solidFill>
                  <a:schemeClr val="tx1"/>
                </a:solidFill>
              </a:defRPr>
            </a:lvl1pPr>
            <a:extLst/>
          </a:lstStyle>
          <a:p>
            <a:fld id="{0A45DB2E-8C74-4E53-91FC-E562BF99EF76}" type="datetimeFigureOut">
              <a:rPr lang="de-CH" smtClean="0"/>
              <a:t>15.10.2015</a:t>
            </a:fld>
            <a:endParaRPr lang="de-CH"/>
          </a:p>
        </p:txBody>
      </p:sp>
      <p:sp>
        <p:nvSpPr>
          <p:cNvPr id="6" name="Fußzeilenplatzhalt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de-CH"/>
          </a:p>
        </p:txBody>
      </p:sp>
      <p:sp>
        <p:nvSpPr>
          <p:cNvPr id="7" name="Foliennummernplatzhalter 6"/>
          <p:cNvSpPr>
            <a:spLocks noGrp="1"/>
          </p:cNvSpPr>
          <p:nvPr>
            <p:ph type="sldNum" sz="quarter" idx="12"/>
          </p:nvPr>
        </p:nvSpPr>
        <p:spPr/>
        <p:txBody>
          <a:bodyPr/>
          <a:lstStyle>
            <a:lvl1pPr>
              <a:defRPr>
                <a:solidFill>
                  <a:schemeClr val="tx1"/>
                </a:solidFill>
              </a:defRPr>
            </a:lvl1pPr>
            <a:extLst/>
          </a:lstStyle>
          <a:p>
            <a:fld id="{E9D2D021-4DB1-4DE2-A389-81DEDCED8613}" type="slidenum">
              <a:rPr lang="de-CH" smtClean="0"/>
              <a:t>‹Nr.›</a:t>
            </a:fld>
            <a:endParaRPr lang="de-CH"/>
          </a:p>
        </p:txBody>
      </p:sp>
      <p:sp>
        <p:nvSpPr>
          <p:cNvPr id="2" name="Titel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de-DE" smtClean="0"/>
              <a:t>Titelmasterformat durch Klicken bearbeiten</a:t>
            </a:r>
            <a:endParaRPr kumimoji="0" lang="en-US"/>
          </a:p>
        </p:txBody>
      </p:sp>
      <p:sp>
        <p:nvSpPr>
          <p:cNvPr id="8" name="Freihand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ihand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echtwinkliges Dreieck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Gerade Verbindung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Eingekerbter Richtungspfeil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Eingekerbter Richtungspfeil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ihand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ihand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echtwinkliges Dreieck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Gerade Verbindung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elplatzhalt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de-DE" smtClean="0"/>
              <a:t>Titelmasterformat durch Klicken bearbeiten</a:t>
            </a:r>
            <a:endParaRPr kumimoji="0" lang="en-US"/>
          </a:p>
        </p:txBody>
      </p:sp>
      <p:sp>
        <p:nvSpPr>
          <p:cNvPr id="30" name="Textplatzhalt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0" name="Datumsplatzhalt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A45DB2E-8C74-4E53-91FC-E562BF99EF76}" type="datetimeFigureOut">
              <a:rPr lang="de-CH" smtClean="0"/>
              <a:t>15.10.2015</a:t>
            </a:fld>
            <a:endParaRPr lang="de-CH"/>
          </a:p>
        </p:txBody>
      </p:sp>
      <p:sp>
        <p:nvSpPr>
          <p:cNvPr id="22" name="Fußzeilenplatzhalt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de-CH"/>
          </a:p>
        </p:txBody>
      </p:sp>
      <p:sp>
        <p:nvSpPr>
          <p:cNvPr id="18" name="Foliennummernplatzhalt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9D2D021-4DB1-4DE2-A389-81DEDCED8613}" type="slidenum">
              <a:rPr lang="de-CH" smtClean="0"/>
              <a:t>‹Nr.›</a:t>
            </a:fld>
            <a:endParaRPr lang="de-CH"/>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de-CH" dirty="0" smtClean="0"/>
              <a:t>Task </a:t>
            </a:r>
            <a:r>
              <a:rPr lang="de-CH" dirty="0" smtClean="0"/>
              <a:t>03 Design </a:t>
            </a:r>
            <a:r>
              <a:rPr lang="de-CH" dirty="0" err="1" smtClean="0"/>
              <a:t>Thinking</a:t>
            </a:r>
            <a:endParaRPr lang="de-CH" dirty="0"/>
          </a:p>
        </p:txBody>
      </p:sp>
      <p:sp>
        <p:nvSpPr>
          <p:cNvPr id="3" name="Untertitel 2"/>
          <p:cNvSpPr>
            <a:spLocks noGrp="1"/>
          </p:cNvSpPr>
          <p:nvPr>
            <p:ph type="subTitle" idx="1"/>
          </p:nvPr>
        </p:nvSpPr>
        <p:spPr/>
        <p:txBody>
          <a:bodyPr/>
          <a:lstStyle/>
          <a:p>
            <a:r>
              <a:rPr lang="de-CH" dirty="0" smtClean="0"/>
              <a:t>Gruppe Schwarz, </a:t>
            </a:r>
            <a:r>
              <a:rPr lang="de-CH" dirty="0" smtClean="0"/>
              <a:t>15</a:t>
            </a:r>
            <a:r>
              <a:rPr lang="de-CH" dirty="0" smtClean="0"/>
              <a:t>.10.2015</a:t>
            </a:r>
            <a:endParaRPr lang="de-CH" dirty="0"/>
          </a:p>
        </p:txBody>
      </p:sp>
    </p:spTree>
    <p:extLst>
      <p:ext uri="{BB962C8B-B14F-4D97-AF65-F5344CB8AC3E}">
        <p14:creationId xmlns:p14="http://schemas.microsoft.com/office/powerpoint/2010/main" val="3030028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CH" dirty="0" smtClean="0"/>
              <a:t>Termine</a:t>
            </a:r>
          </a:p>
          <a:p>
            <a:pPr lvl="1"/>
            <a:r>
              <a:rPr lang="de-CH" b="1" dirty="0"/>
              <a:t>Use Case „Termin Planen“</a:t>
            </a:r>
            <a:endParaRPr lang="de-CH" dirty="0"/>
          </a:p>
          <a:p>
            <a:pPr lvl="2"/>
            <a:r>
              <a:rPr lang="de-CH" dirty="0"/>
              <a:t>Hans-Ulrich kann einen Termin initial planen, wobei aus freien Termine des Arztes ausgewählt werden kann.</a:t>
            </a:r>
          </a:p>
          <a:p>
            <a:pPr lvl="1"/>
            <a:r>
              <a:rPr lang="de-CH" b="1" dirty="0"/>
              <a:t>Use-Case „Termin verschieben“</a:t>
            </a:r>
            <a:endParaRPr lang="de-CH" dirty="0"/>
          </a:p>
          <a:p>
            <a:pPr lvl="2"/>
            <a:r>
              <a:rPr lang="de-CH" dirty="0"/>
              <a:t>Hans-Ulrich kann einen bestehenden Termin verschieben, wobei der bisherige Zeitpunkt freigegeben wird und ein neuer Zeitpunkt ausgewählt werden kann.</a:t>
            </a:r>
          </a:p>
          <a:p>
            <a:pPr lvl="1"/>
            <a:r>
              <a:rPr lang="de-CH" b="1" dirty="0"/>
              <a:t>Use Case „Termin absagen“</a:t>
            </a:r>
            <a:endParaRPr lang="de-CH" dirty="0"/>
          </a:p>
          <a:p>
            <a:pPr lvl="2"/>
            <a:r>
              <a:rPr lang="de-CH" dirty="0"/>
              <a:t>Hans-Ulrich kann einen bestehenden Termin absagen, wobei er für den Arzt freigegeben wird.</a:t>
            </a:r>
          </a:p>
          <a:p>
            <a:endParaRPr lang="de-CH" dirty="0"/>
          </a:p>
        </p:txBody>
      </p:sp>
      <p:sp>
        <p:nvSpPr>
          <p:cNvPr id="3" name="Titel 2"/>
          <p:cNvSpPr>
            <a:spLocks noGrp="1"/>
          </p:cNvSpPr>
          <p:nvPr>
            <p:ph type="title"/>
          </p:nvPr>
        </p:nvSpPr>
        <p:spPr/>
        <p:txBody>
          <a:bodyPr/>
          <a:lstStyle/>
          <a:p>
            <a:r>
              <a:rPr lang="de-CH" dirty="0"/>
              <a:t>4</a:t>
            </a:r>
            <a:r>
              <a:rPr lang="de-CH" dirty="0" smtClean="0"/>
              <a:t>. Design</a:t>
            </a:r>
            <a:endParaRPr lang="de-CH" dirty="0"/>
          </a:p>
        </p:txBody>
      </p:sp>
    </p:spTree>
    <p:extLst>
      <p:ext uri="{BB962C8B-B14F-4D97-AF65-F5344CB8AC3E}">
        <p14:creationId xmlns:p14="http://schemas.microsoft.com/office/powerpoint/2010/main" val="4169474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CH" dirty="0" smtClean="0"/>
              <a:t>Medikamente I</a:t>
            </a:r>
          </a:p>
          <a:p>
            <a:pPr marL="109728" indent="0">
              <a:buNone/>
            </a:pPr>
            <a:endParaRPr lang="de-CH" dirty="0" smtClean="0"/>
          </a:p>
          <a:p>
            <a:pPr lvl="1"/>
            <a:r>
              <a:rPr lang="de-CH" b="1" dirty="0"/>
              <a:t>Use Case „Medikamentenübersicht“</a:t>
            </a:r>
            <a:endParaRPr lang="de-CH" dirty="0"/>
          </a:p>
          <a:p>
            <a:pPr lvl="2"/>
            <a:r>
              <a:rPr lang="de-CH" dirty="0"/>
              <a:t>Margrit kann eine Übersicht über seine erfassten Medikamente verschaffen.</a:t>
            </a:r>
          </a:p>
          <a:p>
            <a:pPr lvl="1"/>
            <a:r>
              <a:rPr lang="de-CH" b="1" dirty="0"/>
              <a:t>Use Case „Medikament erfassen“ manuell</a:t>
            </a:r>
            <a:endParaRPr lang="de-CH" dirty="0"/>
          </a:p>
          <a:p>
            <a:pPr lvl="2"/>
            <a:r>
              <a:rPr lang="de-CH" dirty="0"/>
              <a:t>Margrit kann ein Medikament manuell erfassen.</a:t>
            </a:r>
          </a:p>
          <a:p>
            <a:pPr lvl="1"/>
            <a:r>
              <a:rPr lang="de-CH" b="1" dirty="0"/>
              <a:t>Use Case „Medikament erfassen </a:t>
            </a:r>
            <a:r>
              <a:rPr lang="de-CH" b="1" dirty="0" err="1"/>
              <a:t>Photo</a:t>
            </a:r>
            <a:endParaRPr lang="de-CH" dirty="0"/>
          </a:p>
          <a:p>
            <a:pPr lvl="2"/>
            <a:r>
              <a:rPr lang="de-CH" dirty="0"/>
              <a:t>Margrit kann ein Medikamenten-Strichcode Photographien, woraufhin das Medikament ausgewählt wird.</a:t>
            </a:r>
          </a:p>
          <a:p>
            <a:endParaRPr lang="de-CH" dirty="0" smtClean="0"/>
          </a:p>
        </p:txBody>
      </p:sp>
      <p:sp>
        <p:nvSpPr>
          <p:cNvPr id="3" name="Titel 2"/>
          <p:cNvSpPr>
            <a:spLocks noGrp="1"/>
          </p:cNvSpPr>
          <p:nvPr>
            <p:ph type="title"/>
          </p:nvPr>
        </p:nvSpPr>
        <p:spPr/>
        <p:txBody>
          <a:bodyPr/>
          <a:lstStyle/>
          <a:p>
            <a:r>
              <a:rPr lang="de-CH" dirty="0"/>
              <a:t>4</a:t>
            </a:r>
            <a:r>
              <a:rPr lang="de-CH" dirty="0" smtClean="0"/>
              <a:t>. Design</a:t>
            </a:r>
            <a:endParaRPr lang="de-CH" dirty="0"/>
          </a:p>
        </p:txBody>
      </p:sp>
    </p:spTree>
    <p:extLst>
      <p:ext uri="{BB962C8B-B14F-4D97-AF65-F5344CB8AC3E}">
        <p14:creationId xmlns:p14="http://schemas.microsoft.com/office/powerpoint/2010/main" val="2692087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CH" dirty="0" smtClean="0"/>
              <a:t>Medikamente II</a:t>
            </a:r>
          </a:p>
          <a:p>
            <a:endParaRPr lang="de-CH" dirty="0" smtClean="0"/>
          </a:p>
          <a:p>
            <a:pPr lvl="1"/>
            <a:r>
              <a:rPr lang="de-CH" b="1" dirty="0"/>
              <a:t>Use Case „Medikament erfassen </a:t>
            </a:r>
            <a:r>
              <a:rPr lang="de-CH" b="1" dirty="0" err="1"/>
              <a:t>eMediPlan</a:t>
            </a:r>
            <a:r>
              <a:rPr lang="de-CH" b="1" dirty="0"/>
              <a:t>“</a:t>
            </a:r>
            <a:endParaRPr lang="de-CH" dirty="0"/>
          </a:p>
          <a:p>
            <a:pPr lvl="2"/>
            <a:r>
              <a:rPr lang="de-CH" dirty="0"/>
              <a:t>Margrit kann mit der </a:t>
            </a:r>
            <a:r>
              <a:rPr lang="de-CH" dirty="0" err="1"/>
              <a:t>Smartphonekamera</a:t>
            </a:r>
            <a:r>
              <a:rPr lang="de-CH" dirty="0"/>
              <a:t> einen </a:t>
            </a:r>
            <a:r>
              <a:rPr lang="de-CH" dirty="0" err="1"/>
              <a:t>eMediplan</a:t>
            </a:r>
            <a:r>
              <a:rPr lang="de-CH" dirty="0"/>
              <a:t> erfassen.</a:t>
            </a:r>
          </a:p>
          <a:p>
            <a:pPr lvl="1"/>
            <a:r>
              <a:rPr lang="de-CH" b="1" dirty="0"/>
              <a:t>Use Case „Medikamenteneinnahme rückmelden“</a:t>
            </a:r>
            <a:endParaRPr lang="de-CH" dirty="0"/>
          </a:p>
          <a:p>
            <a:pPr lvl="2"/>
            <a:r>
              <a:rPr lang="de-CH" dirty="0"/>
              <a:t>Margrit kann ein bereits erfasstes Medikament rückmelden.</a:t>
            </a:r>
          </a:p>
          <a:p>
            <a:pPr lvl="1"/>
            <a:r>
              <a:rPr lang="de-CH" b="1" dirty="0"/>
              <a:t>Use Case „Medikamente richten“</a:t>
            </a:r>
            <a:endParaRPr lang="de-CH" dirty="0"/>
          </a:p>
          <a:p>
            <a:pPr lvl="2"/>
            <a:r>
              <a:rPr lang="de-CH" dirty="0"/>
              <a:t>Margrit wird beim Richten ihrer Medikamente durch die Anwendung unterstützt.</a:t>
            </a:r>
          </a:p>
          <a:p>
            <a:endParaRPr lang="de-CH" dirty="0" smtClean="0"/>
          </a:p>
        </p:txBody>
      </p:sp>
      <p:sp>
        <p:nvSpPr>
          <p:cNvPr id="3" name="Titel 2"/>
          <p:cNvSpPr>
            <a:spLocks noGrp="1"/>
          </p:cNvSpPr>
          <p:nvPr>
            <p:ph type="title"/>
          </p:nvPr>
        </p:nvSpPr>
        <p:spPr/>
        <p:txBody>
          <a:bodyPr/>
          <a:lstStyle/>
          <a:p>
            <a:r>
              <a:rPr lang="de-CH" dirty="0"/>
              <a:t>4</a:t>
            </a:r>
            <a:r>
              <a:rPr lang="de-CH" dirty="0" smtClean="0"/>
              <a:t>. Design</a:t>
            </a:r>
            <a:endParaRPr lang="de-CH" dirty="0"/>
          </a:p>
        </p:txBody>
      </p:sp>
    </p:spTree>
    <p:extLst>
      <p:ext uri="{BB962C8B-B14F-4D97-AF65-F5344CB8AC3E}">
        <p14:creationId xmlns:p14="http://schemas.microsoft.com/office/powerpoint/2010/main" val="30313655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CH" dirty="0" smtClean="0"/>
          </a:p>
        </p:txBody>
      </p:sp>
      <p:sp>
        <p:nvSpPr>
          <p:cNvPr id="3" name="Titel 2"/>
          <p:cNvSpPr>
            <a:spLocks noGrp="1"/>
          </p:cNvSpPr>
          <p:nvPr>
            <p:ph type="title"/>
          </p:nvPr>
        </p:nvSpPr>
        <p:spPr/>
        <p:txBody>
          <a:bodyPr/>
          <a:lstStyle/>
          <a:p>
            <a:r>
              <a:rPr lang="de-CH" dirty="0" smtClean="0"/>
              <a:t>5. Prototype</a:t>
            </a:r>
            <a:endParaRPr lang="de-CH" dirty="0"/>
          </a:p>
        </p:txBody>
      </p:sp>
    </p:spTree>
    <p:extLst>
      <p:ext uri="{BB962C8B-B14F-4D97-AF65-F5344CB8AC3E}">
        <p14:creationId xmlns:p14="http://schemas.microsoft.com/office/powerpoint/2010/main" val="39623068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CH" dirty="0" smtClean="0"/>
          </a:p>
        </p:txBody>
      </p:sp>
      <p:sp>
        <p:nvSpPr>
          <p:cNvPr id="3" name="Titel 2"/>
          <p:cNvSpPr>
            <a:spLocks noGrp="1"/>
          </p:cNvSpPr>
          <p:nvPr>
            <p:ph type="title"/>
          </p:nvPr>
        </p:nvSpPr>
        <p:spPr/>
        <p:txBody>
          <a:bodyPr/>
          <a:lstStyle/>
          <a:p>
            <a:r>
              <a:rPr lang="de-CH" dirty="0" smtClean="0"/>
              <a:t>6. </a:t>
            </a:r>
            <a:r>
              <a:rPr lang="de-CH" dirty="0" err="1" smtClean="0"/>
              <a:t>Validate</a:t>
            </a:r>
            <a:endParaRPr lang="de-CH" dirty="0"/>
          </a:p>
        </p:txBody>
      </p:sp>
    </p:spTree>
    <p:extLst>
      <p:ext uri="{BB962C8B-B14F-4D97-AF65-F5344CB8AC3E}">
        <p14:creationId xmlns:p14="http://schemas.microsoft.com/office/powerpoint/2010/main" val="23899978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CH" dirty="0" smtClean="0"/>
          </a:p>
        </p:txBody>
      </p:sp>
      <p:sp>
        <p:nvSpPr>
          <p:cNvPr id="3" name="Titel 2"/>
          <p:cNvSpPr>
            <a:spLocks noGrp="1"/>
          </p:cNvSpPr>
          <p:nvPr>
            <p:ph type="title"/>
          </p:nvPr>
        </p:nvSpPr>
        <p:spPr/>
        <p:txBody>
          <a:bodyPr/>
          <a:lstStyle/>
          <a:p>
            <a:r>
              <a:rPr lang="de-CH" dirty="0" smtClean="0"/>
              <a:t>Anhang</a:t>
            </a:r>
            <a:endParaRPr lang="de-CH" dirty="0"/>
          </a:p>
        </p:txBody>
      </p:sp>
    </p:spTree>
    <p:extLst>
      <p:ext uri="{BB962C8B-B14F-4D97-AF65-F5344CB8AC3E}">
        <p14:creationId xmlns:p14="http://schemas.microsoft.com/office/powerpoint/2010/main" val="1617171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CH" dirty="0" smtClean="0"/>
              <a:t>1.) </a:t>
            </a:r>
            <a:r>
              <a:rPr lang="de-CH" dirty="0" err="1" smtClean="0"/>
              <a:t>Scoping</a:t>
            </a:r>
            <a:endParaRPr lang="de-CH" dirty="0" smtClean="0"/>
          </a:p>
          <a:p>
            <a:r>
              <a:rPr lang="de-CH" dirty="0" smtClean="0"/>
              <a:t>2.) Research</a:t>
            </a:r>
          </a:p>
          <a:p>
            <a:r>
              <a:rPr lang="de-CH" dirty="0" smtClean="0"/>
              <a:t>3.) </a:t>
            </a:r>
            <a:r>
              <a:rPr lang="de-CH" dirty="0" err="1" smtClean="0"/>
              <a:t>Synthezise</a:t>
            </a:r>
            <a:endParaRPr lang="de-CH" dirty="0" smtClean="0"/>
          </a:p>
          <a:p>
            <a:r>
              <a:rPr lang="de-CH" dirty="0" smtClean="0"/>
              <a:t>4.) Design</a:t>
            </a:r>
          </a:p>
          <a:p>
            <a:r>
              <a:rPr lang="de-CH" dirty="0" smtClean="0"/>
              <a:t>5.) Prototype</a:t>
            </a:r>
          </a:p>
          <a:p>
            <a:r>
              <a:rPr lang="de-CH" dirty="0" smtClean="0"/>
              <a:t>6.) </a:t>
            </a:r>
            <a:r>
              <a:rPr lang="de-CH" dirty="0" err="1" smtClean="0"/>
              <a:t>Validate</a:t>
            </a:r>
            <a:endParaRPr lang="de-CH" dirty="0" smtClean="0"/>
          </a:p>
          <a:p>
            <a:endParaRPr lang="de-CH" dirty="0"/>
          </a:p>
          <a:p>
            <a:r>
              <a:rPr lang="de-CH" dirty="0" smtClean="0"/>
              <a:t>Anhang</a:t>
            </a:r>
            <a:endParaRPr lang="de-CH" dirty="0"/>
          </a:p>
        </p:txBody>
      </p:sp>
      <p:sp>
        <p:nvSpPr>
          <p:cNvPr id="3" name="Titel 2"/>
          <p:cNvSpPr>
            <a:spLocks noGrp="1"/>
          </p:cNvSpPr>
          <p:nvPr>
            <p:ph type="title"/>
          </p:nvPr>
        </p:nvSpPr>
        <p:spPr/>
        <p:txBody>
          <a:bodyPr/>
          <a:lstStyle/>
          <a:p>
            <a:r>
              <a:rPr lang="de-CH" dirty="0" smtClean="0"/>
              <a:t>Topics </a:t>
            </a:r>
            <a:r>
              <a:rPr lang="de-CH" dirty="0" smtClean="0">
                <a:sym typeface="Wingdings" panose="05000000000000000000" pitchFamily="2" charset="2"/>
              </a:rPr>
              <a:t> Design </a:t>
            </a:r>
            <a:r>
              <a:rPr lang="de-CH" dirty="0" err="1" smtClean="0">
                <a:sym typeface="Wingdings" panose="05000000000000000000" pitchFamily="2" charset="2"/>
              </a:rPr>
              <a:t>Thinking</a:t>
            </a:r>
            <a:endParaRPr lang="de-CH" dirty="0"/>
          </a:p>
        </p:txBody>
      </p:sp>
    </p:spTree>
    <p:extLst>
      <p:ext uri="{BB962C8B-B14F-4D97-AF65-F5344CB8AC3E}">
        <p14:creationId xmlns:p14="http://schemas.microsoft.com/office/powerpoint/2010/main" val="1480510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7500" lnSpcReduction="20000"/>
          </a:bodyPr>
          <a:lstStyle/>
          <a:p>
            <a:r>
              <a:rPr lang="de-CH" dirty="0" smtClean="0"/>
              <a:t>Was soll gelöst werden (in </a:t>
            </a:r>
            <a:r>
              <a:rPr lang="de-CH" dirty="0" err="1"/>
              <a:t>s</a:t>
            </a:r>
            <a:r>
              <a:rPr lang="de-CH" dirty="0" err="1" smtClean="0"/>
              <a:t>cope</a:t>
            </a:r>
            <a:r>
              <a:rPr lang="de-CH" dirty="0" smtClean="0"/>
              <a:t>)?</a:t>
            </a:r>
          </a:p>
          <a:p>
            <a:pPr lvl="1"/>
            <a:r>
              <a:rPr lang="de-CH" dirty="0" smtClean="0"/>
              <a:t>Compliance soll erhöht werden</a:t>
            </a:r>
          </a:p>
          <a:p>
            <a:pPr lvl="1"/>
            <a:r>
              <a:rPr lang="de-CH" dirty="0" smtClean="0"/>
              <a:t>Terminplanung und Terminübersicht</a:t>
            </a:r>
          </a:p>
          <a:p>
            <a:endParaRPr lang="de-CH" dirty="0"/>
          </a:p>
          <a:p>
            <a:r>
              <a:rPr lang="de-CH" dirty="0" smtClean="0"/>
              <a:t>Was soll nicht gelöste werden (out </a:t>
            </a:r>
            <a:r>
              <a:rPr lang="de-CH" dirty="0" err="1" smtClean="0"/>
              <a:t>of</a:t>
            </a:r>
            <a:r>
              <a:rPr lang="de-CH" dirty="0" smtClean="0"/>
              <a:t> </a:t>
            </a:r>
            <a:r>
              <a:rPr lang="de-CH" dirty="0" err="1"/>
              <a:t>s</a:t>
            </a:r>
            <a:r>
              <a:rPr lang="de-CH" dirty="0" err="1" smtClean="0"/>
              <a:t>cope</a:t>
            </a:r>
            <a:r>
              <a:rPr lang="de-CH" dirty="0" smtClean="0"/>
              <a:t>)?</a:t>
            </a:r>
          </a:p>
          <a:p>
            <a:pPr lvl="1"/>
            <a:r>
              <a:rPr lang="de-CH" dirty="0" smtClean="0"/>
              <a:t>Medikamenten Verordnungen, Änderungen der Medikation</a:t>
            </a:r>
          </a:p>
          <a:p>
            <a:pPr lvl="1"/>
            <a:r>
              <a:rPr lang="de-CH" dirty="0" smtClean="0"/>
              <a:t>Auswertung / Distribution</a:t>
            </a:r>
          </a:p>
          <a:p>
            <a:pPr lvl="1"/>
            <a:r>
              <a:rPr lang="de-CH" dirty="0" smtClean="0"/>
              <a:t>Anbindung an andere Lösungen</a:t>
            </a:r>
          </a:p>
          <a:p>
            <a:pPr marL="109728" indent="0">
              <a:buNone/>
            </a:pPr>
            <a:endParaRPr lang="de-CH" dirty="0"/>
          </a:p>
          <a:p>
            <a:r>
              <a:rPr lang="de-CH" dirty="0" smtClean="0"/>
              <a:t>Design </a:t>
            </a:r>
            <a:r>
              <a:rPr lang="de-CH" dirty="0" err="1" smtClean="0"/>
              <a:t>Thinking</a:t>
            </a:r>
            <a:r>
              <a:rPr lang="de-CH" dirty="0" smtClean="0"/>
              <a:t> ende?</a:t>
            </a:r>
          </a:p>
          <a:p>
            <a:pPr lvl="1"/>
            <a:r>
              <a:rPr lang="de-CH" dirty="0" smtClean="0"/>
              <a:t>15.10.2015</a:t>
            </a:r>
          </a:p>
          <a:p>
            <a:endParaRPr lang="de-CH" dirty="0"/>
          </a:p>
          <a:p>
            <a:r>
              <a:rPr lang="de-CH" dirty="0" smtClean="0"/>
              <a:t>Project Beschränkungen</a:t>
            </a:r>
          </a:p>
          <a:p>
            <a:pPr lvl="1"/>
            <a:r>
              <a:rPr lang="de-CH" dirty="0" smtClean="0"/>
              <a:t>Mobile Devices</a:t>
            </a:r>
          </a:p>
          <a:p>
            <a:pPr lvl="1"/>
            <a:r>
              <a:rPr lang="de-CH" dirty="0" smtClean="0"/>
              <a:t>Basierend auf einer Web-Lösung</a:t>
            </a:r>
          </a:p>
          <a:p>
            <a:endParaRPr lang="de-CH" dirty="0"/>
          </a:p>
          <a:p>
            <a:endParaRPr lang="de-CH" dirty="0" smtClean="0"/>
          </a:p>
        </p:txBody>
      </p:sp>
      <p:sp>
        <p:nvSpPr>
          <p:cNvPr id="3" name="Titel 2"/>
          <p:cNvSpPr>
            <a:spLocks noGrp="1"/>
          </p:cNvSpPr>
          <p:nvPr>
            <p:ph type="title"/>
          </p:nvPr>
        </p:nvSpPr>
        <p:spPr/>
        <p:txBody>
          <a:bodyPr/>
          <a:lstStyle/>
          <a:p>
            <a:r>
              <a:rPr lang="de-CH" dirty="0"/>
              <a:t>1</a:t>
            </a:r>
            <a:r>
              <a:rPr lang="de-CH" dirty="0" smtClean="0"/>
              <a:t>. </a:t>
            </a:r>
            <a:r>
              <a:rPr lang="de-CH" dirty="0" err="1" smtClean="0"/>
              <a:t>Scoping</a:t>
            </a:r>
            <a:endParaRPr lang="de-CH" dirty="0"/>
          </a:p>
        </p:txBody>
      </p:sp>
    </p:spTree>
    <p:extLst>
      <p:ext uri="{BB962C8B-B14F-4D97-AF65-F5344CB8AC3E}">
        <p14:creationId xmlns:p14="http://schemas.microsoft.com/office/powerpoint/2010/main" val="1670213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57200" y="1340768"/>
            <a:ext cx="8229600" cy="5040560"/>
          </a:xfrm>
        </p:spPr>
        <p:txBody>
          <a:bodyPr>
            <a:normAutofit fontScale="70000" lnSpcReduction="20000"/>
          </a:bodyPr>
          <a:lstStyle/>
          <a:p>
            <a:r>
              <a:rPr lang="de-CH" dirty="0" smtClean="0"/>
              <a:t>Umfrage</a:t>
            </a:r>
          </a:p>
          <a:p>
            <a:pPr marL="109728" indent="0">
              <a:buNone/>
            </a:pPr>
            <a:endParaRPr lang="de-CH" dirty="0" smtClean="0"/>
          </a:p>
          <a:p>
            <a:pPr lvl="1"/>
            <a:r>
              <a:rPr lang="de-CH" sz="2600" dirty="0" smtClean="0"/>
              <a:t>Terminverwaltung und Medikamentenübersicht</a:t>
            </a:r>
          </a:p>
          <a:p>
            <a:pPr lvl="1"/>
            <a:endParaRPr lang="de-CH" sz="2600" dirty="0"/>
          </a:p>
          <a:p>
            <a:pPr lvl="1"/>
            <a:r>
              <a:rPr lang="de-CH" sz="2600" dirty="0"/>
              <a:t>Häufig wurde die Erinnerung an Termine und die Medikamenteneinnahme </a:t>
            </a:r>
            <a:r>
              <a:rPr lang="de-CH" sz="2600" dirty="0" smtClean="0"/>
              <a:t>erwähnt</a:t>
            </a:r>
          </a:p>
          <a:p>
            <a:pPr lvl="1"/>
            <a:endParaRPr lang="de-CH" sz="2600" dirty="0"/>
          </a:p>
          <a:p>
            <a:pPr lvl="1"/>
            <a:r>
              <a:rPr lang="de-CH" sz="2600" dirty="0"/>
              <a:t>Die </a:t>
            </a:r>
            <a:r>
              <a:rPr lang="de-CH" sz="2600" dirty="0" smtClean="0"/>
              <a:t>Medikamentenrückmeldung </a:t>
            </a:r>
            <a:r>
              <a:rPr lang="de-CH" sz="2600" dirty="0"/>
              <a:t>wurde nicht so häufig als gewollte Funktion </a:t>
            </a:r>
            <a:r>
              <a:rPr lang="de-CH" sz="2600" dirty="0" smtClean="0"/>
              <a:t>erwähnt</a:t>
            </a:r>
          </a:p>
          <a:p>
            <a:pPr lvl="1"/>
            <a:endParaRPr lang="de-CH" sz="2600" dirty="0"/>
          </a:p>
          <a:p>
            <a:pPr lvl="1"/>
            <a:r>
              <a:rPr lang="de-CH" sz="2600" dirty="0"/>
              <a:t>Patienteninformationen zu den </a:t>
            </a:r>
            <a:r>
              <a:rPr lang="de-CH" sz="2600" dirty="0" smtClean="0"/>
              <a:t>Medikamenten</a:t>
            </a:r>
          </a:p>
          <a:p>
            <a:pPr lvl="1"/>
            <a:endParaRPr lang="de-CH" sz="2600" dirty="0"/>
          </a:p>
          <a:p>
            <a:pPr lvl="1"/>
            <a:r>
              <a:rPr lang="de-CH" sz="2600" dirty="0" smtClean="0"/>
              <a:t>Einfachheit / Übersicht / Sicherheit</a:t>
            </a:r>
          </a:p>
          <a:p>
            <a:pPr lvl="1"/>
            <a:endParaRPr lang="de-CH" sz="2600" dirty="0"/>
          </a:p>
          <a:p>
            <a:pPr lvl="1"/>
            <a:r>
              <a:rPr lang="de-CH" sz="2600" dirty="0" smtClean="0"/>
              <a:t>Nicht </a:t>
            </a:r>
            <a:r>
              <a:rPr lang="de-CH" sz="2600" dirty="0"/>
              <a:t>gewünscht sind: tägliche Fitnessübungen, Reiseinformationen</a:t>
            </a:r>
            <a:r>
              <a:rPr lang="de-CH" sz="2600" dirty="0" smtClean="0"/>
              <a:t>.</a:t>
            </a:r>
          </a:p>
          <a:p>
            <a:pPr marL="393192" lvl="1" indent="0">
              <a:buNone/>
            </a:pPr>
            <a:endParaRPr lang="de-CH" sz="2600" dirty="0"/>
          </a:p>
          <a:p>
            <a:pPr lvl="1"/>
            <a:r>
              <a:rPr lang="de-CH" sz="2600" dirty="0"/>
              <a:t>Ein digitales Impfdossier wurde ausgeglichen gewünscht bzw. nicht gewünscht</a:t>
            </a:r>
          </a:p>
          <a:p>
            <a:pPr marL="109728" indent="0">
              <a:buNone/>
            </a:pPr>
            <a:endParaRPr lang="de-CH" dirty="0" smtClean="0"/>
          </a:p>
          <a:p>
            <a:pPr lvl="1"/>
            <a:endParaRPr lang="de-CH" dirty="0" smtClean="0"/>
          </a:p>
          <a:p>
            <a:pPr marL="109728" indent="0">
              <a:buNone/>
            </a:pPr>
            <a:endParaRPr lang="de-CH" dirty="0"/>
          </a:p>
        </p:txBody>
      </p:sp>
      <p:sp>
        <p:nvSpPr>
          <p:cNvPr id="3" name="Titel 2"/>
          <p:cNvSpPr>
            <a:spLocks noGrp="1"/>
          </p:cNvSpPr>
          <p:nvPr>
            <p:ph type="title"/>
          </p:nvPr>
        </p:nvSpPr>
        <p:spPr/>
        <p:txBody>
          <a:bodyPr/>
          <a:lstStyle/>
          <a:p>
            <a:r>
              <a:rPr lang="de-CH" dirty="0" smtClean="0"/>
              <a:t>2. Research</a:t>
            </a:r>
            <a:endParaRPr lang="de-CH" dirty="0"/>
          </a:p>
        </p:txBody>
      </p:sp>
    </p:spTree>
    <p:extLst>
      <p:ext uri="{BB962C8B-B14F-4D97-AF65-F5344CB8AC3E}">
        <p14:creationId xmlns:p14="http://schemas.microsoft.com/office/powerpoint/2010/main" val="23545846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57200" y="1481328"/>
            <a:ext cx="8229600" cy="4972008"/>
          </a:xfrm>
        </p:spPr>
        <p:txBody>
          <a:bodyPr>
            <a:normAutofit fontScale="77500" lnSpcReduction="20000"/>
          </a:bodyPr>
          <a:lstStyle/>
          <a:p>
            <a:r>
              <a:rPr lang="de-CH" dirty="0" smtClean="0"/>
              <a:t>Interview</a:t>
            </a:r>
          </a:p>
          <a:p>
            <a:pPr marL="109728" indent="0">
              <a:buNone/>
            </a:pPr>
            <a:endParaRPr lang="de-CH" dirty="0" smtClean="0"/>
          </a:p>
          <a:p>
            <a:pPr lvl="1"/>
            <a:r>
              <a:rPr lang="de-CH" sz="2400" dirty="0" smtClean="0"/>
              <a:t>Bereitschaft, eine App zu verwenden, ist </a:t>
            </a:r>
            <a:r>
              <a:rPr lang="de-CH" sz="2400" dirty="0"/>
              <a:t>sehr </a:t>
            </a:r>
            <a:r>
              <a:rPr lang="de-CH" sz="2400" dirty="0" smtClean="0"/>
              <a:t>unterschiedlich</a:t>
            </a:r>
          </a:p>
          <a:p>
            <a:pPr lvl="1"/>
            <a:endParaRPr lang="de-CH" sz="2400" dirty="0"/>
          </a:p>
          <a:p>
            <a:pPr lvl="1"/>
            <a:r>
              <a:rPr lang="de-CH" sz="2400" dirty="0"/>
              <a:t>Wenn sie verwendet würde, ist der Datenschutz zentral</a:t>
            </a:r>
            <a:r>
              <a:rPr lang="de-CH" sz="2400" dirty="0" smtClean="0"/>
              <a:t>.</a:t>
            </a:r>
          </a:p>
          <a:p>
            <a:pPr lvl="1"/>
            <a:endParaRPr lang="de-CH" sz="2400" dirty="0"/>
          </a:p>
          <a:p>
            <a:pPr lvl="1"/>
            <a:r>
              <a:rPr lang="de-CH" sz="2400" dirty="0"/>
              <a:t>Die Anwendung soll nur das machen, was der Benutzer will</a:t>
            </a:r>
            <a:r>
              <a:rPr lang="de-CH" sz="2400" dirty="0" smtClean="0"/>
              <a:t>.</a:t>
            </a:r>
          </a:p>
          <a:p>
            <a:pPr lvl="1"/>
            <a:endParaRPr lang="de-CH" sz="2400" dirty="0"/>
          </a:p>
          <a:p>
            <a:pPr lvl="1"/>
            <a:r>
              <a:rPr lang="de-CH" sz="2400" dirty="0"/>
              <a:t>Für die Medikation: Vom Arzt verordnete und Selbstmedikation muss getrennt sein</a:t>
            </a:r>
            <a:r>
              <a:rPr lang="de-CH" sz="2400" dirty="0" smtClean="0"/>
              <a:t>.</a:t>
            </a:r>
          </a:p>
          <a:p>
            <a:pPr lvl="1"/>
            <a:endParaRPr lang="de-CH" sz="2400" dirty="0"/>
          </a:p>
          <a:p>
            <a:pPr lvl="1"/>
            <a:r>
              <a:rPr lang="de-CH" sz="2400" dirty="0" smtClean="0"/>
              <a:t>Medikamenten-Einnahme Erinnerungen Nachvollziehbarkeit</a:t>
            </a:r>
          </a:p>
          <a:p>
            <a:pPr lvl="1"/>
            <a:endParaRPr lang="de-CH" sz="2400" dirty="0"/>
          </a:p>
          <a:p>
            <a:pPr lvl="1"/>
            <a:r>
              <a:rPr lang="de-CH" sz="2400" dirty="0"/>
              <a:t>Das Nachkaufen von Medikamenten </a:t>
            </a:r>
            <a:r>
              <a:rPr lang="de-CH" sz="2400" dirty="0" smtClean="0"/>
              <a:t>unterstützen</a:t>
            </a:r>
          </a:p>
          <a:p>
            <a:pPr lvl="1"/>
            <a:endParaRPr lang="de-CH" sz="2400" dirty="0"/>
          </a:p>
          <a:p>
            <a:pPr lvl="1"/>
            <a:r>
              <a:rPr lang="de-CH" sz="2400" dirty="0"/>
              <a:t>Terminplanung wurde immer gewünscht, mit Terminverschiebe- und Erinnerungsfunktion</a:t>
            </a:r>
            <a:r>
              <a:rPr lang="de-CH" sz="2400" dirty="0" smtClean="0"/>
              <a:t>.</a:t>
            </a:r>
            <a:endParaRPr lang="de-CH" sz="2400" dirty="0"/>
          </a:p>
        </p:txBody>
      </p:sp>
      <p:sp>
        <p:nvSpPr>
          <p:cNvPr id="3" name="Titel 2"/>
          <p:cNvSpPr>
            <a:spLocks noGrp="1"/>
          </p:cNvSpPr>
          <p:nvPr>
            <p:ph type="title"/>
          </p:nvPr>
        </p:nvSpPr>
        <p:spPr/>
        <p:txBody>
          <a:bodyPr/>
          <a:lstStyle/>
          <a:p>
            <a:r>
              <a:rPr lang="de-CH" dirty="0" smtClean="0"/>
              <a:t>2. </a:t>
            </a:r>
            <a:r>
              <a:rPr lang="de-CH" dirty="0" err="1" smtClean="0"/>
              <a:t>Resaech</a:t>
            </a:r>
            <a:endParaRPr lang="de-CH" dirty="0"/>
          </a:p>
        </p:txBody>
      </p:sp>
    </p:spTree>
    <p:extLst>
      <p:ext uri="{BB962C8B-B14F-4D97-AF65-F5344CB8AC3E}">
        <p14:creationId xmlns:p14="http://schemas.microsoft.com/office/powerpoint/2010/main" val="2942911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CH" dirty="0" smtClean="0"/>
              <a:t>Person 1</a:t>
            </a:r>
          </a:p>
          <a:p>
            <a:endParaRPr lang="de-CH" dirty="0"/>
          </a:p>
          <a:p>
            <a:pPr lvl="1"/>
            <a:r>
              <a:rPr lang="de-CH" dirty="0"/>
              <a:t>Margrit Schmutz, 54 j, Lehrerin, glücklich verheiratet, 3 ausgezogene Kinder, litt bereits einmal an einem Burnout und nun wieder. Ihre Terminplanung hat sie im Griff, die unterschiedlichen Medikamente und die verschiedenen Einnahmezeitpunkte bereiten ihr Mühe. Sie möchte dabei von ihrem Smartphone unterstützt werden, um die Wirkung zu verbessern.</a:t>
            </a:r>
          </a:p>
          <a:p>
            <a:pPr lvl="1"/>
            <a:endParaRPr lang="de-CH" dirty="0" smtClean="0"/>
          </a:p>
        </p:txBody>
      </p:sp>
      <p:sp>
        <p:nvSpPr>
          <p:cNvPr id="3" name="Titel 2"/>
          <p:cNvSpPr>
            <a:spLocks noGrp="1"/>
          </p:cNvSpPr>
          <p:nvPr>
            <p:ph type="title"/>
          </p:nvPr>
        </p:nvSpPr>
        <p:spPr/>
        <p:txBody>
          <a:bodyPr/>
          <a:lstStyle/>
          <a:p>
            <a:r>
              <a:rPr lang="de-CH" dirty="0" smtClean="0"/>
              <a:t>3. </a:t>
            </a:r>
            <a:r>
              <a:rPr lang="de-CH" dirty="0" err="1" smtClean="0"/>
              <a:t>Synthesize</a:t>
            </a:r>
            <a:endParaRPr lang="de-CH" dirty="0"/>
          </a:p>
        </p:txBody>
      </p:sp>
    </p:spTree>
    <p:extLst>
      <p:ext uri="{BB962C8B-B14F-4D97-AF65-F5344CB8AC3E}">
        <p14:creationId xmlns:p14="http://schemas.microsoft.com/office/powerpoint/2010/main" val="25597745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CH" dirty="0" smtClean="0"/>
              <a:t>Person 2</a:t>
            </a:r>
          </a:p>
          <a:p>
            <a:endParaRPr lang="de-CH" dirty="0"/>
          </a:p>
          <a:p>
            <a:pPr lvl="1"/>
            <a:r>
              <a:rPr lang="de-CH" dirty="0"/>
              <a:t>Hans-Ulrich, 30 j, Drucktechnologe, arbeitet im Schichtbetrieb, treibt keinen Sport, reist gerne, </a:t>
            </a:r>
            <a:r>
              <a:rPr lang="de-CH" dirty="0" err="1"/>
              <a:t>single</a:t>
            </a:r>
            <a:r>
              <a:rPr lang="de-CH" dirty="0"/>
              <a:t>, will: Möglichst wenige Daten im Smartphone speichern, jedoch trotzdem seine Termine darin verwalten. </a:t>
            </a:r>
          </a:p>
          <a:p>
            <a:pPr lvl="1"/>
            <a:endParaRPr lang="de-CH" dirty="0" smtClean="0"/>
          </a:p>
        </p:txBody>
      </p:sp>
      <p:sp>
        <p:nvSpPr>
          <p:cNvPr id="3" name="Titel 2"/>
          <p:cNvSpPr>
            <a:spLocks noGrp="1"/>
          </p:cNvSpPr>
          <p:nvPr>
            <p:ph type="title"/>
          </p:nvPr>
        </p:nvSpPr>
        <p:spPr/>
        <p:txBody>
          <a:bodyPr/>
          <a:lstStyle/>
          <a:p>
            <a:r>
              <a:rPr lang="de-CH" dirty="0" smtClean="0"/>
              <a:t>3. </a:t>
            </a:r>
            <a:r>
              <a:rPr lang="de-CH" dirty="0" err="1" smtClean="0"/>
              <a:t>Synthesize</a:t>
            </a:r>
            <a:endParaRPr lang="de-CH" dirty="0"/>
          </a:p>
        </p:txBody>
      </p:sp>
    </p:spTree>
    <p:extLst>
      <p:ext uri="{BB962C8B-B14F-4D97-AF65-F5344CB8AC3E}">
        <p14:creationId xmlns:p14="http://schemas.microsoft.com/office/powerpoint/2010/main" val="645642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CH" dirty="0" smtClean="0"/>
              <a:t>Person 3</a:t>
            </a:r>
          </a:p>
          <a:p>
            <a:endParaRPr lang="de-CH" dirty="0"/>
          </a:p>
          <a:p>
            <a:pPr lvl="1"/>
            <a:r>
              <a:rPr lang="de-CH" dirty="0"/>
              <a:t>Person Hanna: 43 j, Sekretärin, geschieden, depressiv, zwei Kinder, wovon Hans zuhause und Beate ausgezogen ist. Hanna treibt keinen Sport, ernährt sich ausgewogen und will: Alle ihre medizinischen Termine auf ihrem Smartphone planen und die täglich einzunehmenden Medikamente verwalten können.</a:t>
            </a:r>
          </a:p>
          <a:p>
            <a:pPr lvl="1"/>
            <a:endParaRPr lang="de-CH" dirty="0" smtClean="0"/>
          </a:p>
        </p:txBody>
      </p:sp>
      <p:sp>
        <p:nvSpPr>
          <p:cNvPr id="3" name="Titel 2"/>
          <p:cNvSpPr>
            <a:spLocks noGrp="1"/>
          </p:cNvSpPr>
          <p:nvPr>
            <p:ph type="title"/>
          </p:nvPr>
        </p:nvSpPr>
        <p:spPr/>
        <p:txBody>
          <a:bodyPr/>
          <a:lstStyle/>
          <a:p>
            <a:r>
              <a:rPr lang="de-CH" dirty="0" smtClean="0"/>
              <a:t>3. </a:t>
            </a:r>
            <a:r>
              <a:rPr lang="de-CH" dirty="0" err="1" smtClean="0"/>
              <a:t>Synthesize</a:t>
            </a:r>
            <a:endParaRPr lang="de-CH" dirty="0"/>
          </a:p>
        </p:txBody>
      </p:sp>
    </p:spTree>
    <p:extLst>
      <p:ext uri="{BB962C8B-B14F-4D97-AF65-F5344CB8AC3E}">
        <p14:creationId xmlns:p14="http://schemas.microsoft.com/office/powerpoint/2010/main" val="3313824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CH" dirty="0" smtClean="0"/>
              <a:t>Login</a:t>
            </a:r>
          </a:p>
          <a:p>
            <a:endParaRPr lang="de-CH" dirty="0"/>
          </a:p>
          <a:p>
            <a:pPr lvl="1"/>
            <a:r>
              <a:rPr lang="en-GB" sz="2400" b="1" dirty="0"/>
              <a:t>Use Case “Das App </a:t>
            </a:r>
            <a:r>
              <a:rPr lang="en-GB" sz="2400" b="1" dirty="0" err="1"/>
              <a:t>Öffnen</a:t>
            </a:r>
            <a:r>
              <a:rPr lang="en-GB" sz="2400" b="1" dirty="0"/>
              <a:t>”</a:t>
            </a:r>
            <a:endParaRPr lang="de-CH" sz="2400" dirty="0"/>
          </a:p>
          <a:p>
            <a:pPr lvl="2"/>
            <a:r>
              <a:rPr lang="de-CH" sz="2200" dirty="0"/>
              <a:t>Hanna klickt auf das App-Icon auf seinem Smartphone, das App öffnet sich und zeigt den Einstiegsbildschirm an</a:t>
            </a:r>
            <a:r>
              <a:rPr lang="de-CH" sz="2200" dirty="0" smtClean="0"/>
              <a:t>.</a:t>
            </a:r>
          </a:p>
          <a:p>
            <a:pPr marL="630936" lvl="2" indent="0">
              <a:buNone/>
            </a:pPr>
            <a:endParaRPr lang="de-CH" sz="2200" dirty="0"/>
          </a:p>
          <a:p>
            <a:pPr lvl="1"/>
            <a:r>
              <a:rPr lang="de-CH" sz="2400" b="1" dirty="0"/>
              <a:t>Use Case „Das App schliessen“</a:t>
            </a:r>
            <a:endParaRPr lang="de-CH" sz="2400" dirty="0"/>
          </a:p>
          <a:p>
            <a:pPr lvl="2"/>
            <a:r>
              <a:rPr lang="de-CH" sz="2200" dirty="0"/>
              <a:t>Hanna schliesst über den Home-Button das App.</a:t>
            </a:r>
          </a:p>
          <a:p>
            <a:pPr lvl="1"/>
            <a:endParaRPr lang="de-CH" dirty="0" smtClean="0"/>
          </a:p>
        </p:txBody>
      </p:sp>
      <p:sp>
        <p:nvSpPr>
          <p:cNvPr id="3" name="Titel 2"/>
          <p:cNvSpPr>
            <a:spLocks noGrp="1"/>
          </p:cNvSpPr>
          <p:nvPr>
            <p:ph type="title"/>
          </p:nvPr>
        </p:nvSpPr>
        <p:spPr/>
        <p:txBody>
          <a:bodyPr/>
          <a:lstStyle/>
          <a:p>
            <a:r>
              <a:rPr lang="de-CH" dirty="0"/>
              <a:t>4</a:t>
            </a:r>
            <a:r>
              <a:rPr lang="de-CH" dirty="0" smtClean="0"/>
              <a:t>. Design</a:t>
            </a:r>
            <a:endParaRPr lang="de-CH" dirty="0"/>
          </a:p>
        </p:txBody>
      </p:sp>
    </p:spTree>
    <p:extLst>
      <p:ext uri="{BB962C8B-B14F-4D97-AF65-F5344CB8AC3E}">
        <p14:creationId xmlns:p14="http://schemas.microsoft.com/office/powerpoint/2010/main" val="39642037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imos">
  <a:themeElements>
    <a:clrScheme name="Deimo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imo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Deimo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596</Words>
  <Application>Microsoft Office PowerPoint</Application>
  <PresentationFormat>Bildschirmpräsentation (4:3)</PresentationFormat>
  <Paragraphs>109</Paragraphs>
  <Slides>15</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15</vt:i4>
      </vt:variant>
    </vt:vector>
  </HeadingPairs>
  <TitlesOfParts>
    <vt:vector size="21" baseType="lpstr">
      <vt:lpstr>Lucida Sans Unicode</vt:lpstr>
      <vt:lpstr>Verdana</vt:lpstr>
      <vt:lpstr>Wingdings</vt:lpstr>
      <vt:lpstr>Wingdings 2</vt:lpstr>
      <vt:lpstr>Wingdings 3</vt:lpstr>
      <vt:lpstr>Deimos</vt:lpstr>
      <vt:lpstr>Task 03 Design Thinking</vt:lpstr>
      <vt:lpstr>Topics  Design Thinking</vt:lpstr>
      <vt:lpstr>1. Scoping</vt:lpstr>
      <vt:lpstr>2. Research</vt:lpstr>
      <vt:lpstr>2. Resaech</vt:lpstr>
      <vt:lpstr>3. Synthesize</vt:lpstr>
      <vt:lpstr>3. Synthesize</vt:lpstr>
      <vt:lpstr>3. Synthesize</vt:lpstr>
      <vt:lpstr>4. Design</vt:lpstr>
      <vt:lpstr>4. Design</vt:lpstr>
      <vt:lpstr>4. Design</vt:lpstr>
      <vt:lpstr>4. Design</vt:lpstr>
      <vt:lpstr>5. Prototype</vt:lpstr>
      <vt:lpstr>6. Validate</vt:lpstr>
      <vt:lpstr>Anhang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1 Introduction to the MHC-PMS, First analysis</dc:title>
  <dc:creator>Marwin</dc:creator>
  <cp:lastModifiedBy>Michel M</cp:lastModifiedBy>
  <cp:revision>48</cp:revision>
  <dcterms:created xsi:type="dcterms:W3CDTF">2015-09-25T12:48:14Z</dcterms:created>
  <dcterms:modified xsi:type="dcterms:W3CDTF">2015-10-15T09:35:44Z</dcterms:modified>
</cp:coreProperties>
</file>