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7640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A45DB2E-8C74-4E53-91FC-E562BF99EF76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A45DB2E-8C74-4E53-91FC-E562BF99EF76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A45DB2E-8C74-4E53-91FC-E562BF99EF76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A45DB2E-8C74-4E53-91FC-E562BF99EF76}" type="datetimeFigureOut">
              <a:rPr lang="de-CH" smtClean="0"/>
              <a:t>01.10.2015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9D2D021-4DB1-4DE2-A389-81DEDCED8613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Task 1 </a:t>
            </a:r>
            <a:r>
              <a:rPr lang="de-CH" dirty="0" err="1" smtClean="0"/>
              <a:t>Introduction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MHC-PMS, First </a:t>
            </a:r>
            <a:r>
              <a:rPr lang="de-CH" dirty="0" err="1" smtClean="0"/>
              <a:t>analysis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Gruppe Schwarz, 01.10.2015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3002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Projektbeginn: 25.09.2015</a:t>
            </a:r>
          </a:p>
          <a:p>
            <a:r>
              <a:rPr lang="de-CH" dirty="0" smtClean="0"/>
              <a:t>Enddatum: 22.01.2016</a:t>
            </a:r>
          </a:p>
          <a:p>
            <a:r>
              <a:rPr lang="de-CH" dirty="0" smtClean="0"/>
              <a:t>Projektressourcen: Beliebige Anzahl fachlich und menschlich qualifizierter Mitarbeiter, beliebiges Budget, beliebige Infrastruktur.</a:t>
            </a:r>
          </a:p>
          <a:p>
            <a:r>
              <a:rPr lang="de-CH" dirty="0" smtClean="0"/>
              <a:t>6 Iterationen mit 2 Wochen Länge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Projektrichtlinien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4298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Aktivität</a:t>
            </a:r>
          </a:p>
          <a:p>
            <a:pPr lvl="1"/>
            <a:r>
              <a:rPr lang="de-CH" dirty="0" smtClean="0"/>
              <a:t>Architektur, Benutzerauthentifizierung, Navigation</a:t>
            </a:r>
          </a:p>
          <a:p>
            <a:r>
              <a:rPr lang="de-CH" dirty="0" smtClean="0"/>
              <a:t>Ziel</a:t>
            </a:r>
          </a:p>
          <a:p>
            <a:pPr lvl="1"/>
            <a:r>
              <a:rPr lang="de-CH" dirty="0" smtClean="0"/>
              <a:t>Die Softwarearchitektur ist definiert und aufgesetzt</a:t>
            </a:r>
          </a:p>
          <a:p>
            <a:pPr lvl="1"/>
            <a:r>
              <a:rPr lang="de-CH" dirty="0" smtClean="0"/>
              <a:t>Benutzer können sich anmelden und Navigieren</a:t>
            </a:r>
          </a:p>
          <a:p>
            <a:r>
              <a:rPr lang="de-CH" dirty="0" smtClean="0"/>
              <a:t>Aufgaben</a:t>
            </a:r>
          </a:p>
          <a:p>
            <a:pPr lvl="1"/>
            <a:r>
              <a:rPr lang="de-CH" dirty="0" smtClean="0"/>
              <a:t>Softwarearchitektur definieren, umsetzen</a:t>
            </a:r>
          </a:p>
          <a:p>
            <a:r>
              <a:rPr lang="de-CH" dirty="0" smtClean="0"/>
              <a:t>Ergebnisse</a:t>
            </a:r>
          </a:p>
          <a:p>
            <a:pPr lvl="1"/>
            <a:r>
              <a:rPr lang="de-CH" dirty="0" smtClean="0"/>
              <a:t>Umgesetzte Softwarearchitektur auf mehreren Umgebungen (Test, </a:t>
            </a:r>
            <a:r>
              <a:rPr lang="de-CH" dirty="0" err="1" smtClean="0"/>
              <a:t>Int</a:t>
            </a:r>
            <a:r>
              <a:rPr lang="de-CH" dirty="0" smtClean="0"/>
              <a:t>, </a:t>
            </a:r>
            <a:r>
              <a:rPr lang="de-CH" dirty="0" err="1" smtClean="0"/>
              <a:t>Prod</a:t>
            </a:r>
            <a:r>
              <a:rPr lang="de-CH" dirty="0" smtClean="0"/>
              <a:t>) mit Login und </a:t>
            </a:r>
            <a:r>
              <a:rPr lang="de-CH" dirty="0" smtClean="0"/>
              <a:t>Navigation, Berechtigungen, </a:t>
            </a:r>
            <a:r>
              <a:rPr lang="de-CH" dirty="0" err="1" smtClean="0"/>
              <a:t>Datenlocking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1. Iteration System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8955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Aktivität</a:t>
            </a:r>
          </a:p>
          <a:p>
            <a:pPr lvl="1"/>
            <a:r>
              <a:rPr lang="de-CH" dirty="0" smtClean="0"/>
              <a:t>Terminplanung</a:t>
            </a:r>
          </a:p>
          <a:p>
            <a:r>
              <a:rPr lang="de-CH" dirty="0" smtClean="0"/>
              <a:t>Ziel</a:t>
            </a:r>
          </a:p>
          <a:p>
            <a:pPr lvl="1"/>
            <a:r>
              <a:rPr lang="de-CH" dirty="0" smtClean="0"/>
              <a:t>Terminplanung ist implementiert</a:t>
            </a:r>
          </a:p>
          <a:p>
            <a:r>
              <a:rPr lang="de-CH" dirty="0" smtClean="0"/>
              <a:t>Aufgaben</a:t>
            </a:r>
          </a:p>
          <a:p>
            <a:pPr lvl="1"/>
            <a:r>
              <a:rPr lang="de-CH" dirty="0" smtClean="0"/>
              <a:t>Funktionalitäten der Terminplanung definieren und umsetzen</a:t>
            </a:r>
          </a:p>
          <a:p>
            <a:r>
              <a:rPr lang="de-CH" dirty="0" smtClean="0"/>
              <a:t>Ergebnisse</a:t>
            </a:r>
            <a:endParaRPr lang="de-CH" dirty="0"/>
          </a:p>
          <a:p>
            <a:pPr lvl="1"/>
            <a:r>
              <a:rPr lang="de-CH" dirty="0" smtClean="0"/>
              <a:t>Implementierte Terminplanung welche Drop-In-Termine und mehrere Standorte unterstützt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2. Iteration Terminplanung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792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3. Iteration </a:t>
            </a:r>
            <a:r>
              <a:rPr lang="de-CH" dirty="0"/>
              <a:t>Medizinisches </a:t>
            </a:r>
            <a:r>
              <a:rPr lang="de-CH" dirty="0" smtClean="0"/>
              <a:t>Verordnungswesen</a:t>
            </a:r>
            <a:endParaRPr lang="de-CH" dirty="0"/>
          </a:p>
        </p:txBody>
      </p:sp>
      <p:sp>
        <p:nvSpPr>
          <p:cNvPr id="4" name="Inhaltsplatzhalter 1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de-CH" dirty="0" smtClean="0"/>
              <a:t>Aktivität</a:t>
            </a:r>
          </a:p>
          <a:p>
            <a:pPr lvl="1"/>
            <a:r>
              <a:rPr lang="de-CH" dirty="0" smtClean="0"/>
              <a:t>Medikamente und </a:t>
            </a:r>
            <a:r>
              <a:rPr lang="de-CH" dirty="0"/>
              <a:t>Behandlungen </a:t>
            </a:r>
            <a:r>
              <a:rPr lang="de-CH" dirty="0" smtClean="0"/>
              <a:t>verordnen</a:t>
            </a:r>
          </a:p>
          <a:p>
            <a:r>
              <a:rPr lang="de-CH" dirty="0" smtClean="0"/>
              <a:t>Ziel</a:t>
            </a:r>
          </a:p>
          <a:p>
            <a:pPr lvl="1"/>
            <a:r>
              <a:rPr lang="de-CH" dirty="0"/>
              <a:t>Die Verordnung von Medikamente und Behandlungen </a:t>
            </a:r>
            <a:r>
              <a:rPr lang="de-CH" dirty="0" smtClean="0"/>
              <a:t>im System implementieren.</a:t>
            </a:r>
          </a:p>
          <a:p>
            <a:r>
              <a:rPr lang="de-CH" dirty="0" smtClean="0"/>
              <a:t>Aufgaben</a:t>
            </a:r>
          </a:p>
          <a:p>
            <a:pPr lvl="1"/>
            <a:r>
              <a:rPr lang="de-CH" dirty="0" smtClean="0"/>
              <a:t>Verordnung von Medikamenten</a:t>
            </a:r>
            <a:r>
              <a:rPr lang="en-US" dirty="0" smtClean="0"/>
              <a:t> und </a:t>
            </a:r>
            <a:r>
              <a:rPr lang="en-US" dirty="0" err="1" smtClean="0"/>
              <a:t>Behandlungen</a:t>
            </a:r>
            <a:r>
              <a:rPr lang="de-CH" dirty="0" smtClean="0"/>
              <a:t> spezifizieren und implementieren.</a:t>
            </a:r>
          </a:p>
          <a:p>
            <a:pPr lvl="1"/>
            <a:r>
              <a:rPr lang="de-CH" dirty="0"/>
              <a:t>Jeweilige Gebrauchsanweisung von Medikamente implementieren</a:t>
            </a:r>
            <a:r>
              <a:rPr lang="de-CH" dirty="0" smtClean="0"/>
              <a:t>.</a:t>
            </a:r>
          </a:p>
          <a:p>
            <a:r>
              <a:rPr lang="de-CH" dirty="0" smtClean="0"/>
              <a:t>Ergebnisse</a:t>
            </a:r>
          </a:p>
          <a:p>
            <a:pPr lvl="1"/>
            <a:r>
              <a:rPr lang="de-CH" dirty="0"/>
              <a:t>Ein Rezept von Medikamente</a:t>
            </a:r>
            <a:r>
              <a:rPr lang="en-US" dirty="0" smtClean="0"/>
              <a:t>/</a:t>
            </a:r>
            <a:r>
              <a:rPr lang="en-US" dirty="0" err="1" smtClean="0"/>
              <a:t>Behandlungen</a:t>
            </a:r>
            <a:r>
              <a:rPr lang="en-US" dirty="0"/>
              <a:t> </a:t>
            </a:r>
            <a:r>
              <a:rPr lang="en-US" dirty="0" smtClean="0"/>
              <a:t>f</a:t>
            </a:r>
            <a:r>
              <a:rPr lang="de-CH" dirty="0" err="1"/>
              <a:t>ür</a:t>
            </a:r>
            <a:r>
              <a:rPr lang="de-CH" dirty="0"/>
              <a:t> </a:t>
            </a:r>
            <a:r>
              <a:rPr lang="de-CH" dirty="0" smtClean="0"/>
              <a:t>die jeweiligen </a:t>
            </a:r>
            <a:r>
              <a:rPr lang="de-CH" dirty="0"/>
              <a:t>Patienten.</a:t>
            </a:r>
            <a:endParaRPr lang="de-DE" dirty="0"/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23792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CH" dirty="0" smtClean="0"/>
              <a:t>Aktivität</a:t>
            </a:r>
          </a:p>
          <a:p>
            <a:pPr lvl="1"/>
            <a:r>
              <a:rPr lang="de-CH" dirty="0" smtClean="0"/>
              <a:t>Psych. </a:t>
            </a:r>
            <a:r>
              <a:rPr lang="de-CH" dirty="0" err="1" smtClean="0"/>
              <a:t>Verlaufsdok</a:t>
            </a:r>
            <a:r>
              <a:rPr lang="de-CH" dirty="0" smtClean="0"/>
              <a:t>. führen, Zugriffsmöglichkeiten, Arbeitsunterlage bereitstellen </a:t>
            </a:r>
          </a:p>
          <a:p>
            <a:r>
              <a:rPr lang="de-CH" dirty="0" smtClean="0"/>
              <a:t>Ziel</a:t>
            </a:r>
          </a:p>
          <a:p>
            <a:pPr lvl="1"/>
            <a:r>
              <a:rPr lang="de-CH" dirty="0" smtClean="0"/>
              <a:t>Verdeutlichung der zeitlichen Veränderungen</a:t>
            </a:r>
          </a:p>
          <a:p>
            <a:pPr lvl="1"/>
            <a:r>
              <a:rPr lang="de-CH" dirty="0" smtClean="0"/>
              <a:t>Entwicklung der Erkrankung + Massnahmen aufzeigen</a:t>
            </a:r>
          </a:p>
          <a:p>
            <a:r>
              <a:rPr lang="de-CH" dirty="0" smtClean="0"/>
              <a:t>Aufgaben</a:t>
            </a:r>
          </a:p>
          <a:p>
            <a:pPr lvl="1"/>
            <a:r>
              <a:rPr lang="de-CH" dirty="0" smtClean="0"/>
              <a:t>Patient im Zeitverlauf </a:t>
            </a:r>
            <a:r>
              <a:rPr lang="de-CH" dirty="0" smtClean="0"/>
              <a:t>abbilden, Therapiestandards definieren</a:t>
            </a:r>
            <a:endParaRPr lang="de-CH" dirty="0" smtClean="0"/>
          </a:p>
          <a:p>
            <a:r>
              <a:rPr lang="de-CH" dirty="0" smtClean="0"/>
              <a:t>Ergebnisse</a:t>
            </a:r>
          </a:p>
          <a:p>
            <a:pPr lvl="1"/>
            <a:r>
              <a:rPr lang="de-CH" dirty="0" smtClean="0"/>
              <a:t>klinische </a:t>
            </a:r>
            <a:r>
              <a:rPr lang="de-CH" dirty="0"/>
              <a:t>Arbeit </a:t>
            </a:r>
            <a:r>
              <a:rPr lang="de-CH" dirty="0" smtClean="0"/>
              <a:t>unterstützen durch </a:t>
            </a:r>
            <a:r>
              <a:rPr lang="de-CH" dirty="0"/>
              <a:t>Visualisierung des </a:t>
            </a:r>
            <a:r>
              <a:rPr lang="de-CH" dirty="0" smtClean="0"/>
              <a:t>Behandlungsprozesse, Datensicherheit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CH" dirty="0" smtClean="0"/>
              <a:t>4. Iteration Psychologische Verlaufsdokumentation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792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Aktivität</a:t>
            </a:r>
          </a:p>
          <a:p>
            <a:pPr lvl="1"/>
            <a:r>
              <a:rPr lang="de-CH" dirty="0" smtClean="0"/>
              <a:t>Verschiedene Datenauswertungen</a:t>
            </a:r>
          </a:p>
          <a:p>
            <a:r>
              <a:rPr lang="de-CH" dirty="0" smtClean="0"/>
              <a:t>Ziel</a:t>
            </a:r>
          </a:p>
          <a:p>
            <a:pPr lvl="1"/>
            <a:r>
              <a:rPr lang="de-CH" dirty="0" smtClean="0"/>
              <a:t>Die benötigten Datenauswertungen sind evaluiert und implementiert</a:t>
            </a:r>
          </a:p>
          <a:p>
            <a:r>
              <a:rPr lang="de-CH" dirty="0" smtClean="0"/>
              <a:t>Aufgaben</a:t>
            </a:r>
          </a:p>
          <a:p>
            <a:pPr lvl="1"/>
            <a:r>
              <a:rPr lang="de-CH" dirty="0" smtClean="0"/>
              <a:t>Datenauswertungen definieren, umsetzen</a:t>
            </a:r>
          </a:p>
          <a:p>
            <a:r>
              <a:rPr lang="de-CH" dirty="0" smtClean="0"/>
              <a:t>Ergebnisse</a:t>
            </a:r>
          </a:p>
          <a:p>
            <a:pPr lvl="1"/>
            <a:r>
              <a:rPr lang="de-CH" dirty="0" smtClean="0"/>
              <a:t>Konfigurierbares Auswertungsframework mit implementierten Datenauswertungen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5. Iteration Datenauswertung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792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Aktivität</a:t>
            </a:r>
          </a:p>
          <a:p>
            <a:pPr lvl="1"/>
            <a:r>
              <a:rPr lang="de-CH" dirty="0" smtClean="0"/>
              <a:t>Verschiedene Optimierungsarbeiten am Projekt</a:t>
            </a:r>
          </a:p>
          <a:p>
            <a:r>
              <a:rPr lang="de-CH" dirty="0" smtClean="0"/>
              <a:t>Ziel</a:t>
            </a:r>
          </a:p>
          <a:p>
            <a:pPr lvl="1"/>
            <a:r>
              <a:rPr lang="de-CH" dirty="0" smtClean="0"/>
              <a:t>Der Kunde erhält das gewünschte Produkt mit Optimierungen (Performance, Design, Prozessunterstützung, Feature)</a:t>
            </a:r>
          </a:p>
          <a:p>
            <a:r>
              <a:rPr lang="de-CH" dirty="0" smtClean="0"/>
              <a:t>Aufgaben</a:t>
            </a:r>
          </a:p>
          <a:p>
            <a:pPr lvl="1"/>
            <a:r>
              <a:rPr lang="de-CH" dirty="0" smtClean="0"/>
              <a:t>Optimierungsarbeiten festlegen, priorisieren, abarbeiten unter Absprache mit dem Kunden</a:t>
            </a:r>
          </a:p>
          <a:p>
            <a:r>
              <a:rPr lang="de-CH" dirty="0" smtClean="0"/>
              <a:t>Ergebnisse</a:t>
            </a:r>
          </a:p>
          <a:p>
            <a:pPr lvl="1"/>
            <a:r>
              <a:rPr lang="de-CH" dirty="0" smtClean="0"/>
              <a:t>Lauffähiges optimiertes Produkt das eingesetzt werden kann und den Kunden glücklich macht :D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6. Iteration Optimierung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792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CH" dirty="0" smtClean="0"/>
              <a:t>Aktive Kommunikation zwischen den Entwicklern und dem Kunden aufrecht erhalten</a:t>
            </a:r>
          </a:p>
          <a:p>
            <a:endParaRPr lang="de-CH" dirty="0" smtClean="0"/>
          </a:p>
          <a:p>
            <a:pPr lvl="1"/>
            <a:r>
              <a:rPr lang="de-CH" dirty="0" smtClean="0"/>
              <a:t>Feedbacks einholen</a:t>
            </a:r>
          </a:p>
          <a:p>
            <a:pPr lvl="1"/>
            <a:r>
              <a:rPr lang="de-CH" dirty="0" smtClean="0"/>
              <a:t>Aktueller Projektstand dem Kunden präsentieren.</a:t>
            </a:r>
          </a:p>
          <a:p>
            <a:pPr lvl="1"/>
            <a:r>
              <a:rPr lang="de-CH" dirty="0" smtClean="0"/>
              <a:t>Neue Kundenwünsche evaluieren und mit einbeziehen</a:t>
            </a:r>
          </a:p>
          <a:p>
            <a:pPr lvl="1"/>
            <a:r>
              <a:rPr lang="de-CH" dirty="0" smtClean="0"/>
              <a:t>Kundenwünsche validieren</a:t>
            </a:r>
          </a:p>
          <a:p>
            <a:pPr lvl="1"/>
            <a:r>
              <a:rPr lang="de-CH" dirty="0" smtClean="0"/>
              <a:t>Design und Aufbau festlegen, eventuell neu anpassen</a:t>
            </a:r>
          </a:p>
          <a:p>
            <a:pPr marL="393192" lvl="1" indent="0">
              <a:buNone/>
            </a:pPr>
            <a:endParaRPr lang="de-CH" dirty="0" smtClean="0">
              <a:sym typeface="Wingdings" panose="05000000000000000000" pitchFamily="2" charset="2"/>
            </a:endParaRPr>
          </a:p>
          <a:p>
            <a:pPr marL="393192" lvl="1" indent="0">
              <a:buNone/>
            </a:pPr>
            <a:r>
              <a:rPr lang="de-CH" dirty="0" smtClean="0">
                <a:sym typeface="Wingdings" panose="05000000000000000000" pitchFamily="2" charset="2"/>
              </a:rPr>
              <a:t> </a:t>
            </a:r>
            <a:endParaRPr lang="de-CH" dirty="0"/>
          </a:p>
          <a:p>
            <a:endParaRPr lang="de-CH" dirty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de-CH" dirty="0">
                <a:sym typeface="Wingdings" panose="05000000000000000000" pitchFamily="2" charset="2"/>
              </a:rPr>
              <a:t>Der Kunde und die Entwickler sollen immer auf dem aktuellen Projektstand mit den aktuellen </a:t>
            </a:r>
            <a:r>
              <a:rPr lang="de-CH" dirty="0" err="1" smtClean="0">
                <a:sym typeface="Wingdings" panose="05000000000000000000" pitchFamily="2" charset="2"/>
              </a:rPr>
              <a:t>Produkterequirements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>
                <a:sym typeface="Wingdings" panose="05000000000000000000" pitchFamily="2" charset="2"/>
              </a:rPr>
              <a:t>gehalten werden, so dass am Ende das vom Kunde gewünschte Produkt entwickelt wurde.</a:t>
            </a:r>
            <a:endParaRPr lang="de-CH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Relationships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231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Patient</a:t>
            </a:r>
          </a:p>
          <a:p>
            <a:r>
              <a:rPr lang="de-CH" dirty="0" smtClean="0"/>
              <a:t>Medizinisches Personal</a:t>
            </a:r>
          </a:p>
          <a:p>
            <a:pPr lvl="1"/>
            <a:r>
              <a:rPr lang="de-CH" dirty="0" smtClean="0"/>
              <a:t>Ärzte</a:t>
            </a:r>
          </a:p>
          <a:p>
            <a:pPr lvl="1"/>
            <a:r>
              <a:rPr lang="de-CH" dirty="0" smtClean="0"/>
              <a:t>Pflegende</a:t>
            </a:r>
          </a:p>
          <a:p>
            <a:pPr lvl="1"/>
            <a:r>
              <a:rPr lang="de-CH" dirty="0" smtClean="0"/>
              <a:t>Sozialarbeiter</a:t>
            </a:r>
          </a:p>
          <a:p>
            <a:pPr lvl="1"/>
            <a:r>
              <a:rPr lang="de-CH" dirty="0" smtClean="0"/>
              <a:t>Spitex</a:t>
            </a:r>
          </a:p>
          <a:p>
            <a:r>
              <a:rPr lang="de-CH" dirty="0" smtClean="0"/>
              <a:t>Administratives Personal</a:t>
            </a:r>
          </a:p>
          <a:p>
            <a:pPr lvl="1"/>
            <a:r>
              <a:rPr lang="de-CH" dirty="0" smtClean="0"/>
              <a:t>Rezeption</a:t>
            </a:r>
          </a:p>
          <a:p>
            <a:pPr lvl="1"/>
            <a:r>
              <a:rPr lang="de-CH" dirty="0" smtClean="0"/>
              <a:t>Management</a:t>
            </a:r>
          </a:p>
          <a:p>
            <a:r>
              <a:rPr lang="de-CH" dirty="0" smtClean="0"/>
              <a:t>Systemverwalter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1. Zielbenutzer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805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Terminplanung</a:t>
            </a:r>
          </a:p>
          <a:p>
            <a:r>
              <a:rPr lang="de-CH" dirty="0" smtClean="0"/>
              <a:t>Medizinisches Verordnungswesen (Medikation, Behandlungen / Therapie)</a:t>
            </a:r>
          </a:p>
          <a:p>
            <a:r>
              <a:rPr lang="de-CH" dirty="0" smtClean="0"/>
              <a:t>Psychologische Verlaufsdokumentation</a:t>
            </a:r>
          </a:p>
          <a:p>
            <a:r>
              <a:rPr lang="de-CH" dirty="0" smtClean="0"/>
              <a:t>Datenauswertung</a:t>
            </a:r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2. Schlüsselfunktionen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021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Datenschutz (Login, Berechtigungen</a:t>
            </a:r>
            <a:r>
              <a:rPr lang="de-CH" dirty="0" smtClean="0"/>
              <a:t>)</a:t>
            </a:r>
          </a:p>
          <a:p>
            <a:r>
              <a:rPr lang="de-CH" dirty="0" smtClean="0"/>
              <a:t>Ausfallsicherheit</a:t>
            </a:r>
          </a:p>
          <a:p>
            <a:r>
              <a:rPr lang="de-CH" dirty="0" smtClean="0"/>
              <a:t>Stammdatenverwaltung</a:t>
            </a:r>
            <a:endParaRPr lang="de-CH" dirty="0"/>
          </a:p>
          <a:p>
            <a:r>
              <a:rPr lang="de-CH" dirty="0" smtClean="0"/>
              <a:t>Multiuserfähig</a:t>
            </a:r>
          </a:p>
          <a:p>
            <a:r>
              <a:rPr lang="de-CH" dirty="0" smtClean="0"/>
              <a:t>Performance</a:t>
            </a:r>
          </a:p>
          <a:p>
            <a:r>
              <a:rPr lang="de-CH" dirty="0" smtClean="0"/>
              <a:t>Support</a:t>
            </a:r>
          </a:p>
          <a:p>
            <a:r>
              <a:rPr lang="de-CH" dirty="0" smtClean="0"/>
              <a:t>Akzeptanz beim Endbenutzer</a:t>
            </a:r>
            <a:endParaRPr lang="de-CH" dirty="0"/>
          </a:p>
          <a:p>
            <a:pPr marL="109728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3. Kritische Erfolgsfaktoren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9339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Task 2 SE </a:t>
            </a:r>
            <a:r>
              <a:rPr lang="de-CH" dirty="0" err="1" smtClean="0"/>
              <a:t>Process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Gruppe Schwarz, 01.10.2015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951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Plan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 </a:t>
            </a:r>
            <a:r>
              <a:rPr lang="de-CH" dirty="0" err="1" smtClean="0"/>
              <a:t>driven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Agile?</a:t>
            </a:r>
            <a:endParaRPr lang="de-CH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188120"/>
              </p:ext>
            </p:extLst>
          </p:nvPr>
        </p:nvGraphicFramePr>
        <p:xfrm>
          <a:off x="755576" y="2132856"/>
          <a:ext cx="799288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/>
                <a:gridCol w="3996444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+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-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Detaillierte langfristige</a:t>
                      </a:r>
                      <a:r>
                        <a:rPr lang="de-CH" baseline="0" dirty="0" smtClean="0"/>
                        <a:t> Planung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Wenig Flexibilität für Änderungen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Der Kunde kennt es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Viel Projektoverhead</a:t>
                      </a:r>
                      <a:r>
                        <a:rPr lang="de-CH" baseline="0" dirty="0" smtClean="0"/>
                        <a:t> zu Beginn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Klare Terminkommunikation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15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Agile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 </a:t>
            </a:r>
            <a:r>
              <a:rPr lang="de-CH" dirty="0" err="1" smtClean="0"/>
              <a:t>driven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Agile?</a:t>
            </a:r>
            <a:endParaRPr lang="de-CH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842437"/>
              </p:ext>
            </p:extLst>
          </p:nvPr>
        </p:nvGraphicFramePr>
        <p:xfrm>
          <a:off x="755576" y="2132856"/>
          <a:ext cx="7992888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/>
                <a:gridCol w="3996444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+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-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Hohe Flexibilität für Änderungen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Langfristige Planung schwierig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Spezifizierung</a:t>
                      </a:r>
                      <a:r>
                        <a:rPr lang="de-CH" baseline="0" dirty="0" smtClean="0"/>
                        <a:t> dann wenn nötig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Stärkere</a:t>
                      </a:r>
                      <a:r>
                        <a:rPr lang="de-CH" baseline="0" dirty="0" smtClean="0"/>
                        <a:t> Abhängigkeit vom Teamknowhow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Geringeres Risiko für den nächsten Schritt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Kunde kennt es nicht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Lauffähige</a:t>
                      </a:r>
                      <a:r>
                        <a:rPr lang="de-CH" baseline="0" dirty="0" smtClean="0"/>
                        <a:t> Zwischenversionen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Fortlaufende</a:t>
                      </a:r>
                      <a:r>
                        <a:rPr lang="de-CH" baseline="0" dirty="0" smtClean="0"/>
                        <a:t> Rückmeldungen vom Kunden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Engere</a:t>
                      </a:r>
                      <a:r>
                        <a:rPr lang="de-CH" baseline="0" dirty="0" smtClean="0"/>
                        <a:t> Zusammenarbeit mit Kunde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62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Weil wir viele Änderungen während des Projektes erwarten wählen wir:</a:t>
            </a:r>
          </a:p>
          <a:p>
            <a:pPr marL="109728" indent="0">
              <a:buNone/>
            </a:pPr>
            <a:endParaRPr lang="de-CH" dirty="0" smtClean="0"/>
          </a:p>
          <a:p>
            <a:endParaRPr lang="de-CH" dirty="0"/>
          </a:p>
          <a:p>
            <a:pPr marL="109728" indent="0">
              <a:buNone/>
            </a:pPr>
            <a:r>
              <a:rPr lang="de-CH" dirty="0" smtClean="0"/>
              <a:t>Agile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Plan </a:t>
            </a:r>
            <a:r>
              <a:rPr lang="de-CH" dirty="0" err="1"/>
              <a:t>driven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Agile?</a:t>
            </a:r>
          </a:p>
        </p:txBody>
      </p:sp>
    </p:spTree>
    <p:extLst>
      <p:ext uri="{BB962C8B-B14F-4D97-AF65-F5344CB8AC3E}">
        <p14:creationId xmlns:p14="http://schemas.microsoft.com/office/powerpoint/2010/main" val="100154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Prozessmodell</a:t>
            </a:r>
            <a:endParaRPr lang="de-CH" dirty="0"/>
          </a:p>
        </p:txBody>
      </p:sp>
      <p:pic>
        <p:nvPicPr>
          <p:cNvPr id="4" name="Inhaltsplatzhalter 9" descr="Bildschirmfoto 2013-09-27 um 08.31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5" b="3185"/>
          <a:stretch>
            <a:fillRect/>
          </a:stretch>
        </p:blipFill>
        <p:spPr>
          <a:xfrm>
            <a:off x="899592" y="1988840"/>
            <a:ext cx="7115175" cy="378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5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500</Words>
  <Application>Microsoft Office PowerPoint</Application>
  <PresentationFormat>Bildschirmpräsentation (4:3)</PresentationFormat>
  <Paragraphs>130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Deimos</vt:lpstr>
      <vt:lpstr>Task 1 Introduction to the MHC-PMS, First analysis</vt:lpstr>
      <vt:lpstr>1. Zielbenutzer</vt:lpstr>
      <vt:lpstr>2. Schlüsselfunktionen</vt:lpstr>
      <vt:lpstr>3. Kritische Erfolgsfaktoren</vt:lpstr>
      <vt:lpstr>Task 2 SE Process</vt:lpstr>
      <vt:lpstr>Plan driven or Agile?</vt:lpstr>
      <vt:lpstr>Plan driven or Agile?</vt:lpstr>
      <vt:lpstr>Plan driven or Agile?</vt:lpstr>
      <vt:lpstr>Prozessmodell</vt:lpstr>
      <vt:lpstr>Projektrichtlinien</vt:lpstr>
      <vt:lpstr>1. Iteration System</vt:lpstr>
      <vt:lpstr>2. Iteration Terminplanung</vt:lpstr>
      <vt:lpstr>3. Iteration Medizinisches Verordnungswesen</vt:lpstr>
      <vt:lpstr>4. Iteration Psychologische Verlaufsdokumentation </vt:lpstr>
      <vt:lpstr>5. Iteration Datenauswertung</vt:lpstr>
      <vt:lpstr>6. Iteration Optimierung</vt:lpstr>
      <vt:lpstr>Relationships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 Introduction to the MHC-PMS, First analysis</dc:title>
  <dc:creator>Marwin</dc:creator>
  <cp:lastModifiedBy>Marwin</cp:lastModifiedBy>
  <cp:revision>29</cp:revision>
  <dcterms:created xsi:type="dcterms:W3CDTF">2015-09-25T12:48:14Z</dcterms:created>
  <dcterms:modified xsi:type="dcterms:W3CDTF">2015-10-01T08:16:00Z</dcterms:modified>
</cp:coreProperties>
</file>