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29"/>
          <a:sy d="100" n="129"/>
        </p:scale>
        <p:origin x="126" y="42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Запятая в качестве десятичного разделителя – стандарт математической записи в России (установлен сразу несколькими ГОСТами) и в большинстве стран Европы, Южной Америки и Африки.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Данная презентация создана в Quarto на основе шаблона Otus!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7200" y="1631156"/>
            <a:ext cx="4040188" cy="2963467"/>
          </a:xfrm>
        </p:spPr>
        <p:txBody>
          <a:bodyPr anchor="t"/>
          <a:lstStyle>
            <a:lvl1pPr marL="285750" indent="-28575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spcBef>
                <a:spcPts val="20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•"/>
        <a:defRPr kern="1200" sz="20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–"/>
        <a:defRPr kern="1200" sz="20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400"/>
        </a:spcBef>
        <a:spcAft>
          <a:spcPts val="600"/>
        </a:spcAft>
        <a:buFont typeface="Arial"/>
        <a:buChar char="•"/>
        <a:defRPr kern="1200" sz="16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400"/>
        </a:spcBef>
        <a:spcAft>
          <a:spcPts val="600"/>
        </a:spcAft>
        <a:buFont typeface="Arial"/>
        <a:buChar char="–"/>
        <a:defRPr kern="1200" sz="14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400"/>
        </a:spcBef>
        <a:spcAft>
          <a:spcPts val="600"/>
        </a:spcAft>
        <a:buFont typeface="Arial"/>
        <a:buChar char="»"/>
        <a:defRPr kern="1200" sz="14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habr.com/ru/articles/417469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reference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Утилита формирования отчётов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47999" y="1597819"/>
            <a:ext cx="8405210" cy="9739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Язык R для анализа данных</a:t>
            </a:r>
            <a:br/>
            <a:br/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множество форматов вывода «из коробки»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множество форматов вывода, включая HTML, PDF, EPUB и другие. В Rmarkdown для большинства этих форматов необходимы дополнительные библиотеки: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1143000"/>
          <a:ext cx="4114800" cy="344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Возможности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Реализация в Rmarkdown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DOCX/ODT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PowerPoint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сайт/блог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distill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blogdown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HTML-презентация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revealjs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книга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bookdown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интерактивная 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flexdashboard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(1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разбивать анализ на маленькие, повторно используемые компоненты, которые можно собирать в сложные документы. Это делает повторное использование и комбинирование частей вашего анализа легким.</a:t>
            </a:r>
          </a:p>
          <a:p>
            <a:pPr lvl="0" indent="0" marL="0">
              <a:buNone/>
            </a:pPr>
            <a:r>
              <a:rPr/>
              <a:t>Сложный проект на R может состоять из нескольких скриптов, содержащих загрузку и предобработку данных, специальные функции, моделирование и визуализацию. Quarto позволяет точно так же использовать файлы </a:t>
            </a:r>
            <a:r>
              <a:rPr>
                <a:latin typeface="Courier"/>
              </a:rPr>
              <a:t>.qmd</a:t>
            </a:r>
            <a:r>
              <a:rPr/>
              <a:t>: собирать их в большие проекты, использовать вывод одной ячейки кода много раз.</a:t>
            </a:r>
          </a:p>
          <a:p>
            <a:pPr lvl="0" indent="0" marL="0">
              <a:buNone/>
            </a:pPr>
            <a:r>
              <a:rPr/>
              <a:t>Пример: включить все объекты из файла </a:t>
            </a:r>
            <a:r>
              <a:rPr>
                <a:latin typeface="Courier"/>
              </a:rPr>
              <a:t>_data.qmd</a:t>
            </a:r>
          </a:p>
          <a:p>
            <a:pPr lvl="0" indent="0">
              <a:buNone/>
            </a:pPr>
            <a:r>
              <a:rPr>
                <a:latin typeface="Courier"/>
              </a:rPr>
              <a:t>{{&lt; include _data.qmd &gt;}}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(2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использовать параметры, c которыми можно готовить разные отчеты из одного и того же документа, например:</a:t>
            </a:r>
          </a:p>
          <a:p>
            <a:pPr lvl="0"/>
            <a:r>
              <a:rPr/>
              <a:t>отчеты для разных регионов;</a:t>
            </a:r>
          </a:p>
          <a:p>
            <a:pPr lvl="0"/>
            <a:r>
              <a:rPr/>
              <a:t>отчеты для разных периодов;</a:t>
            </a:r>
          </a:p>
          <a:p>
            <a:pPr lvl="0"/>
            <a:r>
              <a:rPr/>
              <a:t>моделирование с разными допущениями или алгоритмами.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---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title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Quarto"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author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"otus.ru"</a:t>
            </a:r>
            <a:br/>
            <a:r>
              <a:rPr>
                <a:solidFill>
                  <a:srgbClr val="657422"/>
                </a:solidFill>
                <a:latin typeface="Courier"/>
              </a:rPr>
              <a:t>…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params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job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"Бухгалтер"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area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"Москва"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---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(3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Значения параметров используются в качестве шаблона в коде документа, например: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df_meta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'data/db/meta'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partitioning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'job_id'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(job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params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job, </a:t>
            </a:r>
            <a:r>
              <a:rPr>
                <a:solidFill>
                  <a:srgbClr val="657422"/>
                </a:solidFill>
                <a:latin typeface="Courier"/>
              </a:rPr>
              <a:t>area =</a:t>
            </a:r>
            <a:r>
              <a:rPr>
                <a:solidFill>
                  <a:srgbClr val="003B4F"/>
                </a:solidFill>
                <a:latin typeface="Courier"/>
              </a:rPr>
              <a:t> params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area)</a:t>
            </a:r>
          </a:p>
          <a:p>
            <a:pPr lvl="0" indent="0" marL="0">
              <a:buNone/>
            </a:pPr>
            <a:r>
              <a:rPr/>
              <a:t>Затем документ можно сверстать с разными параметрами из R или командной строки:</a:t>
            </a:r>
          </a:p>
          <a:p>
            <a:pPr lvl="0" indent="0">
              <a:buNone/>
            </a:pPr>
            <a:r>
              <a:rPr>
                <a:latin typeface="Courier"/>
              </a:rPr>
              <a:t>quarto render doc.qmd -P job:"Бухгалтер" -P area:"Москва" --output doc.pdf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(4 из 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Некоторые преимущества модульных документов включают:</a:t>
            </a:r>
          </a:p>
          <a:p>
            <a:pPr lvl="0" indent="-342900" marL="342900">
              <a:buAutoNum type="arabicPeriod"/>
            </a:pPr>
            <a:r>
              <a:rPr/>
              <a:t>Повторное использование: можно повторно использовать те же ячейки в нескольких документах</a:t>
            </a:r>
          </a:p>
          <a:p>
            <a:pPr lvl="0" indent="-342900" marL="342900">
              <a:buAutoNum type="arabicPeriod"/>
            </a:pPr>
            <a:r>
              <a:rPr/>
              <a:t>Гибкость: можно повторно комбинировать ячейки разными способами для разных выводов или целей</a:t>
            </a:r>
          </a:p>
          <a:p>
            <a:pPr lvl="0" indent="-342900" marL="342900">
              <a:buAutoNum type="arabicPeriod"/>
            </a:pPr>
            <a:r>
              <a:rPr/>
              <a:t>Абстракция: скрывать детали реализации от читателей документа</a:t>
            </a:r>
          </a:p>
          <a:p>
            <a:pPr lvl="0" indent="-342900" marL="342900">
              <a:buAutoNum type="arabicPeriod"/>
            </a:pPr>
            <a:r>
              <a:rPr/>
              <a:t>Удобство поддержки: нужно вносить изменения только в одном месте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расширенное форматирование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Quarto изначально включает все необходимое для научных публикаций и </a:t>
                </a:r>
                <a:r>
                  <a:rPr>
                    <a:hlinkClick r:id="rId3"/>
                  </a:rPr>
                  <a:t>воспроизводимого анализа</a:t>
                </a:r>
                <a:r>
                  <a:rPr/>
                  <a:t>:</a:t>
                </a:r>
              </a:p>
              <a:p>
                <a:pPr lvl="0"/>
                <a:r>
                  <a:rPr/>
                  <a:t>обширную поддержку перекрестных ссылок и цитат;</a:t>
                </a:r>
              </a:p>
              <a:p>
                <a:pPr lvl="0"/>
                <a:r>
                  <a:rPr/>
                  <a:t>расширенное аннотирование рисунков, таблиц и кода;</a:t>
                </a:r>
              </a:p>
              <a:p>
                <a:pPr lvl="0"/>
                <a:r>
                  <a:rPr/>
                  <a:t>нативную поддержку графов и блок-схем (</a:t>
                </a:r>
                <a:r>
                  <a:rPr>
                    <a:latin typeface="Courier"/>
                  </a:rPr>
                  <a:t>mermaid</a:t>
                </a:r>
                <a:r>
                  <a:rPr/>
                  <a:t> и </a:t>
                </a:r>
                <a:r>
                  <a:rPr>
                    <a:latin typeface="Courier"/>
                  </a:rPr>
                  <a:t>Graphviz</a:t>
                </a:r>
                <a:r>
                  <a:rPr/>
                  <a:t>)</a:t>
                </a:r>
              </a:p>
              <a:p>
                <a:pPr lvl="0"/>
                <a:r>
                  <a:rPr/>
                  <a:t>расширенные возможности написания формул LaTeX.</a:t>
                </a:r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Запись матрицы (пакет </a:t>
                </a:r>
                <a:r>
                  <a:rPr>
                    <a:latin typeface="Courier"/>
                  </a:rPr>
                  <a:t>amsmath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Пример</a:t>
                </a:r>
                <a:r>
                  <a:rPr/>
                  <a:t>: Запятая как десятичный разделитель (пакет </a:t>
                </a:r>
                <a:r>
                  <a:rPr>
                    <a:latin typeface="Courier"/>
                  </a:rPr>
                  <a:t>icomma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18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141593</m:t>
                      </m:r>
                      <m:r>
                        <m:rPr>
                          <m:sty m:val="p"/>
                        </m:rPr>
                        <m:t>…</m:t>
                      </m:r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интерактивное и динамическое содержимое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интерактивное и динамическое содержимое с использованием JavaScript и других веб-технологий. Это позволяет создавать документы с интерактивными графиками, анимацией и другими динамическими функциями. Для создания интерактивного документа выберите один из следующих форматов:</a:t>
            </a:r>
          </a:p>
          <a:p>
            <a:pPr lvl="0"/>
            <a:r>
              <a:rPr/>
              <a:t>Shiny</a:t>
            </a:r>
          </a:p>
          <a:p>
            <a:pPr lvl="0"/>
            <a:r>
              <a:rPr/>
              <a:t>Observable JS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Или использовать элементы </a:t>
            </a:r>
            <a:r>
              <a:rPr>
                <a:latin typeface="Courier"/>
              </a:rPr>
              <a:t>htmlwidgets</a:t>
            </a:r>
            <a:r>
              <a:rPr/>
              <a:t> (</a:t>
            </a:r>
            <a:r>
              <a:rPr>
                <a:latin typeface="Courier"/>
              </a:rPr>
              <a:t>plotly</a:t>
            </a:r>
            <a:r>
              <a:rPr/>
              <a:t>, </a:t>
            </a:r>
            <a:r>
              <a:rPr>
                <a:latin typeface="Courier"/>
              </a:rPr>
              <a:t>leaflet</a:t>
            </a:r>
            <a:r>
              <a:rPr/>
              <a:t>, </a:t>
            </a:r>
            <a:r>
              <a:rPr>
                <a:latin typeface="Courier"/>
              </a:rPr>
              <a:t>dygraph</a:t>
            </a:r>
            <a:r>
              <a:rPr/>
              <a:t> и другие).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настраиваемые шаблоны и брендирование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настраивать шаблоны и темы, которые можно использовать для управления внешним видом ваших документов. Это облегчает создание профессиональных документов с единым визуальным стилем.</a:t>
            </a:r>
          </a:p>
        </p:txBody>
      </p:sp>
      <p:pic>
        <p:nvPicPr>
          <p:cNvPr descr="branding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155700"/>
            <a:ext cx="41148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0" y="4076700"/>
            <a:ext cx="4114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Пример брендинга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Алгоритм работы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Общий алгоритм проектов Quarto</a:t>
            </a:r>
          </a:p>
        </p:txBody>
      </p:sp>
      <p:pic>
        <p:nvPicPr>
          <p:cNvPr descr="slides_draft_files\figure-pptx\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setup slide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Как работает Quarto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 работе с R система Quarto сначала создает markdown-документ, который затем конвертируется в нужный формат программой </a:t>
            </a:r>
            <a:r>
              <a:rPr>
                <a:latin typeface="Courier"/>
              </a:rPr>
              <a:t>pandoc</a:t>
            </a:r>
            <a:r>
              <a:rPr/>
              <a:t>.</a:t>
            </a:r>
          </a:p>
        </p:txBody>
      </p:sp>
      <p:pic>
        <p:nvPicPr>
          <p:cNvPr descr="how-it-wor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0" y="2489200"/>
            <a:ext cx="41148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Типы проекта (1 из 2)</a:t>
            </a:r>
          </a:p>
        </p:txBody>
      </p:sp>
      <p:pic>
        <p:nvPicPr>
          <p:cNvPr descr="slides_draft_files\figure-pptx\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Типы проекта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Из одного документа можно сверстать несколько документов в разных форматах. При этом отображение можно настроить отдельно для каждого формата.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html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pulse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pdf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fig-format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png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Только формат HTML позволяет создавать интерактивные документы.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YAML-заголовки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(«</a:t>
            </a:r>
            <a:r>
              <a:rPr b="1"/>
              <a:t>Y</a:t>
            </a:r>
            <a:r>
              <a:rPr/>
              <a:t>AML </a:t>
            </a:r>
            <a:r>
              <a:rPr b="1"/>
              <a:t>A</a:t>
            </a:r>
            <a:r>
              <a:rPr/>
              <a:t>in’t </a:t>
            </a:r>
            <a:r>
              <a:rPr b="1"/>
              <a:t>M</a:t>
            </a:r>
            <a:r>
              <a:rPr/>
              <a:t>arkup </a:t>
            </a:r>
            <a:r>
              <a:rPr b="1"/>
              <a:t>L</a:t>
            </a:r>
            <a:r>
              <a:rPr/>
              <a:t>anguage») – язык сериализации данных, как JSON и XML. Используется Quarto для записи конфигурации проекта (как в R и Julia). Формат записи – </a:t>
            </a:r>
            <a:r>
              <a:rPr>
                <a:latin typeface="Courier"/>
              </a:rPr>
              <a:t>опция: значение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Код конфигурации YAML отделяется тремя дефисами сверху и снизу: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---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title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Quarto"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author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"otus.ru"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date  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2023-06-13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pptx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reference-doc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../templates/template.pptx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mermaid-format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png</a:t>
            </a:r>
            <a:br/>
            <a:r>
              <a:rPr>
                <a:solidFill>
                  <a:srgbClr val="AD0000"/>
                </a:solidFill>
                <a:latin typeface="Courier"/>
              </a:rPr>
              <a:t>---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YAML-заголовки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Опции Quarto делятся на:</a:t>
            </a:r>
          </a:p>
          <a:p>
            <a:pPr lvl="0"/>
            <a:r>
              <a:rPr/>
              <a:t>общие;</a:t>
            </a:r>
          </a:p>
          <a:p>
            <a:pPr lvl="0"/>
            <a:r>
              <a:rPr/>
              <a:t>формат-специфичные (записываются под </a:t>
            </a:r>
            <a:r>
              <a:rPr>
                <a:latin typeface="Courier"/>
              </a:rPr>
              <a:t>format: [ваш формат]: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Для каждого из форматов существует до нескольких десятков опций. Полный список есть на </a:t>
            </a:r>
            <a:r>
              <a:rPr>
                <a:hlinkClick r:id="rId2"/>
              </a:rPr>
              <a:t>сайте Quarto</a:t>
            </a:r>
            <a:r>
              <a:rPr/>
              <a:t>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Фрагменты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Как и для Rmarkdown, возможность интерпретировать код и встраивать результаты его исполнения в документ является основной функциональной особенностью Quarto.</a:t>
            </a:r>
          </a:p>
          <a:p>
            <a:pPr lvl="0" indent="0" marL="0">
              <a:buNone/>
            </a:pPr>
            <a:r>
              <a:rPr/>
              <a:t>В Quarto опции для отдельного фрагмента кода, если они нужны, записываются внутри блока в формате YAML и начинаются с </a:t>
            </a:r>
            <a:r>
              <a:rPr>
                <a:latin typeface="Courier"/>
              </a:rPr>
              <a:t>#|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label: load-packages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include: false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(tidymodels)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Контейнеры 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 работе в Quarto рекомендуется использовать универсальный формат контейнеров </a:t>
            </a:r>
            <a:r>
              <a:rPr>
                <a:latin typeface="Courier"/>
              </a:rPr>
              <a:t>pandoc</a:t>
            </a:r>
          </a:p>
          <a:p>
            <a:pPr lvl="0" indent="-342900" marL="342900">
              <a:buAutoNum type="arabicPeriod"/>
            </a:pPr>
            <a:r>
              <a:rPr/>
              <a:t>Блочный контейнер – аналог </a:t>
            </a:r>
            <a:r>
              <a:rPr>
                <a:latin typeface="Courier"/>
              </a:rPr>
              <a:t>&lt;div&gt;</a:t>
            </a:r>
            <a:r>
              <a:rPr/>
              <a:t> ограничивается двоеточиями (не менее 3) с опциональными атрибутами в фигурных скобках: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::: {.border}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Этот текст будет окружен прямоугольной рамкой</a:t>
            </a:r>
            <a:br/>
            <a:r>
              <a:rPr>
                <a:solidFill>
                  <a:srgbClr val="003B4F"/>
                </a:solidFill>
                <a:latin typeface="Courier"/>
              </a:rPr>
              <a:t>:::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::: {.callout-note}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А это будет примечание</a:t>
            </a:r>
            <a:br/>
            <a:r>
              <a:rPr>
                <a:solidFill>
                  <a:srgbClr val="003B4F"/>
                </a:solidFill>
                <a:latin typeface="Courier"/>
              </a:rPr>
              <a:t>:::</a:t>
            </a:r>
          </a:p>
          <a:p>
            <a:pPr lvl="0" indent="-342900" marL="342900">
              <a:buAutoNum startAt="2" type="arabicPeriod"/>
            </a:pPr>
            <a:r>
              <a:rPr/>
              <a:t>Строчный контейнер – аналог </a:t>
            </a:r>
            <a:r>
              <a:rPr>
                <a:latin typeface="Courier"/>
              </a:rPr>
              <a:t>&lt;span&gt;</a:t>
            </a:r>
            <a:r>
              <a:rPr/>
              <a:t> записывается в квадартных скобках, за которыми следуют атрибуты в фигурных скобках: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[</a:t>
            </a:r>
            <a:r>
              <a:rPr>
                <a:solidFill>
                  <a:srgbClr val="003B4F"/>
                </a:solidFill>
                <a:latin typeface="Courier"/>
              </a:rPr>
              <a:t>Сначала id, потом класс, потом все остальное</a:t>
            </a:r>
            <a:r>
              <a:rPr>
                <a:solidFill>
                  <a:srgbClr val="5E5E5E"/>
                </a:solidFill>
                <a:latin typeface="Courier"/>
              </a:rPr>
              <a:t>]</a:t>
            </a:r>
            <a:r>
              <a:rPr>
                <a:solidFill>
                  <a:srgbClr val="003B4F"/>
                </a:solidFill>
                <a:latin typeface="Courier"/>
              </a:rPr>
              <a:t>{#id .class key1="val1" key2="val2"}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Форматирование изображений (1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Синтаксис изображений похож на гиперссылки, но с восклицательным знаком в начале: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![Собачка](doge.png)</a:t>
            </a:r>
            <a:r>
              <a:rPr>
                <a:solidFill>
                  <a:srgbClr val="003B4F"/>
                </a:solidFill>
                <a:latin typeface="Courier"/>
              </a:rPr>
              <a:t>{height=2cm}</a:t>
            </a:r>
          </a:p>
          <a:p>
            <a:pPr lvl="0" indent="0" marL="0">
              <a:buNone/>
            </a:pPr>
            <a:r>
              <a:rPr/>
              <a:t>Можно добавлять атрибуты, например, выравнивание: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![Собачка](doge.png)</a:t>
            </a:r>
            <a:r>
              <a:rPr>
                <a:solidFill>
                  <a:srgbClr val="003B4F"/>
                </a:solidFill>
                <a:latin typeface="Courier"/>
              </a:rPr>
              <a:t>{fig-align="left" fig-alt="Изображение собаки"}</a:t>
            </a:r>
          </a:p>
          <a:p>
            <a:pPr lvl="0" indent="0" marL="0">
              <a:buNone/>
            </a:pPr>
            <a:r>
              <a:rPr/>
              <a:t>Надпись в квадратных скобках считается подписью к изображению. Ее можно оставить пустой.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Форматирование изображений (2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Можно сгруппировать несколько изображений и расположить их определенным образом: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::: {#fig-two-triangles layout-ncol=2}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![Первая картинка](tred.png)</a:t>
            </a:r>
            <a:r>
              <a:rPr>
                <a:solidFill>
                  <a:srgbClr val="003B4F"/>
                </a:solidFill>
                <a:latin typeface="Courier"/>
              </a:rPr>
              <a:t>{#fig-triangle-red}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![Вторая картинка](tblue.png)</a:t>
            </a:r>
            <a:r>
              <a:rPr>
                <a:solidFill>
                  <a:srgbClr val="003B4F"/>
                </a:solidFill>
                <a:latin typeface="Courier"/>
              </a:rPr>
              <a:t>{#fig-triangle-blue}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Две картинки</a:t>
            </a:r>
            <a:br/>
            <a:r>
              <a:rPr>
                <a:solidFill>
                  <a:srgbClr val="003B4F"/>
                </a:solidFill>
                <a:latin typeface="Courier"/>
              </a:rPr>
              <a:t>:::</a:t>
            </a:r>
          </a:p>
          <a:p>
            <a:pPr lvl="0" indent="0" marL="0">
              <a:buNone/>
            </a:pPr>
            <a:r>
              <a:rPr/>
              <a:t>В качестве макета можно указать массив, каждый элемент которого – ряд в сетке. Отрицательные значения добавляют пространство между колонками: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::: {#fig-images layout="[</a:t>
            </a:r>
            <a:r>
              <a:rPr>
                <a:solidFill>
                  <a:srgbClr val="5E5E5E"/>
                </a:solidFill>
                <a:latin typeface="Courier"/>
              </a:rPr>
              <a:t>[</a:t>
            </a:r>
            <a:r>
              <a:rPr>
                <a:solidFill>
                  <a:srgbClr val="003B4F"/>
                </a:solidFill>
                <a:latin typeface="Courier"/>
              </a:rPr>
              <a:t>20,20</a:t>
            </a:r>
            <a:r>
              <a:rPr>
                <a:solidFill>
                  <a:srgbClr val="5E5E5E"/>
                </a:solidFill>
                <a:latin typeface="Courier"/>
              </a:rPr>
              <a:t>]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[</a:t>
            </a:r>
            <a:r>
              <a:rPr>
                <a:solidFill>
                  <a:srgbClr val="003B4F"/>
                </a:solidFill>
                <a:latin typeface="Courier"/>
              </a:rPr>
              <a:t>40</a:t>
            </a:r>
            <a:r>
              <a:rPr>
                <a:solidFill>
                  <a:srgbClr val="5E5E5E"/>
                </a:solidFill>
                <a:latin typeface="Courier"/>
              </a:rPr>
              <a:t>]</a:t>
            </a:r>
            <a:r>
              <a:rPr>
                <a:solidFill>
                  <a:srgbClr val="003B4F"/>
                </a:solidFill>
                <a:latin typeface="Courier"/>
              </a:rPr>
              <a:t>]"}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![Первая картинка](image01.png)</a:t>
            </a:r>
            <a:r>
              <a:rPr>
                <a:solidFill>
                  <a:srgbClr val="003B4F"/>
                </a:solidFill>
                <a:latin typeface="Courier"/>
              </a:rPr>
              <a:t>{#fig-01}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![Вторая картинка](image02.png)</a:t>
            </a:r>
            <a:r>
              <a:rPr>
                <a:solidFill>
                  <a:srgbClr val="003B4F"/>
                </a:solidFill>
                <a:latin typeface="Courier"/>
              </a:rPr>
              <a:t>{#fig-02}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![Большая картинка](image03.png)</a:t>
            </a:r>
            <a:r>
              <a:rPr>
                <a:solidFill>
                  <a:srgbClr val="003B4F"/>
                </a:solidFill>
                <a:latin typeface="Courier"/>
              </a:rPr>
              <a:t>{#fig-big}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Три картинки: две маленькие и одна большая</a:t>
            </a:r>
            <a:br/>
            <a:r>
              <a:rPr>
                <a:solidFill>
                  <a:srgbClr val="003B4F"/>
                </a:solidFill>
                <a:latin typeface="Courier"/>
              </a:rPr>
              <a:t>:::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Форматирование изображений (3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изображений, генерируемых кодом, параметры задают внутри блока: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label: fig-two-plots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fig-cap: "Две диаграммы"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fig-subcap: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  - "Первая диаграмма"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  - "Вторая диаграмма"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layout: "[20 10]"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hist</a:t>
            </a:r>
            <a:r>
              <a:rPr>
                <a:solidFill>
                  <a:srgbClr val="003B4F"/>
                </a:solidFill>
                <a:latin typeface="Courier"/>
              </a:rPr>
              <a:t>(mtcars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about slide here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Пример проекта: статья + интерактивное приложение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rules slide 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path slide here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Почему Quarto?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(отсылка к формату </a:t>
            </a:r>
            <a:r>
              <a:rPr>
                <a:latin typeface="Courier"/>
              </a:rPr>
              <a:t>in quarto</a:t>
            </a:r>
            <a:r>
              <a:rPr/>
              <a:t>) – система публикации документов от Posit (бывшая RStudio, создатели </a:t>
            </a:r>
            <a:r>
              <a:rPr>
                <a:latin typeface="Courier"/>
              </a:rPr>
              <a:t>Tidyverse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Quarto – не библиотека R, а автономное приложение с интерфейсом командной строки. Например, вы можете:</a:t>
            </a:r>
          </a:p>
          <a:p>
            <a:pPr lvl="0" indent="-342900" marL="342900">
              <a:buAutoNum type="arabicPeriod"/>
            </a:pPr>
            <a:r>
              <a:rPr/>
              <a:t>Создать документ </a:t>
            </a:r>
            <a:r>
              <a:rPr>
                <a:latin typeface="Courier"/>
              </a:rPr>
              <a:t>document.qmd</a:t>
            </a:r>
            <a:r>
              <a:rPr/>
              <a:t> в своем любимом редакторе.</a:t>
            </a:r>
          </a:p>
          <a:p>
            <a:pPr lvl="0" indent="-342900" marL="342900">
              <a:buAutoNum type="arabicPeriod"/>
            </a:pPr>
            <a:r>
              <a:rPr/>
              <a:t>Добавить YAML-метаданные (как Rmarkdown, но см. ниже).</a:t>
            </a:r>
          </a:p>
          <a:p>
            <a:pPr lvl="0" indent="-342900" marL="342900">
              <a:buAutoNum type="arabicPeriod"/>
            </a:pPr>
            <a:r>
              <a:rPr/>
              <a:t>Сверстать документ в нужном вам формате:</a:t>
            </a:r>
          </a:p>
          <a:p>
            <a:pPr lvl="0" indent="0">
              <a:buNone/>
            </a:pPr>
            <a:r>
              <a:rPr>
                <a:latin typeface="Courier"/>
              </a:rPr>
              <a:t>quarto render document.qmd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 IDE новых версий включает Quarto, а также предоставляет для него редактор кода с автозаполнением и удобный визуальный редактор.</a:t>
            </a:r>
          </a:p>
          <a:p>
            <a:pPr lvl="0" indent="0" marL="0">
              <a:buNone/>
            </a:pPr>
            <a:r>
              <a:rPr/>
              <a:t>Quarto имеет более широкие по сравнению с Rmarkdown возможности. Можно воспринимать его как:</a:t>
            </a:r>
          </a:p>
          <a:p>
            <a:pPr lvl="0" indent="0" marL="0">
              <a:buNone/>
            </a:pPr>
            <a:r>
              <a:rPr/>
              <a:t> </a:t>
            </a:r>
          </a:p>
          <a:p>
            <a:pPr lvl="0"/>
            <a:r>
              <a:rPr/>
              <a:t>Rmarkdown++</a:t>
            </a:r>
          </a:p>
          <a:p>
            <a:pPr lvl="0"/>
            <a:r>
              <a:rPr/>
              <a:t>MS Word с гибридным интерфейсом</a:t>
            </a:r>
          </a:p>
          <a:p>
            <a:pPr lvl="0"/>
            <a:r>
              <a:rPr/>
              <a:t>Dreamweaver для аналитиков и ученых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не только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hasCustomPrompt="1"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умеет обрабатывать код на следующих языках: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Observable</a:t>
            </a:r>
          </a:p>
        </p:txBody>
      </p:sp>
      <p:pic>
        <p:nvPicPr>
          <p:cNvPr descr="languages_gr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430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tus Dark">
      <a:dk1>
        <a:srgbClr val="BFBFBF"/>
      </a:dk1>
      <a:lt1>
        <a:sysClr val="window" lastClr="FFFFFF"/>
      </a:lt1>
      <a:dk2>
        <a:srgbClr val="1F497D"/>
      </a:dk2>
      <a:lt2>
        <a:srgbClr val="EEECE1"/>
      </a:lt2>
      <a:accent1>
        <a:srgbClr val="BFBFB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6033"/>
      </a:hlink>
      <a:folHlink>
        <a:srgbClr val="F1334C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формирования отчётов Quarto</dc:title>
  <dc:creator/>
  <cp:keywords/>
  <dcterms:created xsi:type="dcterms:W3CDTF">2023-06-20T16:25:25Z</dcterms:created>
  <dcterms:modified xsi:type="dcterms:W3CDTF">2023-06-20T16:25:25Z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">
    <vt:lpwstr>2023-06-13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params">
    <vt:lpwstr/>
  </property>
  <property fmtid="{D5CDD505-2E9C-101B-9397-08002B2CF9AE}" pid="10" name="subtitle">
    <vt:lpwstr>Язык R для анализа данных</vt:lpwstr>
  </property>
  <property fmtid="{D5CDD505-2E9C-101B-9397-08002B2CF9AE}" pid="11" name="toc-title">
    <vt:lpwstr>Table of contents</vt:lpwstr>
  </property>
</Properties>
</file>