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BA397-AA66-4ACA-B219-5C7939199CAB}">
  <a:tblStyle styleId="{897BA397-AA66-4ACA-B219-5C7939199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9de44a0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9de44a0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29b9fb2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f29b9fb2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9de44a0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9de44a0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f9c5fc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f9c5fc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f9c5fcd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f9c5fcd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f9c5fcdc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f9c5fcdc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f29b9fb2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f29b9fb2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43d5ff2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43d5ff2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588576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588576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f29b9fb2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f29b9fb2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f6222e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f6222e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29b9fb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29b9fb2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f6222e6a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f6222e6a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9de44a0c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9de44a0c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  <a:defRPr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  <a:defRPr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Aleu5BD6i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Aleu5BD6i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8" Type="http://schemas.openxmlformats.org/officeDocument/2006/relationships/image" Target="../media/image28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96.png"/><Relationship Id="rId21" Type="http://schemas.openxmlformats.org/officeDocument/2006/relationships/image" Target="../media/image78.png"/><Relationship Id="rId34" Type="http://schemas.openxmlformats.org/officeDocument/2006/relationships/image" Target="../media/image91.png"/><Relationship Id="rId42" Type="http://schemas.openxmlformats.org/officeDocument/2006/relationships/image" Target="../media/image99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41" Type="http://schemas.openxmlformats.org/officeDocument/2006/relationships/image" Target="../media/image9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37" Type="http://schemas.openxmlformats.org/officeDocument/2006/relationships/image" Target="../media/image94.png"/><Relationship Id="rId40" Type="http://schemas.openxmlformats.org/officeDocument/2006/relationships/image" Target="../media/image97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68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1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4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50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09.png"/><Relationship Id="rId29" Type="http://schemas.openxmlformats.org/officeDocument/2006/relationships/image" Target="../media/image120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" Type="http://schemas.openxmlformats.org/officeDocument/2006/relationships/image" Target="../media/image102.png"/><Relationship Id="rId15" Type="http://schemas.openxmlformats.org/officeDocument/2006/relationships/image" Target="../media/image14.png"/><Relationship Id="rId23" Type="http://schemas.openxmlformats.org/officeDocument/2006/relationships/image" Target="../media/image9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15.png"/><Relationship Id="rId22" Type="http://schemas.openxmlformats.org/officeDocument/2006/relationships/image" Target="../media/image17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8" Type="http://schemas.openxmlformats.org/officeDocument/2006/relationships/image" Target="../media/image8.png"/><Relationship Id="rId3" Type="http://schemas.openxmlformats.org/officeDocument/2006/relationships/image" Target="../media/image100.png"/><Relationship Id="rId12" Type="http://schemas.openxmlformats.org/officeDocument/2006/relationships/image" Target="../media/image107.png"/><Relationship Id="rId17" Type="http://schemas.openxmlformats.org/officeDocument/2006/relationships/image" Target="../media/image110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20" Type="http://schemas.openxmlformats.org/officeDocument/2006/relationships/image" Target="../media/image113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Язык R для анализа данных</a:t>
            </a:r>
            <a:br>
              <a:rPr lang="en-US" dirty="0"/>
            </a:b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текстом и картинкой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500550" y="1445513"/>
            <a:ext cx="3921600" cy="2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2017" b="1"/>
              <a:t>Это сова</a:t>
            </a:r>
            <a:endParaRPr sz="2017" b="1"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09562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Сова — это символ мудрости и знаний</a:t>
            </a:r>
            <a:endParaRPr/>
          </a:p>
          <a:p>
            <a:pPr marL="457200" lvl="0" indent="-3095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Otus (лат.) — вид ночных птиц рода совки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scops — Сплюшка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gurneyi — Красноухая совка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Otus siaoensis — Совка Сяо</a:t>
            </a:r>
            <a:endParaRPr/>
          </a:p>
          <a:p>
            <a:pPr marL="914400" lvl="1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ru"/>
              <a:t>роро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И вообще тут лучше добавить буллеты-маркеры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Слайд с таблицей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598250" y="142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20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4A86E8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endParaRPr/>
                    </a:p>
                  </a:txBody>
                  <a:tcPr marL="72000" marR="72000" marT="72000" marB="72000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со схемой</a:t>
            </a:r>
            <a:endParaRPr/>
          </a:p>
        </p:txBody>
      </p:sp>
      <p:pic>
        <p:nvPicPr>
          <p:cNvPr id="204" name="Google Shape;204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07" y="1385106"/>
            <a:ext cx="5173386" cy="319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5128800" y="154300"/>
            <a:ext cx="3563700" cy="948300"/>
          </a:xfrm>
          <a:prstGeom prst="wedgeRectCallout">
            <a:avLst>
              <a:gd name="adj1" fmla="val -33214"/>
              <a:gd name="adj2" fmla="val 74209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максимуму упрощайте сложную информацию схемами, диаграммами, графическим визуалом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1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754725" y="1516450"/>
            <a:ext cx="8029200" cy="3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382100" y="2921900"/>
            <a:ext cx="1524900" cy="18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605325" y="2159450"/>
            <a:ext cx="2663700" cy="4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00">
                <a:solidFill>
                  <a:srgbClr val="0645AD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/>
          </a:p>
        </p:txBody>
      </p:sp>
      <p:cxnSp>
        <p:nvCxnSpPr>
          <p:cNvPr id="214" name="Google Shape;214;p30"/>
          <p:cNvCxnSpPr>
            <a:stCxn id="213" idx="1"/>
            <a:endCxn id="212" idx="3"/>
          </p:cNvCxnSpPr>
          <p:nvPr/>
        </p:nvCxnSpPr>
        <p:spPr>
          <a:xfrm flipH="1">
            <a:off x="3907025" y="2386250"/>
            <a:ext cx="1698300" cy="6303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2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указатель на строку элементов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Выделение памяти под указатели на строки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 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int*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 </a:t>
            </a:r>
            <a:r>
              <a:rPr lang="ru"/>
              <a:t>(j = 0; j&lt;m; j++)  </a:t>
            </a:r>
            <a:r>
              <a:rPr lang="ru">
                <a:solidFill>
                  <a:srgbClr val="019836"/>
                </a:solidFill>
              </a:rPr>
              <a:t>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3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>
            <a:off x="754725" y="1516450"/>
            <a:ext cx="81819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int **a;  // указатель на указатель на строку элементов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int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system("chcp 1251");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system("cls");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строк: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printf("Введите количество столбцов: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scanf("%d",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Выделение памяти под указатели на строки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a = (int**)malloc(n * sizeof(int*));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// Ввод элементов массива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for (i = 0; i&lt;n; i++)  // цикл по строкам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// Выделение памяти под хранение строк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a[i] = (int*)malloc(m * sizeof(int));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for (j = 0; j&lt;m; j++)  // цикл по столбцам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printf("a[%d][%d] = ",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      scanf("%d",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1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2"/>
          </p:nvPr>
        </p:nvSpPr>
        <p:spPr>
          <a:xfrm>
            <a:off x="795050" y="2220050"/>
            <a:ext cx="6692700" cy="20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544050" y="11980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кодом и текстом 2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</a:t>
            </a:r>
            <a:r>
              <a:rPr lang="ru">
                <a:solidFill>
                  <a:srgbClr val="0645AD"/>
                </a:solidFill>
              </a:rPr>
              <a:t> int</a:t>
            </a:r>
            <a:r>
              <a:rPr lang="ru"/>
              <a:t> **a;  </a:t>
            </a:r>
            <a:r>
              <a:rPr lang="ru">
                <a:solidFill>
                  <a:srgbClr val="019836"/>
                </a:solidFill>
              </a:rPr>
              <a:t>// указатель на строку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 i, j, n, 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"chcp 1251"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system(</a:t>
            </a:r>
            <a:r>
              <a:rPr lang="ru">
                <a:solidFill>
                  <a:srgbClr val="A61C00"/>
                </a:solidFill>
              </a:rPr>
              <a:t>"cls"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строк: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&amp;n);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printf(</a:t>
            </a:r>
            <a:r>
              <a:rPr lang="ru">
                <a:solidFill>
                  <a:srgbClr val="A61C00"/>
                </a:solidFill>
              </a:rPr>
              <a:t>"Введите количество столбцов: "</a:t>
            </a:r>
            <a:r>
              <a:rPr lang="ru"/>
              <a:t>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</a:t>
            </a:r>
            <a:r>
              <a:rPr lang="ru">
                <a:solidFill>
                  <a:srgbClr val="019836"/>
                </a:solidFill>
              </a:rPr>
              <a:t>// Выделение памяти под хранение строк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a[i]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*)malloc(m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цикл по столбцам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(j = 0; j&lt;m; j++)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printf(</a:t>
            </a:r>
            <a:r>
              <a:rPr lang="ru">
                <a:solidFill>
                  <a:srgbClr val="A61C00"/>
                </a:solidFill>
              </a:rPr>
              <a:t>"a[%d][%d] = "</a:t>
            </a:r>
            <a:r>
              <a:rPr lang="ru"/>
              <a:t>, i, j);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  scanf(</a:t>
            </a:r>
            <a:r>
              <a:rPr lang="ru">
                <a:solidFill>
                  <a:srgbClr val="A61C00"/>
                </a:solidFill>
              </a:rPr>
              <a:t>"%d"</a:t>
            </a:r>
            <a:r>
              <a:rPr lang="ru"/>
              <a:t>, &amp;a[i][j]);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>
                <a:solidFill>
                  <a:srgbClr val="019836"/>
                </a:solidFill>
              </a:rPr>
              <a:t> // Выделение памяти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a = 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**)malloc(n * </a:t>
            </a:r>
            <a:r>
              <a:rPr lang="ru">
                <a:solidFill>
                  <a:srgbClr val="0645AD"/>
                </a:solidFill>
              </a:rPr>
              <a:t>sizeof</a:t>
            </a:r>
            <a:r>
              <a:rPr lang="ru"/>
              <a:t>(</a:t>
            </a:r>
            <a:r>
              <a:rPr lang="ru">
                <a:solidFill>
                  <a:srgbClr val="0645AD"/>
                </a:solidFill>
              </a:rPr>
              <a:t>int</a:t>
            </a:r>
            <a:r>
              <a:rPr lang="ru"/>
              <a:t>*));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19836"/>
                </a:solidFill>
              </a:rPr>
              <a:t>// Ввод элементов массива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645AD"/>
                </a:solidFill>
              </a:rPr>
              <a:t>for</a:t>
            </a:r>
            <a:r>
              <a:rPr lang="ru"/>
              <a:t> (i = 0; i&lt;n; i++)  </a:t>
            </a:r>
            <a:r>
              <a:rPr lang="ru">
                <a:solidFill>
                  <a:srgbClr val="019836"/>
                </a:solidFill>
              </a:rPr>
              <a:t>// цикл по строкам</a:t>
            </a:r>
            <a:endParaRPr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{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Это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Разноцветный код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Он что-то описывает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500550" y="28907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" name="Google Shape;256;p36"/>
          <p:cNvSpPr/>
          <p:nvPr/>
        </p:nvSpPr>
        <p:spPr>
          <a:xfrm>
            <a:off x="4185600" y="2769125"/>
            <a:ext cx="4598100" cy="1841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(в формате CCQ, </a:t>
            </a:r>
            <a:r>
              <a:rPr lang="ru" sz="1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объяснение, что это</a:t>
            </a: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37"/>
          <p:cNvSpPr/>
          <p:nvPr/>
        </p:nvSpPr>
        <p:spPr>
          <a:xfrm>
            <a:off x="4796700" y="756825"/>
            <a:ext cx="3394800" cy="813900"/>
          </a:xfrm>
          <a:prstGeom prst="wedgeRectCallout">
            <a:avLst>
              <a:gd name="adj1" fmla="val -20595"/>
              <a:gd name="adj2" fmla="val 85275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блока, задайте студентам открытые вопросы на понимание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заданием</a:t>
            </a:r>
            <a:endParaRPr/>
          </a:p>
        </p:txBody>
      </p:sp>
      <p:graphicFrame>
        <p:nvGraphicFramePr>
          <p:cNvPr id="279" name="Google Shape;279;p40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Определение источников данных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гипотезы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Тестирование на информационную безопасность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sz="1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5216975" y="283500"/>
            <a:ext cx="3545100" cy="965700"/>
          </a:xfrm>
          <a:prstGeom prst="wedgeRectCallout">
            <a:avLst>
              <a:gd name="adj1" fmla="val -20417"/>
              <a:gd name="adj2" fmla="val 67778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Инструкцию к заданию лучше вывести на слайд, чтобы студент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любое время мог к ней вернуться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домашним заданием</a:t>
            </a:r>
            <a:endParaRPr/>
          </a:p>
        </p:txBody>
      </p:sp>
      <p:graphicFrame>
        <p:nvGraphicFramePr>
          <p:cNvPr id="288" name="Google Shape;288;p41"/>
          <p:cNvGraphicFramePr/>
          <p:nvPr/>
        </p:nvGraphicFramePr>
        <p:xfrm>
          <a:off x="952500" y="1372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Google Shape;289;p41"/>
          <p:cNvSpPr/>
          <p:nvPr/>
        </p:nvSpPr>
        <p:spPr>
          <a:xfrm>
            <a:off x="5590800" y="3170125"/>
            <a:ext cx="3021900" cy="1251900"/>
          </a:xfrm>
          <a:prstGeom prst="wedgeRectCallout">
            <a:avLst>
              <a:gd name="adj1" fmla="val -20671"/>
              <a:gd name="adj2" fmla="val -78822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Проговорите подробно предстоящее домашнее задание, чтобы у студентов было четкое понимание, как его 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441925" y="4037106"/>
            <a:ext cx="555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endParaRPr sz="1000"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материалов для изучения</a:t>
            </a:r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Книга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Сайт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Мануал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Статья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Видео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Приложение/Сервис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Пример кода/конфига и др. на github OTUS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sz="1300"/>
          </a:p>
        </p:txBody>
      </p:sp>
      <p:sp>
        <p:nvSpPr>
          <p:cNvPr id="298" name="Google Shape;298;p42"/>
          <p:cNvSpPr/>
          <p:nvPr/>
        </p:nvSpPr>
        <p:spPr>
          <a:xfrm>
            <a:off x="6084750" y="1426625"/>
            <a:ext cx="2725800" cy="1255500"/>
          </a:xfrm>
          <a:prstGeom prst="wedgeRectCallout">
            <a:avLst>
              <a:gd name="adj1" fmla="val -69571"/>
              <a:gd name="adj2" fmla="val 26896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Студенты рады, когда к занятию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что почитать и изучить дополнительно, кроме вебинара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309" name="Google Shape;309;p4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Написать код ...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Разрабатывать  ….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Сформулировать ...</a:t>
                      </a: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" name="Google Shape;310;p4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Проверка достижения целей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500550" y="28907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для проверки</a:t>
            </a:r>
            <a:endParaRPr/>
          </a:p>
        </p:txBody>
      </p:sp>
      <p:graphicFrame>
        <p:nvGraphicFramePr>
          <p:cNvPr id="316" name="Google Shape;316;p45"/>
          <p:cNvGraphicFramePr/>
          <p:nvPr/>
        </p:nvGraphicFramePr>
        <p:xfrm>
          <a:off x="952500" y="1315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Google Shape;317;p45"/>
          <p:cNvSpPr/>
          <p:nvPr/>
        </p:nvSpPr>
        <p:spPr>
          <a:xfrm>
            <a:off x="4185600" y="2769125"/>
            <a:ext cx="4598100" cy="1841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Проверяем, как студенты поняли рассказанный вами материал (по всему занятию).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могут быть в формате теста, открытого вопроса (в формате CCQ, </a:t>
            </a:r>
            <a:r>
              <a:rPr lang="ru" sz="12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объяснение, что это</a:t>
            </a:r>
            <a:r>
              <a:rPr lang="ru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Можно включить задание “на подумать”, разбор кейса, самооценку понимания материала. Также возможен формат групповой дискуссии по какому-либо вопросу.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тезисами</a:t>
            </a:r>
            <a:endParaRPr/>
          </a:p>
        </p:txBody>
      </p:sp>
      <p:graphicFrame>
        <p:nvGraphicFramePr>
          <p:cNvPr id="323" name="Google Shape;323;p46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4" name="Google Shape;324;p46"/>
          <p:cNvSpPr/>
          <p:nvPr/>
        </p:nvSpPr>
        <p:spPr>
          <a:xfrm>
            <a:off x="6164850" y="434975"/>
            <a:ext cx="2534400" cy="991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Подведите итоги занятия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вместе со студентами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6"/>
          <p:cNvSpPr txBox="1">
            <a:spLocks noGrp="1"/>
          </p:cNvSpPr>
          <p:nvPr>
            <p:ph type="subTitle" idx="4294967295"/>
          </p:nvPr>
        </p:nvSpPr>
        <p:spPr>
          <a:xfrm>
            <a:off x="500550" y="8647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Подведем итоги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t="11848" b="11848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/>
              <a:t>Разведывательный анализ данных для целей машинного обучения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3" y="2978825"/>
            <a:ext cx="5648215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Старший аналитик, </a:t>
            </a:r>
            <a:r>
              <a:rPr lang="en-US" sz="1250" dirty="0"/>
              <a:t>RSpectr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dirty="0"/>
              <a:t>Об опыте:</a:t>
            </a: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Мониторинг и исследования медиа (</a:t>
            </a:r>
            <a:r>
              <a:rPr lang="en-US" sz="1250" b="0" dirty="0"/>
              <a:t>Brand Analytics, </a:t>
            </a:r>
            <a:r>
              <a:rPr lang="ru-RU" sz="1250" b="0" dirty="0"/>
              <a:t>Медиалогия</a:t>
            </a:r>
            <a:r>
              <a:rPr lang="ru" sz="1250" b="0" dirty="0"/>
              <a:t>, R, </a:t>
            </a:r>
            <a:r>
              <a:rPr lang="en-US" sz="1250" b="0" dirty="0"/>
              <a:t>Python</a:t>
            </a:r>
            <a:r>
              <a:rPr lang="ru" sz="1250" b="0" dirty="0"/>
              <a:t>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 b="0" dirty="0"/>
              <a:t>Люблю делать: </a:t>
            </a:r>
            <a:r>
              <a:rPr lang="en-US" sz="1250" b="0" dirty="0"/>
              <a:t>Text Mining, </a:t>
            </a:r>
            <a:r>
              <a:rPr lang="ru-RU" sz="1250" b="0" dirty="0" err="1"/>
              <a:t>графовый</a:t>
            </a:r>
            <a:r>
              <a:rPr lang="ru-RU" sz="1250" b="0" dirty="0"/>
              <a:t> анализ, интерактивные </a:t>
            </a:r>
            <a:r>
              <a:rPr lang="ru-RU" sz="1250" b="0" dirty="0" err="1"/>
              <a:t>дэшборды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 b="0" dirty="0"/>
              <a:t>+7 915 254-87-83 / </a:t>
            </a:r>
            <a:r>
              <a:rPr lang="en-US" sz="1250" b="0" dirty="0"/>
              <a:t>a.pawluczenko@gmail.com </a:t>
            </a:r>
            <a:r>
              <a:rPr lang="ru" sz="1250" b="0" dirty="0"/>
              <a:t>/ </a:t>
            </a:r>
            <a:r>
              <a:rPr lang="en-US" sz="1250" b="0" dirty="0"/>
              <a:t>@a.pawluczenko</a:t>
            </a:r>
            <a:endParaRPr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Андрей Павлюченко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331" name="Google Shape;331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864" y="1986125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240799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3412825" y="133025"/>
            <a:ext cx="5483700" cy="2108100"/>
          </a:xfrm>
          <a:prstGeom prst="wedgeRectCallout">
            <a:avLst>
              <a:gd name="adj1" fmla="val -34183"/>
              <a:gd name="adj2" fmla="val 61119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занятия. Чтобы студенты действительно делились обратной связью, рекомендуем не относиться к этому формально и варьировать вопросы в зависимости от темы, формата занятия, аудитории, текущей ситуации.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вопросов (вы можете задавать свои):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в прошедшем занятии вам показалось наиболее полезным?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тезисами вебинара вы не согласны?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какому вопросу захотелось глубже изучить информацию?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выводами уходите с занятия?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насколько тема была для вас сложной?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какой знания получилось применить на практике на вебинаре?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понимаете ли вы, как применять на практике то, что узнали на вебинаре. Если да, то как?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какой раздел вебинара показался вам самым сложным для понимания?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-"/>
            </a:pP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какому разделу вам не хватило информации и примеров?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2407990" y="33630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9700" y="3296427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341" name="Google Shape;341;p48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15 октября 2021</a:t>
            </a:r>
            <a:endParaRPr sz="15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1915425" y="1826708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Бэкапы и репликация PostgreSQL</a:t>
            </a:r>
            <a:endParaRPr sz="2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sz="13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7" name="Google Shape;3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/>
          <p:nvPr/>
        </p:nvSpPr>
        <p:spPr>
          <a:xfrm>
            <a:off x="5687250" y="330575"/>
            <a:ext cx="3058200" cy="957600"/>
          </a:xfrm>
          <a:prstGeom prst="wedgeRectCallout">
            <a:avLst>
              <a:gd name="adj1" fmla="val -20684"/>
              <a:gd name="adj2" fmla="val 73254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Методическая подсказка для вас, после прочтения УДАЛИТЬ из презентации </a:t>
            </a:r>
            <a:endParaRPr sz="11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Анонсируйте тему следующего занятия, чтобы подогреть интерес студентов :)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3">
            <a:alphaModFix/>
          </a:blip>
          <a:srcRect l="8745" t="7866" r="8745" b="315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ФИО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0304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Контакты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77" name="Google Shape;37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2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2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5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2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CC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2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Люди</a:t>
            </a:r>
            <a:endParaRPr sz="1500" b="1"/>
          </a:p>
        </p:txBody>
      </p:sp>
      <p:pic>
        <p:nvPicPr>
          <p:cNvPr id="413" name="Google Shape;413;p52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2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2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2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424" name="Google Shape;42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>
            <a:spLocks noGrp="1"/>
          </p:cNvSpPr>
          <p:nvPr>
            <p:ph type="subTitle" idx="4294967295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Обучение, исследование</a:t>
            </a:r>
            <a:endParaRPr sz="1500" b="1"/>
          </a:p>
        </p:txBody>
      </p:sp>
      <p:pic>
        <p:nvPicPr>
          <p:cNvPr id="429" name="Google Shape;429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3"/>
          <p:cNvSpPr txBox="1">
            <a:spLocks noGrp="1"/>
          </p:cNvSpPr>
          <p:nvPr>
            <p:ph type="subTitle" idx="4294967295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Компьютерные игры</a:t>
            </a:r>
            <a:endParaRPr sz="1500" b="1"/>
          </a:p>
        </p:txBody>
      </p:sp>
      <p:pic>
        <p:nvPicPr>
          <p:cNvPr id="438" name="Google Shape;438;p5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3"/>
          <p:cNvSpPr txBox="1">
            <a:spLocks noGrp="1"/>
          </p:cNvSpPr>
          <p:nvPr>
            <p:ph type="subTitle" idx="4294967295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Технологии</a:t>
            </a:r>
            <a:endParaRPr sz="1500" b="1"/>
          </a:p>
        </p:txBody>
      </p:sp>
      <p:pic>
        <p:nvPicPr>
          <p:cNvPr id="451" name="Google Shape;451;p5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3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3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3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3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3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3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3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3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3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3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3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472" name="Google Shape;472;p54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473" name="Google Shape;47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Коммуникации</a:t>
            </a:r>
            <a:endParaRPr sz="1500" b="1"/>
          </a:p>
        </p:txBody>
      </p:sp>
      <p:pic>
        <p:nvPicPr>
          <p:cNvPr id="482" name="Google Shape;482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4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Разное</a:t>
            </a:r>
            <a:endParaRPr sz="1500" b="1"/>
          </a:p>
        </p:txBody>
      </p:sp>
      <p:sp>
        <p:nvSpPr>
          <p:cNvPr id="502" name="Google Shape;502;p54"/>
          <p:cNvSpPr txBox="1">
            <a:spLocks noGrp="1"/>
          </p:cNvSpPr>
          <p:nvPr>
            <p:ph type="subTitle" idx="4294967295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Флажки/Метки</a:t>
            </a:r>
            <a:endParaRPr sz="1500" b="1"/>
          </a:p>
        </p:txBody>
      </p:sp>
      <p:pic>
        <p:nvPicPr>
          <p:cNvPr id="503" name="Google Shape;503;p5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4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4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4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4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4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4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4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4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4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4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4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4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4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4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4"/>
          <p:cNvPicPr preferRelativeResize="0"/>
          <p:nvPr/>
        </p:nvPicPr>
        <p:blipFill rotWithShape="1">
          <a:blip r:embed="rId50">
            <a:alphaModFix/>
          </a:blip>
          <a:srcRect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5"/>
          <p:cNvSpPr/>
          <p:nvPr/>
        </p:nvSpPr>
        <p:spPr>
          <a:xfrm>
            <a:off x="360000" y="3625575"/>
            <a:ext cx="28401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535" name="Google Shape;535;p56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536" name="Google Shape;536;p56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7" name="Google Shape;537;p56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00550" y="67489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 dirty="0"/>
              <a:t>Правила вебинара</a:t>
            </a:r>
            <a:endParaRPr sz="3200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1C7913-9C2C-9895-E5B3-B216D14B0627}"/>
              </a:ext>
            </a:extLst>
          </p:cNvPr>
          <p:cNvGrpSpPr/>
          <p:nvPr/>
        </p:nvGrpSpPr>
        <p:grpSpPr>
          <a:xfrm>
            <a:off x="837650" y="802808"/>
            <a:ext cx="3292175" cy="692620"/>
            <a:chOff x="837650" y="885932"/>
            <a:chExt cx="3292175" cy="692620"/>
          </a:xfrm>
        </p:grpSpPr>
        <p:pic>
          <p:nvPicPr>
            <p:cNvPr id="96" name="Google Shape;9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650" y="88593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 txBox="1"/>
            <p:nvPr/>
          </p:nvSpPr>
          <p:spPr>
            <a:xfrm>
              <a:off x="1654525" y="908992"/>
              <a:ext cx="2475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Активно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участвуем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F21B2DC-D5D9-F0A1-70B0-7C10AE4C0911}"/>
              </a:ext>
            </a:extLst>
          </p:cNvPr>
          <p:cNvGrpSpPr/>
          <p:nvPr/>
        </p:nvGrpSpPr>
        <p:grpSpPr>
          <a:xfrm>
            <a:off x="837651" y="2519774"/>
            <a:ext cx="4938412" cy="692599"/>
            <a:chOff x="837651" y="2519774"/>
            <a:chExt cx="4938412" cy="69259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651" y="2519774"/>
              <a:ext cx="692621" cy="692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9"/>
            <p:cNvSpPr txBox="1"/>
            <p:nvPr/>
          </p:nvSpPr>
          <p:spPr>
            <a:xfrm>
              <a:off x="1654525" y="2542923"/>
              <a:ext cx="4121538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Задаем вопрос </a:t>
              </a: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</a:t>
              </a: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 чат или поднимаем руку и говорим голосом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4EA6A28-AAC5-CEC5-FFE8-1BE4DAD374BD}"/>
              </a:ext>
            </a:extLst>
          </p:cNvPr>
          <p:cNvGrpSpPr/>
          <p:nvPr/>
        </p:nvGrpSpPr>
        <p:grpSpPr>
          <a:xfrm>
            <a:off x="837650" y="4235300"/>
            <a:ext cx="4047875" cy="692620"/>
            <a:chOff x="837650" y="3570282"/>
            <a:chExt cx="4047875" cy="692620"/>
          </a:xfrm>
        </p:grpSpPr>
        <p:pic>
          <p:nvPicPr>
            <p:cNvPr id="95" name="Google Shape;95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650" y="3570282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1654525" y="3593342"/>
              <a:ext cx="3231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Вопросы вижу в чате,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могу ответить не сразу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42DFE6-06C9-9351-5B86-AFFB60684308}"/>
              </a:ext>
            </a:extLst>
          </p:cNvPr>
          <p:cNvGrpSpPr/>
          <p:nvPr/>
        </p:nvGrpSpPr>
        <p:grpSpPr>
          <a:xfrm>
            <a:off x="837650" y="1661291"/>
            <a:ext cx="3292175" cy="692620"/>
            <a:chOff x="837650" y="1704355"/>
            <a:chExt cx="3292175" cy="692620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7650" y="1704355"/>
              <a:ext cx="692621" cy="692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9"/>
            <p:cNvSpPr txBox="1"/>
            <p:nvPr/>
          </p:nvSpPr>
          <p:spPr>
            <a:xfrm>
              <a:off x="1654525" y="1727515"/>
              <a:ext cx="24753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Off-topic обсуждаем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 </a:t>
              </a:r>
              <a:r>
                <a:rPr lang="en-US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Telegram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EC50E9-FF03-E4DA-33A2-45783AA61BD8}"/>
              </a:ext>
            </a:extLst>
          </p:cNvPr>
          <p:cNvGrpSpPr/>
          <p:nvPr/>
        </p:nvGrpSpPr>
        <p:grpSpPr>
          <a:xfrm>
            <a:off x="839072" y="3378236"/>
            <a:ext cx="4046453" cy="691200"/>
            <a:chOff x="839072" y="3320619"/>
            <a:chExt cx="4046453" cy="691200"/>
          </a:xfrm>
        </p:grpSpPr>
        <p:sp>
          <p:nvSpPr>
            <p:cNvPr id="8" name="Google Shape;101;p19">
              <a:extLst>
                <a:ext uri="{FF2B5EF4-FFF2-40B4-BE49-F238E27FC236}">
                  <a16:creationId xmlns:a16="http://schemas.microsoft.com/office/drawing/2014/main" id="{6C5B6895-BD02-6FDA-F011-CA6E5FA5EF89}"/>
                </a:ext>
              </a:extLst>
            </p:cNvPr>
            <p:cNvSpPr txBox="1"/>
            <p:nvPr/>
          </p:nvSpPr>
          <p:spPr>
            <a:xfrm>
              <a:off x="1654525" y="3343069"/>
              <a:ext cx="32310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5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Включенная камера – желательно, но не обязательно</a:t>
              </a:r>
              <a:endParaRPr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" name="Google Shape;105;p19">
              <a:extLst>
                <a:ext uri="{FF2B5EF4-FFF2-40B4-BE49-F238E27FC236}">
                  <a16:creationId xmlns:a16="http://schemas.microsoft.com/office/drawing/2014/main" id="{BD31B13B-64AE-197D-B785-93251BF93EF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9072" y="3320619"/>
              <a:ext cx="691200" cy="69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543" name="Google Shape;543;p57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544" name="Google Shape;54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Зачем нам это нужно?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Решения по автоматизации РАД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Работа в </a:t>
            </a:r>
            <a:r>
              <a:rPr lang="en-US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: смотрим и сравниваем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2"/>
          <p:cNvCxnSpPr>
            <a:stCxn id="147" idx="1"/>
            <a:endCxn id="14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>
            <a:stCxn id="148" idx="1"/>
            <a:endCxn id="14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2"/>
          <p:cNvCxnSpPr>
            <a:stCxn id="149" idx="1"/>
            <a:endCxn id="15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2"/>
          <p:cNvCxnSpPr>
            <a:cxnSpLocks/>
            <a:stCxn id="150" idx="1"/>
            <a:endCxn id="15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163" name="Google Shape;163;p23"/>
          <p:cNvGraphicFramePr/>
          <p:nvPr>
            <p:extLst>
              <p:ext uri="{D42A27DB-BD31-4B8C-83A1-F6EECF244321}">
                <p14:modId xmlns:p14="http://schemas.microsoft.com/office/powerpoint/2010/main" val="313183866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Оценивать качество данных и их адекватность задаче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Предварительно выявлять закономерности и связи между признаками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библиотеки, ускоряющие пункты 1 и 2 в разы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Принимать решения на основе разведывательного анализа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171" name="Google Shape;171;p24"/>
          <p:cNvGraphicFramePr/>
          <p:nvPr>
            <p:extLst>
              <p:ext uri="{D42A27DB-BD31-4B8C-83A1-F6EECF244321}">
                <p14:modId xmlns:p14="http://schemas.microsoft.com/office/powerpoint/2010/main" val="2626459107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{897BA397-AA66-4ACA-B219-5C7939199CAB}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Выявлять проблемы с качеством данных на раннем этапе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Получать инсайты</a:t>
                      </a:r>
                      <a:endParaRPr sz="13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 эффективно выбирать методы анализа и принимать решения на основе полученных результатов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" name="Google Shape;173;p2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Зачем вам это уметь? Для того, чтобы:</a:t>
            </a:r>
            <a:endParaRPr sz="15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658300" y="1994729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вы считаете: для чего он вообще нужен?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715" y="1683613"/>
            <a:ext cx="1414775" cy="14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3;p24">
            <a:extLst>
              <a:ext uri="{FF2B5EF4-FFF2-40B4-BE49-F238E27FC236}">
                <a16:creationId xmlns:a16="http://schemas.microsoft.com/office/drawing/2014/main" id="{A66D7668-8700-A81D-EC61-9B33C7E13899}"/>
              </a:ext>
            </a:extLst>
          </p:cNvPr>
          <p:cNvSpPr txBox="1">
            <a:spLocks/>
          </p:cNvSpPr>
          <p:nvPr/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500" b="1" dirty="0">
                <a:solidFill>
                  <a:srgbClr val="FF9900"/>
                </a:solidFill>
              </a:rPr>
              <a:t>Разведывательный анализа данных, он же </a:t>
            </a:r>
            <a:r>
              <a:rPr lang="en-US" sz="1500" b="1" dirty="0">
                <a:solidFill>
                  <a:srgbClr val="FF9900"/>
                </a:solidFill>
              </a:rPr>
              <a:t>exploratory data analysis </a:t>
            </a:r>
            <a:r>
              <a:rPr lang="ru-RU" sz="1500" b="1" dirty="0">
                <a:solidFill>
                  <a:srgbClr val="FF9900"/>
                </a:solidFill>
              </a:rPr>
              <a:t>(далее – </a:t>
            </a:r>
            <a:r>
              <a:rPr lang="en-US" sz="1500" b="1" dirty="0">
                <a:solidFill>
                  <a:srgbClr val="FF9900"/>
                </a:solidFill>
              </a:rPr>
              <a:t>EDA</a:t>
            </a:r>
            <a:r>
              <a:rPr lang="ru-RU" sz="1500" b="1" dirty="0">
                <a:solidFill>
                  <a:srgbClr val="FF99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Разделительный слайд</a:t>
            </a:r>
            <a:endParaRPr sz="4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Тема блока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1908</Words>
  <Application>Microsoft Office PowerPoint</Application>
  <PresentationFormat>Экран (16:9)</PresentationFormat>
  <Paragraphs>313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Roboto</vt:lpstr>
      <vt:lpstr>Courier New</vt:lpstr>
      <vt:lpstr>Светлая тема</vt:lpstr>
      <vt:lpstr>Язык R для анализа данных Разведывательный анализ данных для целей машинного обучения</vt:lpstr>
      <vt:lpstr>Проверить, идет ли запись</vt:lpstr>
      <vt:lpstr>Разведывательный анализ данных для целей машинного обучения </vt:lpstr>
      <vt:lpstr>Правила вебинара</vt:lpstr>
      <vt:lpstr>Маршрут вебинара</vt:lpstr>
      <vt:lpstr>Цели вебинара</vt:lpstr>
      <vt:lpstr>Смысл</vt:lpstr>
      <vt:lpstr>Презентация PowerPoint</vt:lpstr>
      <vt:lpstr>Разделительный слайд Тема блока 1</vt:lpstr>
      <vt:lpstr>Слайд с текстом и картинкой</vt:lpstr>
      <vt:lpstr>Слайд с таблицей </vt:lpstr>
      <vt:lpstr>Слайд со схемой</vt:lpstr>
      <vt:lpstr>Слайд с кодом 1</vt:lpstr>
      <vt:lpstr>Слайд с кодом 2</vt:lpstr>
      <vt:lpstr>Слайд с кодом 3</vt:lpstr>
      <vt:lpstr>Слайд с кодом и текстом 1</vt:lpstr>
      <vt:lpstr>Слайд с кодом и текстом 2</vt:lpstr>
      <vt:lpstr>Вопросы? </vt:lpstr>
      <vt:lpstr>Вопросы для проверки</vt:lpstr>
      <vt:lpstr>Ключевые тезисы  </vt:lpstr>
      <vt:lpstr>LIVE</vt:lpstr>
      <vt:lpstr>Практика</vt:lpstr>
      <vt:lpstr>Слайд с заданием</vt:lpstr>
      <vt:lpstr>Слайд с домашним заданием</vt:lpstr>
      <vt:lpstr>Список материалов для изучения</vt:lpstr>
      <vt:lpstr>Рефлексия</vt:lpstr>
      <vt:lpstr>Цели вебинара</vt:lpstr>
      <vt:lpstr>Вопросы для проверки</vt:lpstr>
      <vt:lpstr>Слайд с тезисами</vt:lpstr>
      <vt:lpstr>Рефлексия</vt:lpstr>
      <vt:lpstr>Следующий вебинар</vt:lpstr>
      <vt:lpstr>Заполните, пожалуйста, опрос о занятии по ссылке в чате</vt:lpstr>
      <vt:lpstr>Приходите на следующие вебинары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Павлюченко Андрей Александрович</dc:creator>
  <cp:lastModifiedBy>Андрей Павлюченко</cp:lastModifiedBy>
  <cp:revision>21</cp:revision>
  <dcterms:modified xsi:type="dcterms:W3CDTF">2023-04-10T16:54:57Z</dcterms:modified>
</cp:coreProperties>
</file>