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9144000" cy="5143500" type="screen16x9"/>
  <p:notesSz cx="6858000" cy="9144000"/>
  <p:embeddedFontLst>
    <p:embeddedFont>
      <p:font typeface="Roboto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2215">
          <p15:clr>
            <a:srgbClr val="9AA0A6"/>
          </p15:clr>
        </p15:guide>
        <p15:guide id="4" orient="horz" pos="238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7BA397-AA66-4ACA-B219-5C7939199CAB}">
  <a:tblStyle styleId="{897BA397-AA66-4ACA-B219-5C7939199C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7"/>
      </p:cViewPr>
      <p:guideLst>
        <p:guide pos="5533"/>
        <p:guide pos="1002"/>
        <p:guide orient="horz" pos="2215"/>
        <p:guide orient="horz" pos="2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89de44a0c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89de44a0c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f29b9fb24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f29b9fb24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9de44a0c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9de44a0c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f9c5fcd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f9c5fcd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f9c5fcdc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f9c5fcdc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f9c5fcdc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f9c5fcdc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f29b9fb2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f29b9fb24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a2580c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a2580c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543d5ff2d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543d5ff2d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95885760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95885760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f29b9fb24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f29b9fb24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f29b9fb2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f29b9fb2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f6222e6a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f6222e6a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f6222e6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f6222e6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f6222e6a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f6222e6a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f6222e6a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f6222e6a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f29b9fb24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f29b9fb24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f6222e6a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f6222e6a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f6222e6a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df6222e6a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e04b8b675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e04b8b675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f07fba8f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f07fba8f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f07fba8f9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f07fba8f9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f07fba8f9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f07fba8f9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e04b8b675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e04b8b675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e04b8b675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e04b8b675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e04b8b675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e04b8b675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9de44a0c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89de44a0c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  <a:defRPr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  <a:defRPr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  <a:defRPr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  <a:defRPr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  <a:defRPr sz="31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  <a:defRPr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Aleu5BD6ik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Aleu5BD6ik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9" Type="http://schemas.openxmlformats.org/officeDocument/2006/relationships/image" Target="../media/image59.png"/><Relationship Id="rId21" Type="http://schemas.openxmlformats.org/officeDocument/2006/relationships/image" Target="../media/image41.png"/><Relationship Id="rId34" Type="http://schemas.openxmlformats.org/officeDocument/2006/relationships/image" Target="../media/image5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37" Type="http://schemas.openxmlformats.org/officeDocument/2006/relationships/image" Target="../media/image57.png"/><Relationship Id="rId40" Type="http://schemas.openxmlformats.org/officeDocument/2006/relationships/image" Target="../media/image60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31" Type="http://schemas.openxmlformats.org/officeDocument/2006/relationships/image" Target="../media/image51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35" Type="http://schemas.openxmlformats.org/officeDocument/2006/relationships/image" Target="../media/image55.png"/><Relationship Id="rId8" Type="http://schemas.openxmlformats.org/officeDocument/2006/relationships/image" Target="../media/image28.png"/><Relationship Id="rId3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75.png"/><Relationship Id="rId26" Type="http://schemas.openxmlformats.org/officeDocument/2006/relationships/image" Target="../media/image83.png"/><Relationship Id="rId39" Type="http://schemas.openxmlformats.org/officeDocument/2006/relationships/image" Target="../media/image96.png"/><Relationship Id="rId21" Type="http://schemas.openxmlformats.org/officeDocument/2006/relationships/image" Target="../media/image78.png"/><Relationship Id="rId34" Type="http://schemas.openxmlformats.org/officeDocument/2006/relationships/image" Target="../media/image91.png"/><Relationship Id="rId42" Type="http://schemas.openxmlformats.org/officeDocument/2006/relationships/image" Target="../media/image99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29" Type="http://schemas.openxmlformats.org/officeDocument/2006/relationships/image" Target="../media/image86.png"/><Relationship Id="rId41" Type="http://schemas.openxmlformats.org/officeDocument/2006/relationships/image" Target="../media/image9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81.png"/><Relationship Id="rId32" Type="http://schemas.openxmlformats.org/officeDocument/2006/relationships/image" Target="../media/image89.png"/><Relationship Id="rId37" Type="http://schemas.openxmlformats.org/officeDocument/2006/relationships/image" Target="../media/image94.png"/><Relationship Id="rId40" Type="http://schemas.openxmlformats.org/officeDocument/2006/relationships/image" Target="../media/image97.png"/><Relationship Id="rId5" Type="http://schemas.openxmlformats.org/officeDocument/2006/relationships/image" Target="../media/image63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28" Type="http://schemas.openxmlformats.org/officeDocument/2006/relationships/image" Target="../media/image85.png"/><Relationship Id="rId36" Type="http://schemas.openxmlformats.org/officeDocument/2006/relationships/image" Target="../media/image93.png"/><Relationship Id="rId10" Type="http://schemas.openxmlformats.org/officeDocument/2006/relationships/image" Target="../media/image68.png"/><Relationship Id="rId19" Type="http://schemas.openxmlformats.org/officeDocument/2006/relationships/image" Target="../media/image76.png"/><Relationship Id="rId31" Type="http://schemas.openxmlformats.org/officeDocument/2006/relationships/image" Target="../media/image8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1.png"/><Relationship Id="rId22" Type="http://schemas.openxmlformats.org/officeDocument/2006/relationships/image" Target="../media/image79.png"/><Relationship Id="rId27" Type="http://schemas.openxmlformats.org/officeDocument/2006/relationships/image" Target="../media/image84.png"/><Relationship Id="rId30" Type="http://schemas.openxmlformats.org/officeDocument/2006/relationships/image" Target="../media/image87.png"/><Relationship Id="rId35" Type="http://schemas.openxmlformats.org/officeDocument/2006/relationships/image" Target="../media/image92.png"/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12" Type="http://schemas.openxmlformats.org/officeDocument/2006/relationships/image" Target="../media/image70.png"/><Relationship Id="rId17" Type="http://schemas.openxmlformats.org/officeDocument/2006/relationships/image" Target="../media/image74.png"/><Relationship Id="rId25" Type="http://schemas.openxmlformats.org/officeDocument/2006/relationships/image" Target="../media/image82.png"/><Relationship Id="rId33" Type="http://schemas.openxmlformats.org/officeDocument/2006/relationships/image" Target="../media/image90.png"/><Relationship Id="rId38" Type="http://schemas.openxmlformats.org/officeDocument/2006/relationships/image" Target="../media/image95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.png"/><Relationship Id="rId18" Type="http://schemas.openxmlformats.org/officeDocument/2006/relationships/image" Target="../media/image111.png"/><Relationship Id="rId26" Type="http://schemas.openxmlformats.org/officeDocument/2006/relationships/image" Target="../media/image117.png"/><Relationship Id="rId39" Type="http://schemas.openxmlformats.org/officeDocument/2006/relationships/image" Target="../media/image130.png"/><Relationship Id="rId21" Type="http://schemas.openxmlformats.org/officeDocument/2006/relationships/image" Target="../media/image114.png"/><Relationship Id="rId34" Type="http://schemas.openxmlformats.org/officeDocument/2006/relationships/image" Target="../media/image125.png"/><Relationship Id="rId42" Type="http://schemas.openxmlformats.org/officeDocument/2006/relationships/image" Target="../media/image133.png"/><Relationship Id="rId47" Type="http://schemas.openxmlformats.org/officeDocument/2006/relationships/image" Target="../media/image138.png"/><Relationship Id="rId50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09.png"/><Relationship Id="rId29" Type="http://schemas.openxmlformats.org/officeDocument/2006/relationships/image" Target="../media/image120.png"/><Relationship Id="rId11" Type="http://schemas.openxmlformats.org/officeDocument/2006/relationships/image" Target="../media/image106.png"/><Relationship Id="rId24" Type="http://schemas.openxmlformats.org/officeDocument/2006/relationships/image" Target="../media/image115.png"/><Relationship Id="rId32" Type="http://schemas.openxmlformats.org/officeDocument/2006/relationships/image" Target="../media/image123.png"/><Relationship Id="rId37" Type="http://schemas.openxmlformats.org/officeDocument/2006/relationships/image" Target="../media/image128.png"/><Relationship Id="rId40" Type="http://schemas.openxmlformats.org/officeDocument/2006/relationships/image" Target="../media/image131.png"/><Relationship Id="rId45" Type="http://schemas.openxmlformats.org/officeDocument/2006/relationships/image" Target="../media/image136.png"/><Relationship Id="rId5" Type="http://schemas.openxmlformats.org/officeDocument/2006/relationships/image" Target="../media/image102.png"/><Relationship Id="rId15" Type="http://schemas.openxmlformats.org/officeDocument/2006/relationships/image" Target="../media/image14.png"/><Relationship Id="rId23" Type="http://schemas.openxmlformats.org/officeDocument/2006/relationships/image" Target="../media/image9.png"/><Relationship Id="rId28" Type="http://schemas.openxmlformats.org/officeDocument/2006/relationships/image" Target="../media/image119.png"/><Relationship Id="rId36" Type="http://schemas.openxmlformats.org/officeDocument/2006/relationships/image" Target="../media/image127.png"/><Relationship Id="rId49" Type="http://schemas.openxmlformats.org/officeDocument/2006/relationships/image" Target="../media/image140.png"/><Relationship Id="rId10" Type="http://schemas.openxmlformats.org/officeDocument/2006/relationships/image" Target="../media/image105.png"/><Relationship Id="rId19" Type="http://schemas.openxmlformats.org/officeDocument/2006/relationships/image" Target="../media/image112.png"/><Relationship Id="rId31" Type="http://schemas.openxmlformats.org/officeDocument/2006/relationships/image" Target="../media/image122.png"/><Relationship Id="rId44" Type="http://schemas.openxmlformats.org/officeDocument/2006/relationships/image" Target="../media/image135.png"/><Relationship Id="rId4" Type="http://schemas.openxmlformats.org/officeDocument/2006/relationships/image" Target="../media/image101.png"/><Relationship Id="rId9" Type="http://schemas.openxmlformats.org/officeDocument/2006/relationships/image" Target="../media/image104.png"/><Relationship Id="rId14" Type="http://schemas.openxmlformats.org/officeDocument/2006/relationships/image" Target="../media/image15.png"/><Relationship Id="rId22" Type="http://schemas.openxmlformats.org/officeDocument/2006/relationships/image" Target="../media/image17.png"/><Relationship Id="rId27" Type="http://schemas.openxmlformats.org/officeDocument/2006/relationships/image" Target="../media/image118.png"/><Relationship Id="rId30" Type="http://schemas.openxmlformats.org/officeDocument/2006/relationships/image" Target="../media/image121.png"/><Relationship Id="rId35" Type="http://schemas.openxmlformats.org/officeDocument/2006/relationships/image" Target="../media/image126.png"/><Relationship Id="rId43" Type="http://schemas.openxmlformats.org/officeDocument/2006/relationships/image" Target="../media/image134.png"/><Relationship Id="rId48" Type="http://schemas.openxmlformats.org/officeDocument/2006/relationships/image" Target="../media/image139.png"/><Relationship Id="rId8" Type="http://schemas.openxmlformats.org/officeDocument/2006/relationships/image" Target="../media/image8.png"/><Relationship Id="rId3" Type="http://schemas.openxmlformats.org/officeDocument/2006/relationships/image" Target="../media/image100.png"/><Relationship Id="rId12" Type="http://schemas.openxmlformats.org/officeDocument/2006/relationships/image" Target="../media/image107.png"/><Relationship Id="rId17" Type="http://schemas.openxmlformats.org/officeDocument/2006/relationships/image" Target="../media/image110.png"/><Relationship Id="rId25" Type="http://schemas.openxmlformats.org/officeDocument/2006/relationships/image" Target="../media/image116.png"/><Relationship Id="rId33" Type="http://schemas.openxmlformats.org/officeDocument/2006/relationships/image" Target="../media/image124.png"/><Relationship Id="rId38" Type="http://schemas.openxmlformats.org/officeDocument/2006/relationships/image" Target="../media/image129.png"/><Relationship Id="rId46" Type="http://schemas.openxmlformats.org/officeDocument/2006/relationships/image" Target="../media/image137.png"/><Relationship Id="rId20" Type="http://schemas.openxmlformats.org/officeDocument/2006/relationships/image" Target="../media/image113.png"/><Relationship Id="rId41" Type="http://schemas.openxmlformats.org/officeDocument/2006/relationships/image" Target="../media/image1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Язык R для анализа данных</a:t>
            </a:r>
            <a:br>
              <a:rPr lang="en-US" dirty="0"/>
            </a:br>
            <a:r>
              <a:rPr lang="ru-RU" sz="3200" dirty="0"/>
              <a:t>Разведывательный анализ данных для целей машинного обучения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sp>
        <p:nvSpPr>
          <p:cNvPr id="191" name="Google Shape;191;p27"/>
          <p:cNvSpPr txBox="1">
            <a:spLocks noGrp="1"/>
          </p:cNvSpPr>
          <p:nvPr>
            <p:ph type="body" idx="1"/>
          </p:nvPr>
        </p:nvSpPr>
        <p:spPr>
          <a:xfrm>
            <a:off x="500550" y="1445513"/>
            <a:ext cx="3921600" cy="26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2017" b="1"/>
              <a:t>Это сова</a:t>
            </a:r>
            <a:endParaRPr sz="2017" b="1"/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09562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ct val="100000"/>
              <a:buAutoNum type="arabicParenR"/>
            </a:pPr>
            <a:r>
              <a:rPr lang="ru"/>
              <a:t>Сова — это символ мудрости и знаний</a:t>
            </a:r>
            <a:endParaRPr/>
          </a:p>
          <a:p>
            <a:pPr marL="457200" lvl="0" indent="-30956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ru"/>
              <a:t>Otus (лат.) — вид ночных птиц рода совки</a:t>
            </a:r>
            <a:endParaRPr/>
          </a:p>
          <a:p>
            <a:pPr marL="914400" lvl="1" indent="-29876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ru"/>
              <a:t>Otus scops — Сплюшка</a:t>
            </a:r>
            <a:endParaRPr/>
          </a:p>
          <a:p>
            <a:pPr marL="914400" lvl="1" indent="-29876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ru"/>
              <a:t>Otus gurneyi — Красноухая совка</a:t>
            </a:r>
            <a:endParaRPr/>
          </a:p>
          <a:p>
            <a:pPr marL="914400" lvl="1" indent="-29876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ru"/>
              <a:t>Otus siaoensis — Совка Сяо</a:t>
            </a:r>
            <a:endParaRPr/>
          </a:p>
          <a:p>
            <a:pPr marL="914400" lvl="1" indent="-29876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ru"/>
              <a:t>роро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И вообще тут лучше добавить буллеты-маркеры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 t="18803" r="34309" b="1623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Слайд с таблицей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8" name="Google Shape;198;p28"/>
          <p:cNvGraphicFramePr/>
          <p:nvPr/>
        </p:nvGraphicFramePr>
        <p:xfrm>
          <a:off x="598250" y="1426631"/>
          <a:ext cx="7689850" cy="1362956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208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rgbClr val="4A86E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rgbClr val="4A86E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2000" marR="72000" marT="72000" marB="72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/>
                    </a:p>
                  </a:txBody>
                  <a:tcPr marL="72000" marR="72000" marT="72000" marB="72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2000" marR="72000" marT="72000" marB="72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2000" marR="72000" marT="72000" marB="72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endParaRPr/>
                    </a:p>
                  </a:txBody>
                  <a:tcPr marL="72000" marR="72000" marT="72000" marB="72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со схемой</a:t>
            </a:r>
            <a:endParaRPr/>
          </a:p>
        </p:txBody>
      </p:sp>
      <p:pic>
        <p:nvPicPr>
          <p:cNvPr id="204" name="Google Shape;204;p2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307" y="1385106"/>
            <a:ext cx="5173386" cy="3198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/>
          <p:nvPr/>
        </p:nvSpPr>
        <p:spPr>
          <a:xfrm>
            <a:off x="5128800" y="154300"/>
            <a:ext cx="3563700" cy="948300"/>
          </a:xfrm>
          <a:prstGeom prst="wedgeRectCallout">
            <a:avLst>
              <a:gd name="adj1" fmla="val -33214"/>
              <a:gd name="adj2" fmla="val 74209"/>
            </a:avLst>
          </a:prstGeom>
          <a:solidFill>
            <a:srgbClr val="CCCC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 </a:t>
            </a:r>
            <a:endParaRPr sz="11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 максимуму упрощайте сложную информацию схемами, диаграммами, графическим визуалом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кодом 1</a:t>
            </a:r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subTitle" idx="1"/>
          </p:nvPr>
        </p:nvSpPr>
        <p:spPr>
          <a:xfrm>
            <a:off x="754725" y="1516450"/>
            <a:ext cx="8029200" cy="34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 **a;  </a:t>
            </a:r>
            <a:r>
              <a:rPr lang="ru">
                <a:solidFill>
                  <a:srgbClr val="019836"/>
                </a:solidFill>
              </a:rPr>
              <a:t>// указатель на указатель на строку элементов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 i, j, n, m;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system(</a:t>
            </a:r>
            <a:r>
              <a:rPr lang="ru">
                <a:solidFill>
                  <a:srgbClr val="A61C00"/>
                </a:solidFill>
              </a:rPr>
              <a:t>"chcp 1251"</a:t>
            </a:r>
            <a:r>
              <a:rPr lang="ru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system(</a:t>
            </a:r>
            <a:r>
              <a:rPr lang="ru">
                <a:solidFill>
                  <a:srgbClr val="A61C00"/>
                </a:solidFill>
              </a:rPr>
              <a:t>"cls"</a:t>
            </a:r>
            <a:r>
              <a:rPr lang="ru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printf(</a:t>
            </a:r>
            <a:r>
              <a:rPr lang="ru">
                <a:solidFill>
                  <a:srgbClr val="A61C00"/>
                </a:solidFill>
              </a:rPr>
              <a:t>"Введите количество строк: "</a:t>
            </a:r>
            <a:r>
              <a:rPr lang="ru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&amp;n);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printf(</a:t>
            </a:r>
            <a:r>
              <a:rPr lang="ru">
                <a:solidFill>
                  <a:srgbClr val="A61C00"/>
                </a:solidFill>
              </a:rPr>
              <a:t>"Введите количество столбцов: "</a:t>
            </a:r>
            <a:r>
              <a:rPr lang="ru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&amp;m);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19836"/>
                </a:solidFill>
              </a:rPr>
              <a:t>// Выделение памяти под указатели на строки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a = 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**)malloc (n * </a:t>
            </a:r>
            <a:r>
              <a:rPr lang="ru">
                <a:solidFill>
                  <a:srgbClr val="0645AD"/>
                </a:solidFill>
              </a:rPr>
              <a:t>sizeof</a:t>
            </a:r>
            <a:r>
              <a:rPr lang="ru"/>
              <a:t>(</a:t>
            </a:r>
            <a:r>
              <a:rPr lang="ru">
                <a:solidFill>
                  <a:srgbClr val="0645AD"/>
                </a:solidFill>
              </a:rPr>
              <a:t>int*</a:t>
            </a:r>
            <a:r>
              <a:rPr lang="ru"/>
              <a:t>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19836"/>
                </a:solidFill>
              </a:rPr>
              <a:t>// Ввод элементов массива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for </a:t>
            </a:r>
            <a:r>
              <a:rPr lang="ru"/>
              <a:t>(i = 0; i&lt;n; i++)  </a:t>
            </a:r>
            <a:r>
              <a:rPr lang="ru">
                <a:solidFill>
                  <a:srgbClr val="019836"/>
                </a:solidFill>
              </a:rPr>
              <a:t>// цикл по строкам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</a:t>
            </a:r>
            <a:r>
              <a:rPr lang="ru">
                <a:solidFill>
                  <a:srgbClr val="019836"/>
                </a:solidFill>
              </a:rPr>
              <a:t>// Выделение памяти под хранение строк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a[i] = 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*)malloc(m * </a:t>
            </a:r>
            <a:r>
              <a:rPr lang="ru">
                <a:solidFill>
                  <a:srgbClr val="0645AD"/>
                </a:solidFill>
              </a:rPr>
              <a:t>sizeof</a:t>
            </a:r>
            <a:r>
              <a:rPr lang="ru"/>
              <a:t>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</a:t>
            </a:r>
            <a:r>
              <a:rPr lang="ru">
                <a:solidFill>
                  <a:srgbClr val="0645AD"/>
                </a:solidFill>
              </a:rPr>
              <a:t>for </a:t>
            </a:r>
            <a:r>
              <a:rPr lang="ru"/>
              <a:t>(j = 0; j&lt;m; j++)  </a:t>
            </a:r>
            <a:r>
              <a:rPr lang="ru">
                <a:solidFill>
                  <a:srgbClr val="019836"/>
                </a:solidFill>
              </a:rPr>
              <a:t>// цикл по столбцам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  printf(</a:t>
            </a:r>
            <a:r>
              <a:rPr lang="ru">
                <a:solidFill>
                  <a:srgbClr val="A61C00"/>
                </a:solidFill>
              </a:rPr>
              <a:t>"a[%d][%d] = "</a:t>
            </a:r>
            <a:r>
              <a:rPr lang="ru"/>
              <a:t>, i, j);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&amp;a[i][j]);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2382100" y="2921900"/>
            <a:ext cx="1524900" cy="189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5605325" y="2159450"/>
            <a:ext cx="2663700" cy="45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 * </a:t>
            </a:r>
            <a:r>
              <a:rPr lang="ru" sz="1700">
                <a:solidFill>
                  <a:srgbClr val="0645AD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ru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700">
                <a:solidFill>
                  <a:srgbClr val="0645AD"/>
                </a:solidFill>
                <a:latin typeface="Courier New"/>
                <a:ea typeface="Courier New"/>
                <a:cs typeface="Courier New"/>
                <a:sym typeface="Courier New"/>
              </a:rPr>
              <a:t>int*</a:t>
            </a:r>
            <a:r>
              <a:rPr lang="ru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00"/>
          </a:p>
        </p:txBody>
      </p:sp>
      <p:cxnSp>
        <p:nvCxnSpPr>
          <p:cNvPr id="214" name="Google Shape;214;p30"/>
          <p:cNvCxnSpPr>
            <a:stCxn id="213" idx="1"/>
            <a:endCxn id="212" idx="3"/>
          </p:cNvCxnSpPr>
          <p:nvPr/>
        </p:nvCxnSpPr>
        <p:spPr>
          <a:xfrm flipH="1">
            <a:off x="3907025" y="2386250"/>
            <a:ext cx="1698300" cy="6303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кодом 2</a:t>
            </a:r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 **a;  </a:t>
            </a:r>
            <a:r>
              <a:rPr lang="ru">
                <a:solidFill>
                  <a:srgbClr val="019836"/>
                </a:solidFill>
              </a:rPr>
              <a:t>// указатель на указатель на строку элементов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 i, j, n, m;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system(</a:t>
            </a:r>
            <a:r>
              <a:rPr lang="ru">
                <a:solidFill>
                  <a:srgbClr val="A61C00"/>
                </a:solidFill>
              </a:rPr>
              <a:t>"chcp 1251"</a:t>
            </a:r>
            <a:r>
              <a:rPr lang="ru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system(</a:t>
            </a:r>
            <a:r>
              <a:rPr lang="ru">
                <a:solidFill>
                  <a:srgbClr val="A61C00"/>
                </a:solidFill>
              </a:rPr>
              <a:t>"cls"</a:t>
            </a:r>
            <a:r>
              <a:rPr lang="ru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printf(</a:t>
            </a:r>
            <a:r>
              <a:rPr lang="ru">
                <a:solidFill>
                  <a:srgbClr val="A61C00"/>
                </a:solidFill>
              </a:rPr>
              <a:t>"Введите количество строк: "</a:t>
            </a:r>
            <a:r>
              <a:rPr lang="ru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&amp;n);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printf(</a:t>
            </a:r>
            <a:r>
              <a:rPr lang="ru">
                <a:solidFill>
                  <a:srgbClr val="A61C00"/>
                </a:solidFill>
              </a:rPr>
              <a:t>"Введите количество столбцов: "</a:t>
            </a:r>
            <a:r>
              <a:rPr lang="ru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&amp;m);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19836"/>
                </a:solidFill>
              </a:rPr>
              <a:t>// Выделение памяти под указатели на строки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a = 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**)malloc (n * </a:t>
            </a:r>
            <a:r>
              <a:rPr lang="ru">
                <a:solidFill>
                  <a:srgbClr val="0645AD"/>
                </a:solidFill>
              </a:rPr>
              <a:t>sizeof</a:t>
            </a:r>
            <a:r>
              <a:rPr lang="ru"/>
              <a:t>(</a:t>
            </a:r>
            <a:r>
              <a:rPr lang="ru">
                <a:solidFill>
                  <a:srgbClr val="0645AD"/>
                </a:solidFill>
              </a:rPr>
              <a:t>int*</a:t>
            </a:r>
            <a:r>
              <a:rPr lang="ru"/>
              <a:t>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19836"/>
                </a:solidFill>
              </a:rPr>
              <a:t>// Ввод элементов массива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for </a:t>
            </a:r>
            <a:r>
              <a:rPr lang="ru"/>
              <a:t>(i = 0; i&lt;n; i++)  </a:t>
            </a:r>
            <a:r>
              <a:rPr lang="ru">
                <a:solidFill>
                  <a:srgbClr val="019836"/>
                </a:solidFill>
              </a:rPr>
              <a:t>// цикл по строкам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</a:t>
            </a:r>
            <a:r>
              <a:rPr lang="ru">
                <a:solidFill>
                  <a:srgbClr val="019836"/>
                </a:solidFill>
              </a:rPr>
              <a:t>// Выделение памяти под хранение строк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a[i] = 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*)malloc(m * </a:t>
            </a:r>
            <a:r>
              <a:rPr lang="ru">
                <a:solidFill>
                  <a:srgbClr val="0645AD"/>
                </a:solidFill>
              </a:rPr>
              <a:t>sizeof</a:t>
            </a:r>
            <a:r>
              <a:rPr lang="ru"/>
              <a:t>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</a:t>
            </a:r>
            <a:r>
              <a:rPr lang="ru">
                <a:solidFill>
                  <a:srgbClr val="0645AD"/>
                </a:solidFill>
              </a:rPr>
              <a:t>for </a:t>
            </a:r>
            <a:r>
              <a:rPr lang="ru"/>
              <a:t>(j = 0; j&lt;m; j++)  </a:t>
            </a:r>
            <a:r>
              <a:rPr lang="ru">
                <a:solidFill>
                  <a:srgbClr val="019836"/>
                </a:solidFill>
              </a:rPr>
              <a:t>// цикл по столбцам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  printf(</a:t>
            </a:r>
            <a:r>
              <a:rPr lang="ru">
                <a:solidFill>
                  <a:srgbClr val="A61C00"/>
                </a:solidFill>
              </a:rPr>
              <a:t>"a[%d][%d] = "</a:t>
            </a:r>
            <a:r>
              <a:rPr lang="ru"/>
              <a:t>, i, j);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&amp;a[i][j]);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кодом 3</a:t>
            </a:r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subTitle" idx="1"/>
          </p:nvPr>
        </p:nvSpPr>
        <p:spPr>
          <a:xfrm>
            <a:off x="754725" y="1516450"/>
            <a:ext cx="81819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int **a;  // указатель на указатель на строку элементов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int i, j, n, m;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system("chcp 1251");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system("cls");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printf("Введите количество строк: 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scanf("%d", &amp;n);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printf("Введите количество столбцов: 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scanf("%d", &amp;m);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// Выделение памяти под указатели на строки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a = (int**)malloc(n * sizeof(int*));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// Ввод элементов массива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for (i = 0; i&lt;n; i++)  // цикл по строкам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// Выделение памяти под хранение строк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a[i] = (int*)malloc(m * sizeof(int));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for (j = 0; j&lt;m; j++)  // цикл по столбцам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  printf("a[%d][%d] = ", i, j);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  scanf("%d", &amp;a[i][j]);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кодом и текстом 1</a:t>
            </a:r>
            <a:endParaRPr/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2"/>
          </p:nvPr>
        </p:nvSpPr>
        <p:spPr>
          <a:xfrm>
            <a:off x="795050" y="2220050"/>
            <a:ext cx="6692700" cy="20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</a:t>
            </a:r>
            <a:r>
              <a:rPr lang="ru">
                <a:solidFill>
                  <a:srgbClr val="0645AD"/>
                </a:solidFill>
              </a:rPr>
              <a:t> int</a:t>
            </a:r>
            <a:r>
              <a:rPr lang="ru"/>
              <a:t> **a;  </a:t>
            </a:r>
            <a:r>
              <a:rPr lang="ru">
                <a:solidFill>
                  <a:srgbClr val="019836"/>
                </a:solidFill>
              </a:rPr>
              <a:t>// указатель на строку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 i, j, n, m;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system(</a:t>
            </a:r>
            <a:r>
              <a:rPr lang="ru">
                <a:solidFill>
                  <a:srgbClr val="A61C00"/>
                </a:solidFill>
              </a:rPr>
              <a:t>"chcp 1251"</a:t>
            </a:r>
            <a:r>
              <a:rPr lang="ru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system(</a:t>
            </a:r>
            <a:r>
              <a:rPr lang="ru">
                <a:solidFill>
                  <a:srgbClr val="A61C00"/>
                </a:solidFill>
              </a:rPr>
              <a:t>"cls"</a:t>
            </a:r>
            <a:r>
              <a:rPr lang="ru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printf(</a:t>
            </a:r>
            <a:r>
              <a:rPr lang="ru">
                <a:solidFill>
                  <a:srgbClr val="A61C00"/>
                </a:solidFill>
              </a:rPr>
              <a:t>"Введите количество строк: "</a:t>
            </a:r>
            <a:r>
              <a:rPr lang="ru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&amp;n);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printf(</a:t>
            </a:r>
            <a:r>
              <a:rPr lang="ru">
                <a:solidFill>
                  <a:srgbClr val="A61C00"/>
                </a:solidFill>
              </a:rPr>
              <a:t>"Введите количество столбцов: "</a:t>
            </a:r>
            <a:r>
              <a:rPr lang="ru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&amp;m);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</a:t>
            </a:r>
            <a:r>
              <a:rPr lang="ru">
                <a:solidFill>
                  <a:srgbClr val="019836"/>
                </a:solidFill>
              </a:rPr>
              <a:t>// Выделение памяти под хранение строк</a:t>
            </a:r>
            <a:endParaRPr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544050" y="11980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Это код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Разноцветный код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Он что-то описывает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кодом и текстом 2</a:t>
            </a: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</a:t>
            </a:r>
            <a:r>
              <a:rPr lang="ru">
                <a:solidFill>
                  <a:srgbClr val="0645AD"/>
                </a:solidFill>
              </a:rPr>
              <a:t> int</a:t>
            </a:r>
            <a:r>
              <a:rPr lang="ru"/>
              <a:t> **a;  </a:t>
            </a:r>
            <a:r>
              <a:rPr lang="ru">
                <a:solidFill>
                  <a:srgbClr val="019836"/>
                </a:solidFill>
              </a:rPr>
              <a:t>// указатель на строку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 i, j, n, m;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system(</a:t>
            </a:r>
            <a:r>
              <a:rPr lang="ru">
                <a:solidFill>
                  <a:srgbClr val="A61C00"/>
                </a:solidFill>
              </a:rPr>
              <a:t>"chcp 1251"</a:t>
            </a:r>
            <a:r>
              <a:rPr lang="ru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system(</a:t>
            </a:r>
            <a:r>
              <a:rPr lang="ru">
                <a:solidFill>
                  <a:srgbClr val="A61C00"/>
                </a:solidFill>
              </a:rPr>
              <a:t>"cls"</a:t>
            </a:r>
            <a:r>
              <a:rPr lang="ru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printf(</a:t>
            </a:r>
            <a:r>
              <a:rPr lang="ru">
                <a:solidFill>
                  <a:srgbClr val="A61C00"/>
                </a:solidFill>
              </a:rPr>
              <a:t>"Введите количество строк: "</a:t>
            </a:r>
            <a:r>
              <a:rPr lang="ru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&amp;n);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printf(</a:t>
            </a:r>
            <a:r>
              <a:rPr lang="ru">
                <a:solidFill>
                  <a:srgbClr val="A61C00"/>
                </a:solidFill>
              </a:rPr>
              <a:t>"Введите количество столбцов: "</a:t>
            </a:r>
            <a:r>
              <a:rPr lang="ru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&amp;m);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   </a:t>
            </a:r>
            <a:r>
              <a:rPr lang="ru">
                <a:solidFill>
                  <a:srgbClr val="019836"/>
                </a:solidFill>
              </a:rPr>
              <a:t>// Выделение памяти под хранение строк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  a[i] = 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*)malloc(m * </a:t>
            </a:r>
            <a:r>
              <a:rPr lang="ru">
                <a:solidFill>
                  <a:srgbClr val="0645AD"/>
                </a:solidFill>
              </a:rPr>
              <a:t>sizeof</a:t>
            </a:r>
            <a:r>
              <a:rPr lang="ru"/>
              <a:t>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>
                <a:solidFill>
                  <a:srgbClr val="019836"/>
                </a:solidFill>
              </a:rPr>
              <a:t> // цикл по столбцам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  </a:t>
            </a:r>
            <a:r>
              <a:rPr lang="ru">
                <a:solidFill>
                  <a:srgbClr val="0645AD"/>
                </a:solidFill>
              </a:rPr>
              <a:t>for</a:t>
            </a:r>
            <a:r>
              <a:rPr lang="ru"/>
              <a:t> (j = 0; j&lt;m; j++)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 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    printf(</a:t>
            </a:r>
            <a:r>
              <a:rPr lang="ru">
                <a:solidFill>
                  <a:srgbClr val="A61C00"/>
                </a:solidFill>
              </a:rPr>
              <a:t>"a[%d][%d] = "</a:t>
            </a:r>
            <a:r>
              <a:rPr lang="ru"/>
              <a:t>, i, j);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  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&amp;a[i][j]);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 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>
                <a:solidFill>
                  <a:srgbClr val="019836"/>
                </a:solidFill>
              </a:rPr>
              <a:t> // Выделение памяти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a = 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**)malloc(n * </a:t>
            </a:r>
            <a:r>
              <a:rPr lang="ru">
                <a:solidFill>
                  <a:srgbClr val="0645AD"/>
                </a:solidFill>
              </a:rPr>
              <a:t>sizeof</a:t>
            </a:r>
            <a:r>
              <a:rPr lang="ru"/>
              <a:t>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*));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19836"/>
                </a:solidFill>
              </a:rPr>
              <a:t>// Ввод элементов массива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for</a:t>
            </a:r>
            <a:r>
              <a:rPr lang="ru"/>
              <a:t> (i = 0; i&lt;n; i++)  </a:t>
            </a:r>
            <a:r>
              <a:rPr lang="ru">
                <a:solidFill>
                  <a:srgbClr val="019836"/>
                </a:solidFill>
              </a:rPr>
              <a:t>// цикл по строкам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{</a:t>
            </a:r>
            <a:endParaRPr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Это код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Разноцветный код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Он что-то описывает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51425" y="396403"/>
            <a:ext cx="7706100" cy="4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br>
              <a:rPr lang="ru"/>
            </a:b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673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8499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3864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44393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>
            <a:spLocks noGrp="1"/>
          </p:cNvSpPr>
          <p:nvPr>
            <p:ph type="title"/>
          </p:nvPr>
        </p:nvSpPr>
        <p:spPr>
          <a:xfrm>
            <a:off x="500550" y="28907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 для проверки</a:t>
            </a:r>
            <a:endParaRPr/>
          </a:p>
        </p:txBody>
      </p:sp>
      <p:graphicFrame>
        <p:nvGraphicFramePr>
          <p:cNvPr id="255" name="Google Shape;255;p36"/>
          <p:cNvGraphicFramePr/>
          <p:nvPr/>
        </p:nvGraphicFramePr>
        <p:xfrm>
          <a:off x="952500" y="13155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" name="Google Shape;256;p36"/>
          <p:cNvSpPr/>
          <p:nvPr/>
        </p:nvSpPr>
        <p:spPr>
          <a:xfrm>
            <a:off x="4185600" y="2769125"/>
            <a:ext cx="4598100" cy="18411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CCCCCC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 </a:t>
            </a:r>
            <a:endParaRPr sz="11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Проверяем, как студенты поняли рассказанный вами материал.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Вопросы могут быть в формате теста, открытого вопроса (в формате CCQ, </a:t>
            </a:r>
            <a:r>
              <a:rPr lang="ru" sz="1200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объяснение, что это</a:t>
            </a:r>
            <a:r>
              <a:rPr lang="ru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). Можно включить задание “на подумать”, разбор кейса, самооценку понимания материала. Также возможен формат групповой дискуссии по какому-либо вопросу.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 dirty="0"/>
              <a:t>Меня хорошо видно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dirty="0"/>
              <a:t>&amp; слышно?</a:t>
            </a:r>
            <a:endParaRPr sz="4000" dirty="0"/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Ключевые тезисы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62" name="Google Shape;262;p37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3" name="Google Shape;263;p37"/>
          <p:cNvSpPr/>
          <p:nvPr/>
        </p:nvSpPr>
        <p:spPr>
          <a:xfrm>
            <a:off x="4796700" y="756825"/>
            <a:ext cx="3394800" cy="813900"/>
          </a:xfrm>
          <a:prstGeom prst="wedgeRectCallout">
            <a:avLst>
              <a:gd name="adj1" fmla="val -20595"/>
              <a:gd name="adj2" fmla="val 85275"/>
            </a:avLst>
          </a:prstGeom>
          <a:solidFill>
            <a:srgbClr val="CCCC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 </a:t>
            </a: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Подведите итоги блока, задайте студентам открытые вопросы на понимание материала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7200"/>
              <a:t>LIVE</a:t>
            </a:r>
            <a:endParaRPr sz="7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заданием</a:t>
            </a:r>
            <a:endParaRPr/>
          </a:p>
        </p:txBody>
      </p:sp>
      <p:graphicFrame>
        <p:nvGraphicFramePr>
          <p:cNvPr id="279" name="Google Shape;279;p40"/>
          <p:cNvGraphicFramePr/>
          <p:nvPr/>
        </p:nvGraphicFramePr>
        <p:xfrm>
          <a:off x="952500" y="1372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Определение источников данных</a:t>
                      </a: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Построение гипотезы</a:t>
                      </a: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Тестирование на информационную безопасность</a:t>
                      </a: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80" name="Google Shape;28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4016231"/>
            <a:ext cx="457256" cy="4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0"/>
          <p:cNvSpPr txBox="1"/>
          <p:nvPr/>
        </p:nvSpPr>
        <p:spPr>
          <a:xfrm>
            <a:off x="1441925" y="4037106"/>
            <a:ext cx="5559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Сроки выполнения:</a:t>
            </a:r>
            <a:endParaRPr sz="1000" b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40"/>
          <p:cNvSpPr/>
          <p:nvPr/>
        </p:nvSpPr>
        <p:spPr>
          <a:xfrm>
            <a:off x="5216975" y="283500"/>
            <a:ext cx="3545100" cy="965700"/>
          </a:xfrm>
          <a:prstGeom prst="wedgeRectCallout">
            <a:avLst>
              <a:gd name="adj1" fmla="val -20417"/>
              <a:gd name="adj2" fmla="val 67778"/>
            </a:avLst>
          </a:prstGeom>
          <a:solidFill>
            <a:srgbClr val="CCCC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 </a:t>
            </a: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Инструкцию к заданию лучше вывести на слайд, чтобы студент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любое время мог к ней вернуться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домашним заданием</a:t>
            </a:r>
            <a:endParaRPr/>
          </a:p>
        </p:txBody>
      </p:sp>
      <p:graphicFrame>
        <p:nvGraphicFramePr>
          <p:cNvPr id="288" name="Google Shape;288;p41"/>
          <p:cNvGraphicFramePr/>
          <p:nvPr/>
        </p:nvGraphicFramePr>
        <p:xfrm>
          <a:off x="952500" y="1372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9" name="Google Shape;289;p41"/>
          <p:cNvSpPr/>
          <p:nvPr/>
        </p:nvSpPr>
        <p:spPr>
          <a:xfrm>
            <a:off x="5590800" y="3170125"/>
            <a:ext cx="3021900" cy="1251900"/>
          </a:xfrm>
          <a:prstGeom prst="wedgeRectCallout">
            <a:avLst>
              <a:gd name="adj1" fmla="val -20671"/>
              <a:gd name="adj2" fmla="val -78822"/>
            </a:avLst>
          </a:prstGeom>
          <a:solidFill>
            <a:srgbClr val="CCCC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 </a:t>
            </a:r>
            <a:endParaRPr sz="11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Проговорите подробно предстоящее домашнее задание, чтобы у студентов было четкое понимание, как его делать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0" name="Google Shape;29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4016231"/>
            <a:ext cx="457256" cy="4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1"/>
          <p:cNvSpPr txBox="1"/>
          <p:nvPr/>
        </p:nvSpPr>
        <p:spPr>
          <a:xfrm>
            <a:off x="1441925" y="4037106"/>
            <a:ext cx="5559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Сроки выполнения:</a:t>
            </a:r>
            <a:endParaRPr sz="1000" b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материалов для изучения</a:t>
            </a:r>
            <a:endParaRPr/>
          </a:p>
        </p:txBody>
      </p:sp>
      <p:sp>
        <p:nvSpPr>
          <p:cNvPr id="297" name="Google Shape;297;p42"/>
          <p:cNvSpPr txBox="1">
            <a:spLocks noGrp="1"/>
          </p:cNvSpPr>
          <p:nvPr>
            <p:ph type="body" idx="4294967295"/>
          </p:nvPr>
        </p:nvSpPr>
        <p:spPr>
          <a:xfrm>
            <a:off x="500550" y="1197863"/>
            <a:ext cx="7742400" cy="28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Книга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Сайт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Мануал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Статья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Видео 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Приложение/Сервис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Пример кода/конфига и др. на github OTUS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sz="1300"/>
          </a:p>
        </p:txBody>
      </p:sp>
      <p:sp>
        <p:nvSpPr>
          <p:cNvPr id="298" name="Google Shape;298;p42"/>
          <p:cNvSpPr/>
          <p:nvPr/>
        </p:nvSpPr>
        <p:spPr>
          <a:xfrm>
            <a:off x="6084750" y="1426625"/>
            <a:ext cx="2725800" cy="1255500"/>
          </a:xfrm>
          <a:prstGeom prst="wedgeRectCallout">
            <a:avLst>
              <a:gd name="adj1" fmla="val -69571"/>
              <a:gd name="adj2" fmla="val 26896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 </a:t>
            </a:r>
            <a:endParaRPr sz="11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Студенты рады, когда к занятию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есть что почитать и изучить дополнительно, кроме вебинара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309" name="Google Shape;309;p44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Написать код ...</a:t>
                      </a: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Разрабатывать  ….</a:t>
                      </a: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Сформулировать ...</a:t>
                      </a: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0" name="Google Shape;310;p4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Проверка достижения целей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>
            <a:spLocks noGrp="1"/>
          </p:cNvSpPr>
          <p:nvPr>
            <p:ph type="title"/>
          </p:nvPr>
        </p:nvSpPr>
        <p:spPr>
          <a:xfrm>
            <a:off x="500550" y="28907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 для проверки</a:t>
            </a:r>
            <a:endParaRPr/>
          </a:p>
        </p:txBody>
      </p:sp>
      <p:graphicFrame>
        <p:nvGraphicFramePr>
          <p:cNvPr id="316" name="Google Shape;316;p45"/>
          <p:cNvGraphicFramePr/>
          <p:nvPr/>
        </p:nvGraphicFramePr>
        <p:xfrm>
          <a:off x="952500" y="13155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7" name="Google Shape;317;p45"/>
          <p:cNvSpPr/>
          <p:nvPr/>
        </p:nvSpPr>
        <p:spPr>
          <a:xfrm>
            <a:off x="4185600" y="2769125"/>
            <a:ext cx="4598100" cy="18411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CCCCCC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 </a:t>
            </a:r>
            <a:endParaRPr sz="11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Проверяем, как студенты поняли рассказанный вами материал (по всему занятию).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Вопросы могут быть в формате теста, открытого вопроса (в формате CCQ, </a:t>
            </a:r>
            <a:r>
              <a:rPr lang="ru" sz="1200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объяснение, что это</a:t>
            </a:r>
            <a:r>
              <a:rPr lang="ru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). Можно включить задание “на подумать”, разбор кейса, самооценку понимания материала. Также возможен формат групповой дискуссии по какому-либо вопросу.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тезисами</a:t>
            </a:r>
            <a:endParaRPr/>
          </a:p>
        </p:txBody>
      </p:sp>
      <p:graphicFrame>
        <p:nvGraphicFramePr>
          <p:cNvPr id="323" name="Google Shape;323;p46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4" name="Google Shape;324;p46"/>
          <p:cNvSpPr/>
          <p:nvPr/>
        </p:nvSpPr>
        <p:spPr>
          <a:xfrm>
            <a:off x="6164850" y="434975"/>
            <a:ext cx="2534400" cy="9915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CCCC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 </a:t>
            </a:r>
            <a:endParaRPr sz="11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Подведите итоги занятия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вместе со студентами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6"/>
          <p:cNvSpPr txBox="1">
            <a:spLocks noGrp="1"/>
          </p:cNvSpPr>
          <p:nvPr>
            <p:ph type="subTitle" idx="4294967295"/>
          </p:nvPr>
        </p:nvSpPr>
        <p:spPr>
          <a:xfrm>
            <a:off x="500550" y="8647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Подведем итоги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/>
          <a:srcRect t="11848" b="11848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500550" y="821220"/>
            <a:ext cx="8520600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dirty="0"/>
              <a:t>Разведывательный анализ данных для целей машинного обучения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 вебинара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"/>
          </p:nvPr>
        </p:nvSpPr>
        <p:spPr>
          <a:xfrm>
            <a:off x="3135423" y="2978825"/>
            <a:ext cx="5648215" cy="17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dirty="0"/>
              <a:t>Старший аналитик, </a:t>
            </a:r>
            <a:r>
              <a:rPr lang="en-US" sz="1250" dirty="0"/>
              <a:t>RSpectr</a:t>
            </a:r>
            <a:endParaRPr sz="12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 dirty="0"/>
              <a:t>Об опыте:</a:t>
            </a:r>
            <a:endParaRPr sz="12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 b="0" dirty="0"/>
              <a:t>Мониторинг и исследования медиа (</a:t>
            </a:r>
            <a:r>
              <a:rPr lang="en-US" sz="1250" b="0" dirty="0"/>
              <a:t>Brand Analytics, </a:t>
            </a:r>
            <a:r>
              <a:rPr lang="ru-RU" sz="1250" b="0" dirty="0"/>
              <a:t>Медиалогия</a:t>
            </a:r>
            <a:r>
              <a:rPr lang="ru" sz="1250" b="0" dirty="0"/>
              <a:t>, R, </a:t>
            </a:r>
            <a:r>
              <a:rPr lang="en-US" sz="1250" b="0" dirty="0"/>
              <a:t>Python</a:t>
            </a:r>
            <a:r>
              <a:rPr lang="ru" sz="1250" b="0" dirty="0"/>
              <a:t>)</a:t>
            </a: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 b="0" dirty="0"/>
              <a:t>Люблю делать: </a:t>
            </a:r>
            <a:r>
              <a:rPr lang="en-US" sz="1250" b="0" dirty="0"/>
              <a:t>Text Mining, </a:t>
            </a:r>
            <a:r>
              <a:rPr lang="ru-RU" sz="1250" b="0" dirty="0" err="1"/>
              <a:t>графовый</a:t>
            </a:r>
            <a:r>
              <a:rPr lang="ru-RU" sz="1250" b="0" dirty="0"/>
              <a:t> анализ, интерактивные </a:t>
            </a:r>
            <a:r>
              <a:rPr lang="ru-RU" sz="1250" b="0" dirty="0" err="1"/>
              <a:t>дэшборды</a:t>
            </a: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 b="0" dirty="0"/>
              <a:t>+7 915 254-87-83 / </a:t>
            </a:r>
            <a:r>
              <a:rPr lang="en-US" sz="1250" b="0" dirty="0"/>
              <a:t>a.pawluczenko@gmail.com </a:t>
            </a:r>
            <a:r>
              <a:rPr lang="ru" sz="1250" b="0" dirty="0"/>
              <a:t>/ </a:t>
            </a:r>
            <a:r>
              <a:rPr lang="en-US" sz="1250" b="0" dirty="0"/>
              <a:t>@a.pawluczenko</a:t>
            </a:r>
            <a:endParaRPr b="0"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3225575" y="25633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Андрей Павлюченко</a:t>
            </a:r>
            <a:endParaRPr sz="1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  <p:pic>
        <p:nvPicPr>
          <p:cNvPr id="331" name="Google Shape;331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0864" y="1986125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7"/>
          <p:cNvSpPr txBox="1"/>
          <p:nvPr/>
        </p:nvSpPr>
        <p:spPr>
          <a:xfrm>
            <a:off x="2407990" y="2364004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47"/>
          <p:cNvSpPr/>
          <p:nvPr/>
        </p:nvSpPr>
        <p:spPr>
          <a:xfrm>
            <a:off x="3412825" y="133025"/>
            <a:ext cx="5483700" cy="2108100"/>
          </a:xfrm>
          <a:prstGeom prst="wedgeRectCallout">
            <a:avLst>
              <a:gd name="adj1" fmla="val -34183"/>
              <a:gd name="adj2" fmla="val 61119"/>
            </a:avLst>
          </a:prstGeom>
          <a:solidFill>
            <a:srgbClr val="CCCC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 </a:t>
            </a:r>
            <a:endParaRPr sz="11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занятия. Чтобы студенты действительно делились обратной связью, рекомендуем не относиться к этому формально и варьировать вопросы в зависимости от темы, формата занятия, аудитории, текущей ситуации.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Варианты вопросов (вы можете задавать свои):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ru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в прошедшем занятии вам показалось наиболее полезным? 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ru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тезисами вебинара вы не согласны?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ru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 какому вопросу захотелось глубже изучить информацию?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ru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выводами уходите с занятия?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ru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насколько тема была для вас сложной?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ru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какой знания получилось применить на практике на вебинаре?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ru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понимаете ли вы, как применять на практике то, что узнали на вебинаре. Если да, то как?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ru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какой раздел вебинара показался вам самым сложным для понимания?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ru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 какому разделу вам не хватило информации и примеров?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47"/>
          <p:cNvSpPr txBox="1"/>
          <p:nvPr/>
        </p:nvSpPr>
        <p:spPr>
          <a:xfrm>
            <a:off x="2407990" y="33630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5" name="Google Shape;335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9700" y="3296427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Следующий вебинар</a:t>
            </a:r>
            <a:endParaRPr/>
          </a:p>
        </p:txBody>
      </p:sp>
      <p:sp>
        <p:nvSpPr>
          <p:cNvPr id="341" name="Google Shape;341;p48"/>
          <p:cNvSpPr txBox="1"/>
          <p:nvPr/>
        </p:nvSpPr>
        <p:spPr>
          <a:xfrm>
            <a:off x="1915425" y="1502825"/>
            <a:ext cx="682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15 октября 2021</a:t>
            </a:r>
            <a:endParaRPr sz="15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48"/>
          <p:cNvSpPr txBox="1"/>
          <p:nvPr/>
        </p:nvSpPr>
        <p:spPr>
          <a:xfrm>
            <a:off x="1915425" y="1826708"/>
            <a:ext cx="6156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Бэкапы и репликация PostgreSQL</a:t>
            </a:r>
            <a:endParaRPr sz="2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3" name="Google Shape;343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500" y="1558024"/>
            <a:ext cx="760725" cy="7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8"/>
          <p:cNvSpPr txBox="1"/>
          <p:nvPr/>
        </p:nvSpPr>
        <p:spPr>
          <a:xfrm>
            <a:off x="1179775" y="3660425"/>
            <a:ext cx="20562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Ссылка на вебинар будет в ЛК за 15 минут</a:t>
            </a:r>
            <a:endParaRPr sz="13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48"/>
          <p:cNvSpPr txBox="1"/>
          <p:nvPr/>
        </p:nvSpPr>
        <p:spPr>
          <a:xfrm>
            <a:off x="3844125" y="3660413"/>
            <a:ext cx="1766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Материалы</a:t>
            </a:r>
            <a:endParaRPr sz="13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к занятию в ЛК — можно изучать</a:t>
            </a:r>
            <a:endParaRPr sz="13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48"/>
          <p:cNvSpPr txBox="1"/>
          <p:nvPr/>
        </p:nvSpPr>
        <p:spPr>
          <a:xfrm>
            <a:off x="6101125" y="3660413"/>
            <a:ext cx="2100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Обязательный материал обозначен красной лентой</a:t>
            </a:r>
            <a:endParaRPr sz="13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7" name="Google Shape;34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150" y="3750544"/>
            <a:ext cx="214313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8"/>
          <p:cNvSpPr/>
          <p:nvPr/>
        </p:nvSpPr>
        <p:spPr>
          <a:xfrm>
            <a:off x="5687250" y="330575"/>
            <a:ext cx="3058200" cy="957600"/>
          </a:xfrm>
          <a:prstGeom prst="wedgeRectCallout">
            <a:avLst>
              <a:gd name="adj1" fmla="val -20684"/>
              <a:gd name="adj2" fmla="val 73254"/>
            </a:avLst>
          </a:prstGeom>
          <a:solidFill>
            <a:srgbClr val="CCCC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 </a:t>
            </a:r>
            <a:endParaRPr sz="11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Анонсируйте тему следующего занятия, чтобы подогреть интерес студентов :)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9" name="Google Shape;349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3250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80775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/>
              <a:t>Заполните, пожалуйста,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опрос о занятии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Приходите на следующие вебинары</a:t>
            </a:r>
            <a:endParaRPr/>
          </a:p>
        </p:txBody>
      </p:sp>
      <p:sp>
        <p:nvSpPr>
          <p:cNvPr id="361" name="Google Shape;361;p5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362" name="Google Shape;362;p5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3" name="Google Shape;363;p50"/>
          <p:cNvPicPr preferRelativeResize="0"/>
          <p:nvPr/>
        </p:nvPicPr>
        <p:blipFill rotWithShape="1">
          <a:blip r:embed="rId3">
            <a:alphaModFix/>
          </a:blip>
          <a:srcRect l="8745" t="7866" r="8745" b="3150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64" name="Google Shape;364;p50"/>
          <p:cNvSpPr txBox="1">
            <a:spLocks noGrp="1"/>
          </p:cNvSpPr>
          <p:nvPr>
            <p:ph type="subTitle" idx="2"/>
          </p:nvPr>
        </p:nvSpPr>
        <p:spPr>
          <a:xfrm>
            <a:off x="3135425" y="2978825"/>
            <a:ext cx="3864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ФИО</a:t>
            </a:r>
            <a:endParaRPr/>
          </a:p>
        </p:txBody>
      </p:sp>
      <p:sp>
        <p:nvSpPr>
          <p:cNvPr id="365" name="Google Shape;365;p50"/>
          <p:cNvSpPr txBox="1">
            <a:spLocks noGrp="1"/>
          </p:cNvSpPr>
          <p:nvPr>
            <p:ph type="subTitle" idx="3"/>
          </p:nvPr>
        </p:nvSpPr>
        <p:spPr>
          <a:xfrm>
            <a:off x="3135425" y="3278975"/>
            <a:ext cx="555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Должность</a:t>
            </a:r>
            <a:endParaRPr/>
          </a:p>
        </p:txBody>
      </p:sp>
      <p:sp>
        <p:nvSpPr>
          <p:cNvPr id="366" name="Google Shape;366;p50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0304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Контакты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2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377" name="Google Shape;377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87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87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87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5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87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2"/>
          <p:cNvSpPr txBox="1"/>
          <p:nvPr/>
        </p:nvSpPr>
        <p:spPr>
          <a:xfrm>
            <a:off x="544450" y="1126669"/>
            <a:ext cx="25881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2" name="Google Shape;382;p5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1311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1311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1311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1311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0850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00850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2"/>
          <p:cNvSpPr txBox="1"/>
          <p:nvPr/>
        </p:nvSpPr>
        <p:spPr>
          <a:xfrm>
            <a:off x="3111675" y="1126669"/>
            <a:ext cx="15798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9" name="Google Shape;389;p5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197202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19720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197202" y="1597223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197202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90381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90381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90381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61057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2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46105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2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46105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2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31731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2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5317315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52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5317315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2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008368" y="3113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52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008368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2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903671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2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317176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2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4610430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2"/>
          <p:cNvSpPr/>
          <p:nvPr/>
        </p:nvSpPr>
        <p:spPr>
          <a:xfrm>
            <a:off x="6135375" y="330725"/>
            <a:ext cx="2655300" cy="620700"/>
          </a:xfrm>
          <a:prstGeom prst="wedgeRectCallout">
            <a:avLst>
              <a:gd name="adj1" fmla="val -20904"/>
              <a:gd name="adj2" fmla="val 84002"/>
            </a:avLst>
          </a:prstGeom>
          <a:solidFill>
            <a:srgbClr val="CCCC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8" name="Google Shape;408;p52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6545327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52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653885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52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65285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2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65285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2"/>
          <p:cNvSpPr txBox="1">
            <a:spLocks noGrp="1"/>
          </p:cNvSpPr>
          <p:nvPr>
            <p:ph type="subTitle" idx="4294967295"/>
          </p:nvPr>
        </p:nvSpPr>
        <p:spPr>
          <a:xfrm>
            <a:off x="6455100" y="11266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/>
              <a:t>Люди</a:t>
            </a:r>
            <a:endParaRPr sz="1500" b="1"/>
          </a:p>
        </p:txBody>
      </p:sp>
      <p:pic>
        <p:nvPicPr>
          <p:cNvPr id="413" name="Google Shape;413;p52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7260470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52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725399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2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72436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2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72436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52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79588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2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79588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3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424" name="Google Shape;424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452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627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7814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7814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3"/>
          <p:cNvSpPr txBox="1">
            <a:spLocks noGrp="1"/>
          </p:cNvSpPr>
          <p:nvPr>
            <p:ph type="subTitle" idx="4294967295"/>
          </p:nvPr>
        </p:nvSpPr>
        <p:spPr>
          <a:xfrm>
            <a:off x="544250" y="1126669"/>
            <a:ext cx="25881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/>
              <a:t>Обучение, исследование</a:t>
            </a:r>
            <a:endParaRPr sz="1500" b="1"/>
          </a:p>
        </p:txBody>
      </p:sp>
      <p:pic>
        <p:nvPicPr>
          <p:cNvPr id="429" name="Google Shape;429;p5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32320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19495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5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19683" y="1597219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5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19683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5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44214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044214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5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44017" y="31128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5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056846" y="38710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3"/>
          <p:cNvSpPr txBox="1">
            <a:spLocks noGrp="1"/>
          </p:cNvSpPr>
          <p:nvPr>
            <p:ph type="subTitle" idx="4294967295"/>
          </p:nvPr>
        </p:nvSpPr>
        <p:spPr>
          <a:xfrm>
            <a:off x="3243750" y="1126669"/>
            <a:ext cx="25881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/>
              <a:t>Компьютерные игры</a:t>
            </a:r>
            <a:endParaRPr sz="1500" b="1"/>
          </a:p>
        </p:txBody>
      </p:sp>
      <p:pic>
        <p:nvPicPr>
          <p:cNvPr id="438" name="Google Shape;438;p5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311302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311302" y="15972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311302" y="23456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5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047370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5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4047370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3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047370" y="23456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3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311289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4783583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3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4047370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3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4783443" y="233388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53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4783443" y="31128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53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4783443" y="38710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53"/>
          <p:cNvSpPr txBox="1">
            <a:spLocks noGrp="1"/>
          </p:cNvSpPr>
          <p:nvPr>
            <p:ph type="subTitle" idx="4294967295"/>
          </p:nvPr>
        </p:nvSpPr>
        <p:spPr>
          <a:xfrm>
            <a:off x="5848300" y="11309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/>
              <a:t>Технологии</a:t>
            </a:r>
            <a:endParaRPr sz="1500" b="1"/>
          </a:p>
        </p:txBody>
      </p:sp>
      <p:pic>
        <p:nvPicPr>
          <p:cNvPr id="451" name="Google Shape;451;p53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5926889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53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59268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3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926889" y="15972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3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59268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3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6651520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53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6651520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53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6651520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53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6651520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53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7376158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53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7376158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3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7376158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53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7376158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53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8084314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3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8084314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3"/>
          <p:cNvPicPr preferRelativeResize="0"/>
          <p:nvPr/>
        </p:nvPicPr>
        <p:blipFill rotWithShape="1">
          <a:blip r:embed="rId41">
            <a:alphaModFix/>
          </a:blip>
          <a:srcRect/>
          <a:stretch/>
        </p:blipFill>
        <p:spPr>
          <a:xfrm>
            <a:off x="8084314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3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8084314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4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472" name="Google Shape;472;p54"/>
          <p:cNvSpPr txBox="1">
            <a:spLocks noGrp="1"/>
          </p:cNvSpPr>
          <p:nvPr>
            <p:ph type="subTitle" idx="4294967295"/>
          </p:nvPr>
        </p:nvSpPr>
        <p:spPr>
          <a:xfrm>
            <a:off x="7211550" y="1130969"/>
            <a:ext cx="27240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473" name="Google Shape;473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31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3202" y="1596906"/>
            <a:ext cx="621001" cy="62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931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93196" y="38330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5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33151" y="2358356"/>
            <a:ext cx="620719" cy="62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033163" y="159690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5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032787" y="31162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32954" y="3836213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4"/>
          <p:cNvSpPr txBox="1">
            <a:spLocks noGrp="1"/>
          </p:cNvSpPr>
          <p:nvPr>
            <p:ph type="subTitle" idx="4294967295"/>
          </p:nvPr>
        </p:nvSpPr>
        <p:spPr>
          <a:xfrm>
            <a:off x="7211550" y="11309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/>
              <a:t>Коммуникации</a:t>
            </a:r>
            <a:endParaRPr sz="1500" b="1"/>
          </a:p>
        </p:txBody>
      </p:sp>
      <p:pic>
        <p:nvPicPr>
          <p:cNvPr id="482" name="Google Shape;482;p5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2087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5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48999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5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7995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5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348999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5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18023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5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079813" y="388384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5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348859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17884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5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816814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2079813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5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553827" y="387537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5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3553827" y="3116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5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2816814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5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3553827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5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623721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54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079813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54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348859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54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2816954" y="3116361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54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2816954" y="387565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4"/>
          <p:cNvSpPr txBox="1">
            <a:spLocks noGrp="1"/>
          </p:cNvSpPr>
          <p:nvPr>
            <p:ph type="subTitle" idx="4294967295"/>
          </p:nvPr>
        </p:nvSpPr>
        <p:spPr>
          <a:xfrm>
            <a:off x="527075" y="11375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/>
              <a:t>Разное</a:t>
            </a:r>
            <a:endParaRPr sz="1500" b="1"/>
          </a:p>
        </p:txBody>
      </p:sp>
      <p:sp>
        <p:nvSpPr>
          <p:cNvPr id="502" name="Google Shape;502;p54"/>
          <p:cNvSpPr txBox="1">
            <a:spLocks noGrp="1"/>
          </p:cNvSpPr>
          <p:nvPr>
            <p:ph type="subTitle" idx="4294967295"/>
          </p:nvPr>
        </p:nvSpPr>
        <p:spPr>
          <a:xfrm>
            <a:off x="4520400" y="1137569"/>
            <a:ext cx="19743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/>
              <a:t>Флажки/Метки</a:t>
            </a:r>
            <a:endParaRPr sz="1500" b="1"/>
          </a:p>
        </p:txBody>
      </p:sp>
      <p:pic>
        <p:nvPicPr>
          <p:cNvPr id="503" name="Google Shape;503;p54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4631421" y="2185128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54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5173419" y="2185128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54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5713766" y="2185128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54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5713766" y="1643400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54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4631421" y="1643400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54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6281732" y="1643401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54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5173419" y="1643400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54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6281732" y="2185129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54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4644772" y="2714786"/>
            <a:ext cx="416071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54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5186769" y="2714786"/>
            <a:ext cx="416071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54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5727116" y="2714786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54"/>
          <p:cNvPicPr preferRelativeResize="0"/>
          <p:nvPr/>
        </p:nvPicPr>
        <p:blipFill rotWithShape="1">
          <a:blip r:embed="rId41">
            <a:alphaModFix/>
          </a:blip>
          <a:srcRect/>
          <a:stretch/>
        </p:blipFill>
        <p:spPr>
          <a:xfrm>
            <a:off x="6295082" y="2714786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54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4644771" y="3730164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54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5143535" y="3716288"/>
            <a:ext cx="443815" cy="44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4"/>
          <p:cNvPicPr preferRelativeResize="0"/>
          <p:nvPr/>
        </p:nvPicPr>
        <p:blipFill rotWithShape="1">
          <a:blip r:embed="rId44">
            <a:alphaModFix/>
          </a:blip>
          <a:srcRect/>
          <a:stretch/>
        </p:blipFill>
        <p:spPr>
          <a:xfrm>
            <a:off x="4644771" y="322361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54"/>
          <p:cNvPicPr preferRelativeResize="0"/>
          <p:nvPr/>
        </p:nvPicPr>
        <p:blipFill rotWithShape="1">
          <a:blip r:embed="rId45">
            <a:alphaModFix/>
          </a:blip>
          <a:srcRect/>
          <a:stretch/>
        </p:blipFill>
        <p:spPr>
          <a:xfrm>
            <a:off x="5727116" y="3223610"/>
            <a:ext cx="416072" cy="41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54"/>
          <p:cNvPicPr preferRelativeResize="0"/>
          <p:nvPr/>
        </p:nvPicPr>
        <p:blipFill rotWithShape="1">
          <a:blip r:embed="rId46">
            <a:alphaModFix/>
          </a:blip>
          <a:srcRect/>
          <a:stretch/>
        </p:blipFill>
        <p:spPr>
          <a:xfrm>
            <a:off x="5186769" y="322361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54"/>
          <p:cNvPicPr preferRelativeResize="0"/>
          <p:nvPr/>
        </p:nvPicPr>
        <p:blipFill rotWithShape="1">
          <a:blip r:embed="rId47">
            <a:alphaModFix/>
          </a:blip>
          <a:srcRect/>
          <a:stretch/>
        </p:blipFill>
        <p:spPr>
          <a:xfrm>
            <a:off x="6295066" y="3223612"/>
            <a:ext cx="416073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54"/>
          <p:cNvPicPr preferRelativeResize="0"/>
          <p:nvPr/>
        </p:nvPicPr>
        <p:blipFill rotWithShape="1">
          <a:blip r:embed="rId48">
            <a:alphaModFix/>
          </a:blip>
          <a:srcRect/>
          <a:stretch/>
        </p:blipFill>
        <p:spPr>
          <a:xfrm>
            <a:off x="6256500" y="3691583"/>
            <a:ext cx="493236" cy="49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54"/>
          <p:cNvPicPr preferRelativeResize="0"/>
          <p:nvPr/>
        </p:nvPicPr>
        <p:blipFill rotWithShape="1">
          <a:blip r:embed="rId49">
            <a:alphaModFix/>
          </a:blip>
          <a:srcRect/>
          <a:stretch/>
        </p:blipFill>
        <p:spPr>
          <a:xfrm>
            <a:off x="5700013" y="3716288"/>
            <a:ext cx="443815" cy="44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54"/>
          <p:cNvPicPr preferRelativeResize="0"/>
          <p:nvPr/>
        </p:nvPicPr>
        <p:blipFill rotWithShape="1">
          <a:blip r:embed="rId50">
            <a:alphaModFix/>
          </a:blip>
          <a:srcRect/>
          <a:stretch/>
        </p:blipFill>
        <p:spPr>
          <a:xfrm>
            <a:off x="3553824" y="2356650"/>
            <a:ext cx="621000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55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55"/>
          <p:cNvSpPr/>
          <p:nvPr/>
        </p:nvSpPr>
        <p:spPr>
          <a:xfrm>
            <a:off x="360000" y="3625575"/>
            <a:ext cx="2840100" cy="847800"/>
          </a:xfrm>
          <a:prstGeom prst="wedgeRectCallout">
            <a:avLst>
              <a:gd name="adj1" fmla="val -21766"/>
              <a:gd name="adj2" fmla="val 82835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Чтобы добавить картинку на весь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слайд (так органичнее и эффектнее), используйте этот мастер-слайд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sp>
        <p:nvSpPr>
          <p:cNvPr id="535" name="Google Shape;535;p56"/>
          <p:cNvSpPr txBox="1">
            <a:spLocks noGrp="1"/>
          </p:cNvSpPr>
          <p:nvPr>
            <p:ph type="subTitle" idx="4294967295"/>
          </p:nvPr>
        </p:nvSpPr>
        <p:spPr>
          <a:xfrm>
            <a:off x="5509200" y="1187525"/>
            <a:ext cx="3341700" cy="18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Кликните правой кнопкой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мыши на изображение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Перейдите в пункт «заменить изображение», далее выберите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нужный вариант загрузки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Двойным щелчком по картинке вы сможете настроить нужный размер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и положение изображения</a:t>
            </a:r>
            <a:endParaRPr sz="1100"/>
          </a:p>
        </p:txBody>
      </p:sp>
      <p:pic>
        <p:nvPicPr>
          <p:cNvPr id="536" name="Google Shape;536;p56"/>
          <p:cNvPicPr preferRelativeResize="0"/>
          <p:nvPr/>
        </p:nvPicPr>
        <p:blipFill rotWithShape="1">
          <a:blip r:embed="rId3">
            <a:alphaModFix/>
          </a:blip>
          <a:srcRect l="1603"/>
          <a:stretch/>
        </p:blipFill>
        <p:spPr>
          <a:xfrm>
            <a:off x="619700" y="1290525"/>
            <a:ext cx="4714251" cy="3432275"/>
          </a:xfrm>
          <a:prstGeom prst="rect">
            <a:avLst/>
          </a:prstGeom>
          <a:noFill/>
          <a:ln w="19050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37" name="Google Shape;537;p56"/>
          <p:cNvPicPr preferRelativeResize="0"/>
          <p:nvPr/>
        </p:nvPicPr>
        <p:blipFill rotWithShape="1">
          <a:blip r:embed="rId4">
            <a:alphaModFix/>
          </a:blip>
          <a:srcRect r="6872"/>
          <a:stretch/>
        </p:blipFill>
        <p:spPr>
          <a:xfrm>
            <a:off x="5765891" y="3258848"/>
            <a:ext cx="2143109" cy="1463951"/>
          </a:xfrm>
          <a:prstGeom prst="rect">
            <a:avLst/>
          </a:prstGeom>
          <a:noFill/>
          <a:ln w="19050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500550" y="67489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 dirty="0"/>
              <a:t>Правила вебинара</a:t>
            </a:r>
            <a:endParaRPr sz="3200" b="1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F1C7913-9C2C-9895-E5B3-B216D14B0627}"/>
              </a:ext>
            </a:extLst>
          </p:cNvPr>
          <p:cNvGrpSpPr/>
          <p:nvPr/>
        </p:nvGrpSpPr>
        <p:grpSpPr>
          <a:xfrm>
            <a:off x="837650" y="802808"/>
            <a:ext cx="3292175" cy="692620"/>
            <a:chOff x="837650" y="885932"/>
            <a:chExt cx="3292175" cy="692620"/>
          </a:xfrm>
        </p:grpSpPr>
        <p:pic>
          <p:nvPicPr>
            <p:cNvPr id="96" name="Google Shape;96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7650" y="885932"/>
              <a:ext cx="692621" cy="692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9"/>
            <p:cNvSpPr txBox="1"/>
            <p:nvPr/>
          </p:nvSpPr>
          <p:spPr>
            <a:xfrm>
              <a:off x="1654525" y="908992"/>
              <a:ext cx="2475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Активно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участвуем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AF21B2DC-D5D9-F0A1-70B0-7C10AE4C0911}"/>
              </a:ext>
            </a:extLst>
          </p:cNvPr>
          <p:cNvGrpSpPr/>
          <p:nvPr/>
        </p:nvGrpSpPr>
        <p:grpSpPr>
          <a:xfrm>
            <a:off x="837651" y="2519774"/>
            <a:ext cx="4938412" cy="692599"/>
            <a:chOff x="837651" y="2519774"/>
            <a:chExt cx="4938412" cy="692599"/>
          </a:xfrm>
        </p:grpSpPr>
        <p:pic>
          <p:nvPicPr>
            <p:cNvPr id="97" name="Google Shape;97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7651" y="2519774"/>
              <a:ext cx="692621" cy="692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9"/>
            <p:cNvSpPr txBox="1"/>
            <p:nvPr/>
          </p:nvSpPr>
          <p:spPr>
            <a:xfrm>
              <a:off x="1654525" y="2542923"/>
              <a:ext cx="4121538" cy="6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Задаем вопрос </a:t>
              </a:r>
              <a:r>
                <a:rPr lang="ru-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</a:t>
              </a: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 чат или поднимаем руку и говорим голосом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4EA6A28-AAC5-CEC5-FFE8-1BE4DAD374BD}"/>
              </a:ext>
            </a:extLst>
          </p:cNvPr>
          <p:cNvGrpSpPr/>
          <p:nvPr/>
        </p:nvGrpSpPr>
        <p:grpSpPr>
          <a:xfrm>
            <a:off x="837650" y="4235300"/>
            <a:ext cx="4047875" cy="692620"/>
            <a:chOff x="837650" y="3570282"/>
            <a:chExt cx="4047875" cy="692620"/>
          </a:xfrm>
        </p:grpSpPr>
        <p:pic>
          <p:nvPicPr>
            <p:cNvPr id="95" name="Google Shape;95;p1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37650" y="3570282"/>
              <a:ext cx="692621" cy="692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9"/>
            <p:cNvSpPr txBox="1"/>
            <p:nvPr/>
          </p:nvSpPr>
          <p:spPr>
            <a:xfrm>
              <a:off x="1654525" y="3593342"/>
              <a:ext cx="3231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Вопросы вижу в чате,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могу ответить не сразу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D42DFE6-06C9-9351-5B86-AFFB60684308}"/>
              </a:ext>
            </a:extLst>
          </p:cNvPr>
          <p:cNvGrpSpPr/>
          <p:nvPr/>
        </p:nvGrpSpPr>
        <p:grpSpPr>
          <a:xfrm>
            <a:off x="837650" y="1661291"/>
            <a:ext cx="3292175" cy="692620"/>
            <a:chOff x="837650" y="1704355"/>
            <a:chExt cx="3292175" cy="692620"/>
          </a:xfrm>
        </p:grpSpPr>
        <p:pic>
          <p:nvPicPr>
            <p:cNvPr id="98" name="Google Shape;98;p1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37650" y="1704355"/>
              <a:ext cx="692621" cy="692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9"/>
            <p:cNvSpPr txBox="1"/>
            <p:nvPr/>
          </p:nvSpPr>
          <p:spPr>
            <a:xfrm>
              <a:off x="1654525" y="1727515"/>
              <a:ext cx="2475300" cy="6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Off-topic обсуждаем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 </a:t>
              </a:r>
              <a:r>
                <a:rPr lang="en-US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Telegram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3" name="Google Shape;103;p19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BEC50E9-FF03-E4DA-33A2-45783AA61BD8}"/>
              </a:ext>
            </a:extLst>
          </p:cNvPr>
          <p:cNvGrpSpPr/>
          <p:nvPr/>
        </p:nvGrpSpPr>
        <p:grpSpPr>
          <a:xfrm>
            <a:off x="839072" y="3378236"/>
            <a:ext cx="4046453" cy="691200"/>
            <a:chOff x="839072" y="3320619"/>
            <a:chExt cx="4046453" cy="691200"/>
          </a:xfrm>
        </p:grpSpPr>
        <p:sp>
          <p:nvSpPr>
            <p:cNvPr id="8" name="Google Shape;101;p19">
              <a:extLst>
                <a:ext uri="{FF2B5EF4-FFF2-40B4-BE49-F238E27FC236}">
                  <a16:creationId xmlns:a16="http://schemas.microsoft.com/office/drawing/2014/main" id="{6C5B6895-BD02-6FDA-F011-CA6E5FA5EF89}"/>
                </a:ext>
              </a:extLst>
            </p:cNvPr>
            <p:cNvSpPr txBox="1"/>
            <p:nvPr/>
          </p:nvSpPr>
          <p:spPr>
            <a:xfrm>
              <a:off x="1654525" y="3343069"/>
              <a:ext cx="3231000" cy="6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Включенная камера – желательно, но не обязательно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9" name="Google Shape;105;p19">
              <a:extLst>
                <a:ext uri="{FF2B5EF4-FFF2-40B4-BE49-F238E27FC236}">
                  <a16:creationId xmlns:a16="http://schemas.microsoft.com/office/drawing/2014/main" id="{BD31B13B-64AE-197D-B785-93251BF93EF6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39072" y="3320619"/>
              <a:ext cx="691200" cy="69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sp>
        <p:nvSpPr>
          <p:cNvPr id="543" name="Google Shape;543;p57"/>
          <p:cNvSpPr txBox="1">
            <a:spLocks noGrp="1"/>
          </p:cNvSpPr>
          <p:nvPr>
            <p:ph type="subTitle" idx="4294967295"/>
          </p:nvPr>
        </p:nvSpPr>
        <p:spPr>
          <a:xfrm>
            <a:off x="6408425" y="1316150"/>
            <a:ext cx="2415900" cy="14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Чтобы использовать готовые решения слайдов, нужно перейти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в пункт меню «Слайд»,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далее в выпадающем списке найти подпункт «Выбрать макет». </a:t>
            </a:r>
            <a:endParaRPr sz="1100"/>
          </a:p>
        </p:txBody>
      </p:sp>
      <p:pic>
        <p:nvPicPr>
          <p:cNvPr id="544" name="Google Shape;54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75" y="1316150"/>
            <a:ext cx="5582577" cy="3238749"/>
          </a:xfrm>
          <a:prstGeom prst="rect">
            <a:avLst/>
          </a:prstGeom>
          <a:noFill/>
          <a:ln w="19050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Знакомство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Зачем нам это нужно?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Решения по автоматизации РАД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Работа в </a:t>
            </a:r>
            <a:r>
              <a:rPr lang="en-US" sz="1300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ru-RU" sz="1300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: смотрим и сравниваем</a:t>
            </a:r>
            <a:endParaRPr sz="1300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" name="Google Shape;153;p22"/>
          <p:cNvCxnSpPr>
            <a:stCxn id="147" idx="1"/>
            <a:endCxn id="148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2"/>
          <p:cNvCxnSpPr>
            <a:stCxn id="148" idx="1"/>
            <a:endCxn id="149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2"/>
          <p:cNvCxnSpPr>
            <a:stCxn id="149" idx="1"/>
            <a:endCxn id="150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2"/>
          <p:cNvCxnSpPr>
            <a:cxnSpLocks/>
            <a:stCxn id="150" idx="1"/>
            <a:endCxn id="151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163" name="Google Shape;163;p23"/>
          <p:cNvGraphicFramePr/>
          <p:nvPr>
            <p:extLst>
              <p:ext uri="{D42A27DB-BD31-4B8C-83A1-F6EECF244321}">
                <p14:modId xmlns:p14="http://schemas.microsoft.com/office/powerpoint/2010/main" val="3131838664"/>
              </p:ext>
            </p:extLst>
          </p:nvPr>
        </p:nvGraphicFramePr>
        <p:xfrm>
          <a:off x="952500" y="154419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Оценивать качество данных и их адекватность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Предварительно выявлять закономерности и связи между признаками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Использовать библиотеки, ускоряющие пункты 1 и 2 в разы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Принимать решения на основе разведывательного анализа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5" name="Google Shape;165;p2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171" name="Google Shape;171;p24"/>
          <p:cNvGraphicFramePr/>
          <p:nvPr>
            <p:extLst>
              <p:ext uri="{D42A27DB-BD31-4B8C-83A1-F6EECF244321}">
                <p14:modId xmlns:p14="http://schemas.microsoft.com/office/powerpoint/2010/main" val="2626459107"/>
              </p:ext>
            </p:extLst>
          </p:nvPr>
        </p:nvGraphicFramePr>
        <p:xfrm>
          <a:off x="952500" y="1544194"/>
          <a:ext cx="7239000" cy="1275750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Выявлять проблемы с качеством данных на раннем этапе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Получать инсайты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Более эффективно выбирать методы анализа и принимать решения на основе полученных результатов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3" name="Google Shape;173;p2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9900"/>
                </a:solidFill>
              </a:rPr>
              <a:t>Зачем вам это уметь? Для того, чтобы:</a:t>
            </a:r>
            <a:endParaRPr sz="1500" b="1" dirty="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/>
        </p:nvSpPr>
        <p:spPr>
          <a:xfrm>
            <a:off x="2658300" y="2102490"/>
            <a:ext cx="6125700" cy="577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Как вы считаете: для чего он вообще нужен?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715" y="1683613"/>
            <a:ext cx="1414775" cy="14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3;p24">
            <a:extLst>
              <a:ext uri="{FF2B5EF4-FFF2-40B4-BE49-F238E27FC236}">
                <a16:creationId xmlns:a16="http://schemas.microsoft.com/office/drawing/2014/main" id="{A66D7668-8700-A81D-EC61-9B33C7E13899}"/>
              </a:ext>
            </a:extLst>
          </p:cNvPr>
          <p:cNvSpPr txBox="1">
            <a:spLocks/>
          </p:cNvSpPr>
          <p:nvPr/>
        </p:nvSpPr>
        <p:spPr>
          <a:xfrm>
            <a:off x="500550" y="85736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ru-RU" sz="1500" b="1" dirty="0">
                <a:solidFill>
                  <a:srgbClr val="FF9900"/>
                </a:solidFill>
              </a:rPr>
              <a:t>Разведывательный анализа данных, он же </a:t>
            </a:r>
            <a:r>
              <a:rPr lang="en-US" sz="1500" b="1" dirty="0">
                <a:solidFill>
                  <a:srgbClr val="FF9900"/>
                </a:solidFill>
              </a:rPr>
              <a:t>exploratory data analysis </a:t>
            </a:r>
            <a:r>
              <a:rPr lang="ru-RU" sz="1500" b="1" dirty="0">
                <a:solidFill>
                  <a:srgbClr val="FF9900"/>
                </a:solidFill>
              </a:rPr>
              <a:t>(далее – </a:t>
            </a:r>
            <a:r>
              <a:rPr lang="en-US" sz="1500" b="1" dirty="0">
                <a:solidFill>
                  <a:srgbClr val="FF9900"/>
                </a:solidFill>
              </a:rPr>
              <a:t>EDA</a:t>
            </a:r>
            <a:r>
              <a:rPr lang="ru-RU" sz="1500" b="1" dirty="0">
                <a:solidFill>
                  <a:srgbClr val="FF99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Часть </a:t>
            </a:r>
            <a:r>
              <a:rPr lang="en-US" sz="4900" dirty="0"/>
              <a:t>I</a:t>
            </a:r>
            <a:endParaRPr sz="4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900" dirty="0"/>
              <a:t>Зачем?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1885</Words>
  <Application>Microsoft Office PowerPoint</Application>
  <PresentationFormat>Экран (16:9)</PresentationFormat>
  <Paragraphs>313</Paragraphs>
  <Slides>40</Slides>
  <Notes>40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4" baseType="lpstr">
      <vt:lpstr>Arial</vt:lpstr>
      <vt:lpstr>Courier New</vt:lpstr>
      <vt:lpstr>Roboto</vt:lpstr>
      <vt:lpstr>Светлая тема</vt:lpstr>
      <vt:lpstr>Язык R для анализа данных Разведывательный анализ данных для целей машинного обучения</vt:lpstr>
      <vt:lpstr>Проверить, идет ли запись</vt:lpstr>
      <vt:lpstr>Разведывательный анализ данных для целей машинного обучения </vt:lpstr>
      <vt:lpstr>Правила вебинара</vt:lpstr>
      <vt:lpstr>Маршрут вебинара</vt:lpstr>
      <vt:lpstr>Цели вебинара</vt:lpstr>
      <vt:lpstr>Смысл</vt:lpstr>
      <vt:lpstr>Презентация PowerPoint</vt:lpstr>
      <vt:lpstr>Часть I Зачем?</vt:lpstr>
      <vt:lpstr>Зачем анализировать до анализа?</vt:lpstr>
      <vt:lpstr>Слайд с таблицей </vt:lpstr>
      <vt:lpstr>Слайд со схемой</vt:lpstr>
      <vt:lpstr>Слайд с кодом 1</vt:lpstr>
      <vt:lpstr>Слайд с кодом 2</vt:lpstr>
      <vt:lpstr>Слайд с кодом 3</vt:lpstr>
      <vt:lpstr>Слайд с кодом и текстом 1</vt:lpstr>
      <vt:lpstr>Слайд с кодом и текстом 2</vt:lpstr>
      <vt:lpstr>Вопросы? </vt:lpstr>
      <vt:lpstr>Вопросы для проверки</vt:lpstr>
      <vt:lpstr>Ключевые тезисы  </vt:lpstr>
      <vt:lpstr>LIVE</vt:lpstr>
      <vt:lpstr>Практика</vt:lpstr>
      <vt:lpstr>Слайд с заданием</vt:lpstr>
      <vt:lpstr>Слайд с домашним заданием</vt:lpstr>
      <vt:lpstr>Список материалов для изучения</vt:lpstr>
      <vt:lpstr>Рефлексия</vt:lpstr>
      <vt:lpstr>Цели вебинара</vt:lpstr>
      <vt:lpstr>Вопросы для проверки</vt:lpstr>
      <vt:lpstr>Слайд с тезисами</vt:lpstr>
      <vt:lpstr>Рефлексия</vt:lpstr>
      <vt:lpstr>Следующий вебинар</vt:lpstr>
      <vt:lpstr>Заполните, пожалуйста, опрос о занятии по ссылке в чате</vt:lpstr>
      <vt:lpstr>Приходите на следующие вебинары</vt:lpstr>
      <vt:lpstr>Инструкции для работы с презентацией</vt:lpstr>
      <vt:lpstr>Слайд с иллюстрациями</vt:lpstr>
      <vt:lpstr>Слайд с иллюстрациями</vt:lpstr>
      <vt:lpstr>Слайд с иллюстрациями</vt:lpstr>
      <vt:lpstr>Презентация PowerPoint</vt:lpstr>
      <vt:lpstr>Как быстро заменить картинку</vt:lpstr>
      <vt:lpstr>Шаблоны слайдов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название темы вебинара</dc:title>
  <dc:creator>Павлюченко Андрей Александрович</dc:creator>
  <cp:lastModifiedBy>Pawluczenko Andrej</cp:lastModifiedBy>
  <cp:revision>24</cp:revision>
  <dcterms:modified xsi:type="dcterms:W3CDTF">2023-04-11T21:19:18Z</dcterms:modified>
</cp:coreProperties>
</file>